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84" r:id="rId4"/>
    <p:sldMasterId id="2147484444" r:id="rId5"/>
    <p:sldMasterId id="2147484456" r:id="rId6"/>
  </p:sldMasterIdLst>
  <p:notesMasterIdLst>
    <p:notesMasterId r:id="rId183"/>
  </p:notesMasterIdLst>
  <p:handoutMasterIdLst>
    <p:handoutMasterId r:id="rId184"/>
  </p:handoutMasterIdLst>
  <p:sldIdLst>
    <p:sldId id="1498" r:id="rId7"/>
    <p:sldId id="1695" r:id="rId8"/>
    <p:sldId id="2900" r:id="rId9"/>
    <p:sldId id="2901" r:id="rId10"/>
    <p:sldId id="2806" r:id="rId11"/>
    <p:sldId id="1551" r:id="rId12"/>
    <p:sldId id="1553" r:id="rId13"/>
    <p:sldId id="2743" r:id="rId14"/>
    <p:sldId id="2744" r:id="rId15"/>
    <p:sldId id="1501" r:id="rId16"/>
    <p:sldId id="1500" r:id="rId17"/>
    <p:sldId id="1555" r:id="rId18"/>
    <p:sldId id="1556" r:id="rId19"/>
    <p:sldId id="2745" r:id="rId20"/>
    <p:sldId id="2760" r:id="rId21"/>
    <p:sldId id="1703" r:id="rId22"/>
    <p:sldId id="2785" r:id="rId23"/>
    <p:sldId id="2784" r:id="rId24"/>
    <p:sldId id="256" r:id="rId25"/>
    <p:sldId id="2779" r:id="rId26"/>
    <p:sldId id="1554" r:id="rId27"/>
    <p:sldId id="1699" r:id="rId28"/>
    <p:sldId id="2781" r:id="rId29"/>
    <p:sldId id="2782" r:id="rId30"/>
    <p:sldId id="2783" r:id="rId31"/>
    <p:sldId id="2780" r:id="rId32"/>
    <p:sldId id="2845" r:id="rId33"/>
    <p:sldId id="1576" r:id="rId34"/>
    <p:sldId id="2788" r:id="rId35"/>
    <p:sldId id="1682" r:id="rId36"/>
    <p:sldId id="2790" r:id="rId37"/>
    <p:sldId id="2746" r:id="rId38"/>
    <p:sldId id="2791" r:id="rId39"/>
    <p:sldId id="2789" r:id="rId40"/>
    <p:sldId id="1571" r:id="rId41"/>
    <p:sldId id="2792" r:id="rId42"/>
    <p:sldId id="2846" r:id="rId43"/>
    <p:sldId id="2793" r:id="rId44"/>
    <p:sldId id="1565" r:id="rId45"/>
    <p:sldId id="1669" r:id="rId46"/>
    <p:sldId id="1598" r:id="rId47"/>
    <p:sldId id="1586" r:id="rId48"/>
    <p:sldId id="1693" r:id="rId49"/>
    <p:sldId id="1604" r:id="rId50"/>
    <p:sldId id="2794" r:id="rId51"/>
    <p:sldId id="1591" r:id="rId52"/>
    <p:sldId id="1605" r:id="rId53"/>
    <p:sldId id="2795" r:id="rId54"/>
    <p:sldId id="2796" r:id="rId55"/>
    <p:sldId id="2803" r:id="rId56"/>
    <p:sldId id="2847" r:id="rId57"/>
    <p:sldId id="2820" r:id="rId58"/>
    <p:sldId id="2821" r:id="rId59"/>
    <p:sldId id="2822" r:id="rId60"/>
    <p:sldId id="1587" r:id="rId61"/>
    <p:sldId id="2811" r:id="rId62"/>
    <p:sldId id="2812" r:id="rId63"/>
    <p:sldId id="2824" r:id="rId64"/>
    <p:sldId id="1506" r:id="rId65"/>
    <p:sldId id="1665" r:id="rId66"/>
    <p:sldId id="1507" r:id="rId67"/>
    <p:sldId id="2823" r:id="rId68"/>
    <p:sldId id="2813" r:id="rId69"/>
    <p:sldId id="2814" r:id="rId70"/>
    <p:sldId id="2805" r:id="rId71"/>
    <p:sldId id="2859" r:id="rId72"/>
    <p:sldId id="2860" r:id="rId73"/>
    <p:sldId id="2848" r:id="rId74"/>
    <p:sldId id="1635" r:id="rId75"/>
    <p:sldId id="1675" r:id="rId76"/>
    <p:sldId id="1642" r:id="rId77"/>
    <p:sldId id="1638" r:id="rId78"/>
    <p:sldId id="1644" r:id="rId79"/>
    <p:sldId id="2764" r:id="rId80"/>
    <p:sldId id="1646" r:id="rId81"/>
    <p:sldId id="1654" r:id="rId82"/>
    <p:sldId id="1647" r:id="rId83"/>
    <p:sldId id="1659" r:id="rId84"/>
    <p:sldId id="1639" r:id="rId85"/>
    <p:sldId id="2815" r:id="rId86"/>
    <p:sldId id="2816" r:id="rId87"/>
    <p:sldId id="1656" r:id="rId88"/>
    <p:sldId id="1649" r:id="rId89"/>
    <p:sldId id="1650" r:id="rId90"/>
    <p:sldId id="1657" r:id="rId91"/>
    <p:sldId id="2817" r:id="rId92"/>
    <p:sldId id="2818" r:id="rId93"/>
    <p:sldId id="1653" r:id="rId94"/>
    <p:sldId id="1640" r:id="rId95"/>
    <p:sldId id="1658" r:id="rId96"/>
    <p:sldId id="1660" r:id="rId97"/>
    <p:sldId id="2849" r:id="rId98"/>
    <p:sldId id="2749" r:id="rId99"/>
    <p:sldId id="2819" r:id="rId100"/>
    <p:sldId id="2829" r:id="rId101"/>
    <p:sldId id="2830" r:id="rId102"/>
    <p:sldId id="2753" r:id="rId103"/>
    <p:sldId id="2754" r:id="rId104"/>
    <p:sldId id="2759" r:id="rId105"/>
    <p:sldId id="2755" r:id="rId106"/>
    <p:sldId id="2756" r:id="rId107"/>
    <p:sldId id="2757" r:id="rId108"/>
    <p:sldId id="2831" r:id="rId109"/>
    <p:sldId id="2758" r:id="rId110"/>
    <p:sldId id="2851" r:id="rId111"/>
    <p:sldId id="2871" r:id="rId112"/>
    <p:sldId id="2872" r:id="rId113"/>
    <p:sldId id="2873" r:id="rId114"/>
    <p:sldId id="2868" r:id="rId115"/>
    <p:sldId id="2869" r:id="rId116"/>
    <p:sldId id="2870" r:id="rId117"/>
    <p:sldId id="2863" r:id="rId118"/>
    <p:sldId id="2867" r:id="rId119"/>
    <p:sldId id="2865" r:id="rId120"/>
    <p:sldId id="2894" r:id="rId121"/>
    <p:sldId id="2893" r:id="rId122"/>
    <p:sldId id="2895" r:id="rId123"/>
    <p:sldId id="2896" r:id="rId124"/>
    <p:sldId id="2897" r:id="rId125"/>
    <p:sldId id="2898" r:id="rId126"/>
    <p:sldId id="2891" r:id="rId127"/>
    <p:sldId id="2899" r:id="rId128"/>
    <p:sldId id="2889" r:id="rId129"/>
    <p:sldId id="2890" r:id="rId130"/>
    <p:sldId id="366" r:id="rId131"/>
    <p:sldId id="2850" r:id="rId132"/>
    <p:sldId id="2843" r:id="rId133"/>
    <p:sldId id="2874" r:id="rId134"/>
    <p:sldId id="2875" r:id="rId135"/>
    <p:sldId id="2876" r:id="rId136"/>
    <p:sldId id="2877" r:id="rId137"/>
    <p:sldId id="2878" r:id="rId138"/>
    <p:sldId id="2879" r:id="rId139"/>
    <p:sldId id="2880" r:id="rId140"/>
    <p:sldId id="2881" r:id="rId141"/>
    <p:sldId id="2882" r:id="rId142"/>
    <p:sldId id="2883" r:id="rId143"/>
    <p:sldId id="2884" r:id="rId144"/>
    <p:sldId id="2885" r:id="rId145"/>
    <p:sldId id="2886" r:id="rId146"/>
    <p:sldId id="2861" r:id="rId147"/>
    <p:sldId id="2887" r:id="rId148"/>
    <p:sldId id="2888" r:id="rId149"/>
    <p:sldId id="2844" r:id="rId150"/>
    <p:sldId id="2748" r:id="rId151"/>
    <p:sldId id="2834" r:id="rId152"/>
    <p:sldId id="1683" r:id="rId153"/>
    <p:sldId id="1625" r:id="rId154"/>
    <p:sldId id="1626" r:id="rId155"/>
    <p:sldId id="1627" r:id="rId156"/>
    <p:sldId id="1628" r:id="rId157"/>
    <p:sldId id="1629" r:id="rId158"/>
    <p:sldId id="1630" r:id="rId159"/>
    <p:sldId id="2833" r:id="rId160"/>
    <p:sldId id="505" r:id="rId161"/>
    <p:sldId id="507" r:id="rId162"/>
    <p:sldId id="2832" r:id="rId163"/>
    <p:sldId id="506" r:id="rId164"/>
    <p:sldId id="508" r:id="rId165"/>
    <p:sldId id="2837" r:id="rId166"/>
    <p:sldId id="1632" r:id="rId167"/>
    <p:sldId id="2798" r:id="rId168"/>
    <p:sldId id="2797" r:id="rId169"/>
    <p:sldId id="2800" r:id="rId170"/>
    <p:sldId id="2799" r:id="rId171"/>
    <p:sldId id="2836" r:id="rId172"/>
    <p:sldId id="1582" r:id="rId173"/>
    <p:sldId id="1686" r:id="rId174"/>
    <p:sldId id="1685" r:id="rId175"/>
    <p:sldId id="1581" r:id="rId176"/>
    <p:sldId id="2827" r:id="rId177"/>
    <p:sldId id="2828" r:id="rId178"/>
    <p:sldId id="2862" r:id="rId179"/>
    <p:sldId id="2839" r:id="rId180"/>
    <p:sldId id="2841" r:id="rId181"/>
    <p:sldId id="2842" r:id="rId18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784" userDrawn="1">
          <p15:clr>
            <a:srgbClr val="A4A3A4"/>
          </p15:clr>
        </p15:guide>
        <p15:guide id="2" pos="280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E8D5"/>
    <a:srgbClr val="FFFBFF"/>
    <a:srgbClr val="0000FF"/>
    <a:srgbClr val="FFFFEB"/>
    <a:srgbClr val="FFFFC1"/>
    <a:srgbClr val="FFE5FF"/>
    <a:srgbClr val="CAFEC6"/>
    <a:srgbClr val="FFCCFF"/>
    <a:srgbClr val="DD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0" autoAdjust="0"/>
    <p:restoredTop sz="92925" autoAdjust="0"/>
  </p:normalViewPr>
  <p:slideViewPr>
    <p:cSldViewPr snapToGrid="0" showGuides="1">
      <p:cViewPr varScale="1">
        <p:scale>
          <a:sx n="110" d="100"/>
          <a:sy n="110" d="100"/>
        </p:scale>
        <p:origin x="132" y="138"/>
      </p:cViewPr>
      <p:guideLst>
        <p:guide orient="horz" pos="2784"/>
        <p:guide pos="2808"/>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40" d="100"/>
          <a:sy n="140" d="100"/>
        </p:scale>
        <p:origin x="-72" y="37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presProps" Target="pres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4AFE46CE-50AB-47D2-9E09-E05D8D618E63}" type="datetimeFigureOut">
              <a:rPr lang="en-US" smtClean="0"/>
              <a:t>6/17/2021</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E5B1275E-BB55-41B0-89B9-E26EFCCB5721}" type="slidenum">
              <a:rPr lang="en-US" smtClean="0"/>
              <a:t>‹#›</a:t>
            </a:fld>
            <a:endParaRPr lang="en-US"/>
          </a:p>
        </p:txBody>
      </p:sp>
    </p:spTree>
    <p:extLst>
      <p:ext uri="{BB962C8B-B14F-4D97-AF65-F5344CB8AC3E}">
        <p14:creationId xmlns:p14="http://schemas.microsoft.com/office/powerpoint/2010/main" val="1782055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9939" name="Rectangle 3"/>
          <p:cNvSpPr>
            <a:spLocks noGrp="1" noChangeArrowheads="1"/>
          </p:cNvSpPr>
          <p:nvPr>
            <p:ph type="dt" idx="1"/>
          </p:nvPr>
        </p:nvSpPr>
        <p:spPr bwMode="auto">
          <a:xfrm>
            <a:off x="3970939"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01040" y="4415791"/>
            <a:ext cx="5608320" cy="418338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9943" name="Rectangle 7"/>
          <p:cNvSpPr>
            <a:spLocks noGrp="1" noChangeArrowheads="1"/>
          </p:cNvSpPr>
          <p:nvPr>
            <p:ph type="sldNum" sz="quarter" idx="5"/>
          </p:nvPr>
        </p:nvSpPr>
        <p:spPr bwMode="auto">
          <a:xfrm>
            <a:off x="3970939"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a:defRPr sz="1200">
                <a:latin typeface="Arial" charset="0"/>
                <a:cs typeface="Arial" charset="0"/>
              </a:defRPr>
            </a:lvl1pPr>
          </a:lstStyle>
          <a:p>
            <a:pPr>
              <a:defRPr/>
            </a:pPr>
            <a:fld id="{3BF2AF2D-A2BD-466E-9695-73900C6E2041}" type="slidenum">
              <a:rPr lang="en-US"/>
              <a:pPr>
                <a:defRPr/>
              </a:pPr>
              <a:t>‹#›</a:t>
            </a:fld>
            <a:endParaRPr lang="en-US"/>
          </a:p>
        </p:txBody>
      </p:sp>
    </p:spTree>
    <p:extLst>
      <p:ext uri="{BB962C8B-B14F-4D97-AF65-F5344CB8AC3E}">
        <p14:creationId xmlns:p14="http://schemas.microsoft.com/office/powerpoint/2010/main" val="39664218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5845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14</a:t>
            </a:fld>
            <a:endParaRPr lang="en-US"/>
          </a:p>
        </p:txBody>
      </p:sp>
    </p:spTree>
    <p:extLst>
      <p:ext uri="{BB962C8B-B14F-4D97-AF65-F5344CB8AC3E}">
        <p14:creationId xmlns:p14="http://schemas.microsoft.com/office/powerpoint/2010/main" val="217399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a:t>
            </a:fld>
            <a:endParaRPr lang="en-US"/>
          </a:p>
        </p:txBody>
      </p:sp>
    </p:spTree>
    <p:extLst>
      <p:ext uri="{BB962C8B-B14F-4D97-AF65-F5344CB8AC3E}">
        <p14:creationId xmlns:p14="http://schemas.microsoft.com/office/powerpoint/2010/main" val="397474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18</a:t>
            </a:fld>
            <a:endParaRPr lang="en-US"/>
          </a:p>
        </p:txBody>
      </p:sp>
    </p:spTree>
    <p:extLst>
      <p:ext uri="{BB962C8B-B14F-4D97-AF65-F5344CB8AC3E}">
        <p14:creationId xmlns:p14="http://schemas.microsoft.com/office/powerpoint/2010/main" val="289148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Arial" charset="0"/>
              </a:rPr>
              <a:t>IBM Cloud has graciously provided us with cloud resources for this tutorial.  Each of you will have an individual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that you can use for the duration of this tutorial, both today and tomorrow.  To create your notebook, you will SSH into the host `</a:t>
            </a:r>
            <a:r>
              <a:rPr lang="en-US" sz="1200" b="0" i="0" u="none" strike="noStrike" kern="1200" dirty="0">
                <a:solidFill>
                  <a:schemeClr val="tx1"/>
                </a:solidFill>
                <a:effectLst/>
                <a:latin typeface="Arial" charset="0"/>
                <a:ea typeface="+mn-ea"/>
                <a:cs typeface="Arial" charset="0"/>
                <a:hlinkClick r:id="rId3"/>
              </a:rPr>
              <a:t>graphblas.tk</a:t>
            </a:r>
            <a:r>
              <a:rPr lang="en-US" sz="1200" b="0" i="0" u="none" strike="noStrike" kern="1200" dirty="0">
                <a:solidFill>
                  <a:schemeClr val="tx1"/>
                </a:solidFill>
                <a:effectLst/>
                <a:latin typeface="Arial" charset="0"/>
                <a:ea typeface="+mn-ea"/>
                <a:cs typeface="Arial" charset="0"/>
              </a:rPr>
              <a:t>` with the username `user` and password `graphblastutorial2021`.  This will boot up a Docker container with a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for you to use.  Be sure to save the URL printed out, as you will need it for both days of the tutorial.</a:t>
            </a:r>
          </a:p>
          <a:p>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As for the actual technical details of how this happens: when you SSH in, it will call Docker to create a new Docker container running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and print out its URL.  I just modified it so that the containers will be persistent, so there should be no need to save the state between days.  (However, they'll probably need to save anything that's important at the end of the second day, since we'll be powering down our IBM Cloud time sometime after the tutorial ends.)</a:t>
            </a:r>
            <a:br>
              <a:rPr lang="en-US" sz="1200" b="0" i="0" u="none" strike="noStrike" kern="1200" dirty="0">
                <a:solidFill>
                  <a:schemeClr val="tx1"/>
                </a:solidFill>
                <a:effectLst/>
                <a:latin typeface="Arial" charset="0"/>
                <a:ea typeface="+mn-ea"/>
                <a:cs typeface="Arial" charset="0"/>
              </a:rPr>
            </a:br>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Ben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19</a:t>
            </a:fld>
            <a:endParaRPr lang="en-US"/>
          </a:p>
        </p:txBody>
      </p:sp>
    </p:spTree>
    <p:extLst>
      <p:ext uri="{BB962C8B-B14F-4D97-AF65-F5344CB8AC3E}">
        <p14:creationId xmlns:p14="http://schemas.microsoft.com/office/powerpoint/2010/main" val="287650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that Ben changes the scripts to not kill the instance between days.  Or we should show them how to download their notebooks at the end of the day 1 and upload them to start day 2.</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20</a:t>
            </a:fld>
            <a:endParaRPr lang="en-US"/>
          </a:p>
        </p:txBody>
      </p:sp>
    </p:spTree>
    <p:extLst>
      <p:ext uri="{BB962C8B-B14F-4D97-AF65-F5344CB8AC3E}">
        <p14:creationId xmlns:p14="http://schemas.microsoft.com/office/powerpoint/2010/main" val="191902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program should load a larger graph (real data) and perform a few statistics on them like average degree, </a:t>
            </a:r>
            <a:r>
              <a:rPr lang="en-US" baseline="0" dirty="0" err="1"/>
              <a:t>num_nodes</a:t>
            </a:r>
            <a:r>
              <a:rPr lang="en-US" baseline="0" dirty="0"/>
              <a:t>, </a:t>
            </a:r>
            <a:r>
              <a:rPr lang="en-US" baseline="0" dirty="0" err="1"/>
              <a:t>num_edges</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21</a:t>
            </a:fld>
            <a:endParaRPr lang="en-US"/>
          </a:p>
        </p:txBody>
      </p:sp>
    </p:spTree>
    <p:extLst>
      <p:ext uri="{BB962C8B-B14F-4D97-AF65-F5344CB8AC3E}">
        <p14:creationId xmlns:p14="http://schemas.microsoft.com/office/powerpoint/2010/main" val="380054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Connected components: a subgraph of vertices connected to each other by a path, but not to vertices outside the subgraph</a:t>
            </a:r>
          </a:p>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22</a:t>
            </a:fld>
            <a:endParaRPr lang="en-US"/>
          </a:p>
        </p:txBody>
      </p:sp>
    </p:spTree>
    <p:extLst>
      <p:ext uri="{BB962C8B-B14F-4D97-AF65-F5344CB8AC3E}">
        <p14:creationId xmlns:p14="http://schemas.microsoft.com/office/powerpoint/2010/main" val="310203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24</a:t>
            </a:fld>
            <a:endParaRPr lang="en-US"/>
          </a:p>
        </p:txBody>
      </p:sp>
    </p:spTree>
    <p:extLst>
      <p:ext uri="{BB962C8B-B14F-4D97-AF65-F5344CB8AC3E}">
        <p14:creationId xmlns:p14="http://schemas.microsoft.com/office/powerpoint/2010/main" val="252450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27</a:t>
            </a:fld>
            <a:endParaRPr lang="en-US"/>
          </a:p>
        </p:txBody>
      </p:sp>
    </p:spTree>
    <p:extLst>
      <p:ext uri="{BB962C8B-B14F-4D97-AF65-F5344CB8AC3E}">
        <p14:creationId xmlns:p14="http://schemas.microsoft.com/office/powerpoint/2010/main" val="19149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28</a:t>
            </a:fld>
            <a:endParaRPr lang="en-US"/>
          </a:p>
        </p:txBody>
      </p:sp>
    </p:spTree>
    <p:extLst>
      <p:ext uri="{BB962C8B-B14F-4D97-AF65-F5344CB8AC3E}">
        <p14:creationId xmlns:p14="http://schemas.microsoft.com/office/powerpoint/2010/main" val="143729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a:t>
            </a:fld>
            <a:endParaRPr lang="en-US"/>
          </a:p>
        </p:txBody>
      </p:sp>
    </p:spTree>
    <p:extLst>
      <p:ext uri="{BB962C8B-B14F-4D97-AF65-F5344CB8AC3E}">
        <p14:creationId xmlns:p14="http://schemas.microsoft.com/office/powerpoint/2010/main" val="4151559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29</a:t>
            </a:fld>
            <a:endParaRPr lang="en-US"/>
          </a:p>
        </p:txBody>
      </p:sp>
    </p:spTree>
    <p:extLst>
      <p:ext uri="{BB962C8B-B14F-4D97-AF65-F5344CB8AC3E}">
        <p14:creationId xmlns:p14="http://schemas.microsoft.com/office/powerpoint/2010/main" val="406009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Davis</a:t>
            </a:r>
            <a:r>
              <a:rPr lang="en-US" baseline="0" dirty="0"/>
              <a:t> says: “</a:t>
            </a:r>
            <a:r>
              <a:rPr lang="en-US" kern="0" dirty="0" err="1">
                <a:solidFill>
                  <a:srgbClr val="000000"/>
                </a:solidFill>
              </a:rPr>
              <a:t>SuiteSparse:GraphBLAS</a:t>
            </a:r>
            <a:r>
              <a:rPr lang="en-US" kern="0" dirty="0">
                <a:solidFill>
                  <a:srgbClr val="000000"/>
                </a:solidFill>
              </a:rPr>
              <a:t> uses non-blocking for assign and </a:t>
            </a:r>
            <a:r>
              <a:rPr lang="en-US" kern="0" dirty="0" err="1">
                <a:solidFill>
                  <a:srgbClr val="000000"/>
                </a:solidFill>
              </a:rPr>
              <a:t>setElement</a:t>
            </a:r>
            <a:r>
              <a:rPr lang="en-US" baseline="0" dirty="0"/>
              <a:t>”</a:t>
            </a:r>
          </a:p>
          <a:p>
            <a:r>
              <a:rPr lang="en-US" baseline="0" dirty="0"/>
              <a:t>Scott may disagree with the terminology.</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30</a:t>
            </a:fld>
            <a:endParaRPr lang="en-US"/>
          </a:p>
        </p:txBody>
      </p:sp>
    </p:spTree>
    <p:extLst>
      <p:ext uri="{BB962C8B-B14F-4D97-AF65-F5344CB8AC3E}">
        <p14:creationId xmlns:p14="http://schemas.microsoft.com/office/powerpoint/2010/main" val="1721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31</a:t>
            </a:fld>
            <a:endParaRPr lang="en-US"/>
          </a:p>
        </p:txBody>
      </p:sp>
    </p:spTree>
    <p:extLst>
      <p:ext uri="{BB962C8B-B14F-4D97-AF65-F5344CB8AC3E}">
        <p14:creationId xmlns:p14="http://schemas.microsoft.com/office/powerpoint/2010/main" val="275917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32</a:t>
            </a:fld>
            <a:endParaRPr lang="en-US"/>
          </a:p>
        </p:txBody>
      </p:sp>
    </p:spTree>
    <p:extLst>
      <p:ext uri="{BB962C8B-B14F-4D97-AF65-F5344CB8AC3E}">
        <p14:creationId xmlns:p14="http://schemas.microsoft.com/office/powerpoint/2010/main" val="362968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33</a:t>
            </a:fld>
            <a:endParaRPr lang="en-US"/>
          </a:p>
        </p:txBody>
      </p:sp>
    </p:spTree>
    <p:extLst>
      <p:ext uri="{BB962C8B-B14F-4D97-AF65-F5344CB8AC3E}">
        <p14:creationId xmlns:p14="http://schemas.microsoft.com/office/powerpoint/2010/main" val="360565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34</a:t>
            </a:fld>
            <a:endParaRPr lang="en-US"/>
          </a:p>
        </p:txBody>
      </p:sp>
    </p:spTree>
    <p:extLst>
      <p:ext uri="{BB962C8B-B14F-4D97-AF65-F5344CB8AC3E}">
        <p14:creationId xmlns:p14="http://schemas.microsoft.com/office/powerpoint/2010/main" val="723941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35</a:t>
            </a:fld>
            <a:endParaRPr lang="en-US"/>
          </a:p>
        </p:txBody>
      </p:sp>
    </p:spTree>
    <p:extLst>
      <p:ext uri="{BB962C8B-B14F-4D97-AF65-F5344CB8AC3E}">
        <p14:creationId xmlns:p14="http://schemas.microsoft.com/office/powerpoint/2010/main" val="31200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36</a:t>
            </a:fld>
            <a:endParaRPr lang="en-US"/>
          </a:p>
        </p:txBody>
      </p:sp>
    </p:spTree>
    <p:extLst>
      <p:ext uri="{BB962C8B-B14F-4D97-AF65-F5344CB8AC3E}">
        <p14:creationId xmlns:p14="http://schemas.microsoft.com/office/powerpoint/2010/main" val="110781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37</a:t>
            </a:fld>
            <a:endParaRPr lang="en-US"/>
          </a:p>
        </p:txBody>
      </p:sp>
    </p:spTree>
    <p:extLst>
      <p:ext uri="{BB962C8B-B14F-4D97-AF65-F5344CB8AC3E}">
        <p14:creationId xmlns:p14="http://schemas.microsoft.com/office/powerpoint/2010/main" val="1971585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39</a:t>
            </a:fld>
            <a:endParaRPr lang="en-US"/>
          </a:p>
        </p:txBody>
      </p:sp>
    </p:spTree>
    <p:extLst>
      <p:ext uri="{BB962C8B-B14F-4D97-AF65-F5344CB8AC3E}">
        <p14:creationId xmlns:p14="http://schemas.microsoft.com/office/powerpoint/2010/main" val="41308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a:t>
            </a:fld>
            <a:endParaRPr lang="en-US"/>
          </a:p>
        </p:txBody>
      </p:sp>
    </p:spTree>
    <p:extLst>
      <p:ext uri="{BB962C8B-B14F-4D97-AF65-F5344CB8AC3E}">
        <p14:creationId xmlns:p14="http://schemas.microsoft.com/office/powerpoint/2010/main" val="939593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42</a:t>
            </a:fld>
            <a:endParaRPr lang="en-US"/>
          </a:p>
        </p:txBody>
      </p:sp>
    </p:spTree>
    <p:extLst>
      <p:ext uri="{BB962C8B-B14F-4D97-AF65-F5344CB8AC3E}">
        <p14:creationId xmlns:p14="http://schemas.microsoft.com/office/powerpoint/2010/main" val="200292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43</a:t>
            </a:fld>
            <a:endParaRPr lang="en-US"/>
          </a:p>
        </p:txBody>
      </p:sp>
    </p:spTree>
    <p:extLst>
      <p:ext uri="{BB962C8B-B14F-4D97-AF65-F5344CB8AC3E}">
        <p14:creationId xmlns:p14="http://schemas.microsoft.com/office/powerpoint/2010/main" val="409110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44</a:t>
            </a:fld>
            <a:endParaRPr lang="en-US"/>
          </a:p>
        </p:txBody>
      </p:sp>
    </p:spTree>
    <p:extLst>
      <p:ext uri="{BB962C8B-B14F-4D97-AF65-F5344CB8AC3E}">
        <p14:creationId xmlns:p14="http://schemas.microsoft.com/office/powerpoint/2010/main" val="320175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45</a:t>
            </a:fld>
            <a:endParaRPr lang="en-US"/>
          </a:p>
        </p:txBody>
      </p:sp>
    </p:spTree>
    <p:extLst>
      <p:ext uri="{BB962C8B-B14F-4D97-AF65-F5344CB8AC3E}">
        <p14:creationId xmlns:p14="http://schemas.microsoft.com/office/powerpoint/2010/main" val="35925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48</a:t>
            </a:fld>
            <a:endParaRPr lang="en-US"/>
          </a:p>
        </p:txBody>
      </p:sp>
    </p:spTree>
    <p:extLst>
      <p:ext uri="{BB962C8B-B14F-4D97-AF65-F5344CB8AC3E}">
        <p14:creationId xmlns:p14="http://schemas.microsoft.com/office/powerpoint/2010/main" val="1441714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49</a:t>
            </a:fld>
            <a:endParaRPr lang="en-US"/>
          </a:p>
        </p:txBody>
      </p:sp>
    </p:spTree>
    <p:extLst>
      <p:ext uri="{BB962C8B-B14F-4D97-AF65-F5344CB8AC3E}">
        <p14:creationId xmlns:p14="http://schemas.microsoft.com/office/powerpoint/2010/main" val="4255516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50</a:t>
            </a:fld>
            <a:endParaRPr lang="en-US"/>
          </a:p>
        </p:txBody>
      </p:sp>
    </p:spTree>
    <p:extLst>
      <p:ext uri="{BB962C8B-B14F-4D97-AF65-F5344CB8AC3E}">
        <p14:creationId xmlns:p14="http://schemas.microsoft.com/office/powerpoint/2010/main" val="3104645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51</a:t>
            </a:fld>
            <a:endParaRPr lang="en-US"/>
          </a:p>
        </p:txBody>
      </p:sp>
    </p:spTree>
    <p:extLst>
      <p:ext uri="{BB962C8B-B14F-4D97-AF65-F5344CB8AC3E}">
        <p14:creationId xmlns:p14="http://schemas.microsoft.com/office/powerpoint/2010/main" val="3526082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Ipython</a:t>
            </a:r>
            <a:r>
              <a:rPr lang="en-US" dirty="0"/>
              <a:t> is an interactive shell for use with python.</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52</a:t>
            </a:fld>
            <a:endParaRPr lang="en-US"/>
          </a:p>
        </p:txBody>
      </p:sp>
    </p:spTree>
    <p:extLst>
      <p:ext uri="{BB962C8B-B14F-4D97-AF65-F5344CB8AC3E}">
        <p14:creationId xmlns:p14="http://schemas.microsoft.com/office/powerpoint/2010/main" val="2709748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53</a:t>
            </a:fld>
            <a:endParaRPr lang="en-US"/>
          </a:p>
        </p:txBody>
      </p:sp>
    </p:spTree>
    <p:extLst>
      <p:ext uri="{BB962C8B-B14F-4D97-AF65-F5344CB8AC3E}">
        <p14:creationId xmlns:p14="http://schemas.microsoft.com/office/powerpoint/2010/main" val="113190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a:t>
            </a:fld>
            <a:endParaRPr lang="en-US"/>
          </a:p>
        </p:txBody>
      </p:sp>
    </p:spTree>
    <p:extLst>
      <p:ext uri="{BB962C8B-B14F-4D97-AF65-F5344CB8AC3E}">
        <p14:creationId xmlns:p14="http://schemas.microsoft.com/office/powerpoint/2010/main" val="337218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54</a:t>
            </a:fld>
            <a:endParaRPr lang="en-US"/>
          </a:p>
        </p:txBody>
      </p:sp>
    </p:spTree>
    <p:extLst>
      <p:ext uri="{BB962C8B-B14F-4D97-AF65-F5344CB8AC3E}">
        <p14:creationId xmlns:p14="http://schemas.microsoft.com/office/powerpoint/2010/main" val="926423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55</a:t>
            </a:fld>
            <a:endParaRPr lang="en-US"/>
          </a:p>
        </p:txBody>
      </p:sp>
    </p:spTree>
    <p:extLst>
      <p:ext uri="{BB962C8B-B14F-4D97-AF65-F5344CB8AC3E}">
        <p14:creationId xmlns:p14="http://schemas.microsoft.com/office/powerpoint/2010/main" val="2394779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56</a:t>
            </a:fld>
            <a:endParaRPr lang="en-US"/>
          </a:p>
        </p:txBody>
      </p:sp>
    </p:spTree>
    <p:extLst>
      <p:ext uri="{BB962C8B-B14F-4D97-AF65-F5344CB8AC3E}">
        <p14:creationId xmlns:p14="http://schemas.microsoft.com/office/powerpoint/2010/main" val="2221990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57</a:t>
            </a:fld>
            <a:endParaRPr lang="en-US"/>
          </a:p>
        </p:txBody>
      </p:sp>
    </p:spTree>
    <p:extLst>
      <p:ext uri="{BB962C8B-B14F-4D97-AF65-F5344CB8AC3E}">
        <p14:creationId xmlns:p14="http://schemas.microsoft.com/office/powerpoint/2010/main" val="251127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58</a:t>
            </a:fld>
            <a:endParaRPr lang="en-US"/>
          </a:p>
        </p:txBody>
      </p:sp>
    </p:spTree>
    <p:extLst>
      <p:ext uri="{BB962C8B-B14F-4D97-AF65-F5344CB8AC3E}">
        <p14:creationId xmlns:p14="http://schemas.microsoft.com/office/powerpoint/2010/main" val="3866988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60</a:t>
            </a:fld>
            <a:endParaRPr lang="en-US"/>
          </a:p>
        </p:txBody>
      </p:sp>
    </p:spTree>
    <p:extLst>
      <p:ext uri="{BB962C8B-B14F-4D97-AF65-F5344CB8AC3E}">
        <p14:creationId xmlns:p14="http://schemas.microsoft.com/office/powerpoint/2010/main" val="3158038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and true for </a:t>
            </a:r>
            <a:r>
              <a:rPr lang="en-US" dirty="0" err="1"/>
              <a:t>boolean</a:t>
            </a:r>
            <a:r>
              <a:rPr lang="en-US" baseline="0" dirty="0"/>
              <a:t> semiring???</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61</a:t>
            </a:fld>
            <a:endParaRPr lang="en-US"/>
          </a:p>
        </p:txBody>
      </p:sp>
    </p:spTree>
    <p:extLst>
      <p:ext uri="{BB962C8B-B14F-4D97-AF65-F5344CB8AC3E}">
        <p14:creationId xmlns:p14="http://schemas.microsoft.com/office/powerpoint/2010/main" val="3139609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62</a:t>
            </a:fld>
            <a:endParaRPr lang="en-US"/>
          </a:p>
        </p:txBody>
      </p:sp>
    </p:spTree>
    <p:extLst>
      <p:ext uri="{BB962C8B-B14F-4D97-AF65-F5344CB8AC3E}">
        <p14:creationId xmlns:p14="http://schemas.microsoft.com/office/powerpoint/2010/main" val="1214726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63</a:t>
            </a:fld>
            <a:endParaRPr lang="en-US"/>
          </a:p>
        </p:txBody>
      </p:sp>
    </p:spTree>
    <p:extLst>
      <p:ext uri="{BB962C8B-B14F-4D97-AF65-F5344CB8AC3E}">
        <p14:creationId xmlns:p14="http://schemas.microsoft.com/office/powerpoint/2010/main" val="3508945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64</a:t>
            </a:fld>
            <a:endParaRPr lang="en-US"/>
          </a:p>
        </p:txBody>
      </p:sp>
    </p:spTree>
    <p:extLst>
      <p:ext uri="{BB962C8B-B14F-4D97-AF65-F5344CB8AC3E}">
        <p14:creationId xmlns:p14="http://schemas.microsoft.com/office/powerpoint/2010/main" val="26331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7</a:t>
            </a:fld>
            <a:endParaRPr lang="en-US"/>
          </a:p>
        </p:txBody>
      </p:sp>
    </p:spTree>
    <p:extLst>
      <p:ext uri="{BB962C8B-B14F-4D97-AF65-F5344CB8AC3E}">
        <p14:creationId xmlns:p14="http://schemas.microsoft.com/office/powerpoint/2010/main" val="1240049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68</a:t>
            </a:fld>
            <a:endParaRPr lang="en-US"/>
          </a:p>
        </p:txBody>
      </p:sp>
    </p:spTree>
    <p:extLst>
      <p:ext uri="{BB962C8B-B14F-4D97-AF65-F5344CB8AC3E}">
        <p14:creationId xmlns:p14="http://schemas.microsoft.com/office/powerpoint/2010/main" val="1791696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a wavefront (which is the result of the first mxv that is fed in as input to the second (the initial source vertex vector is also a wavefront).</a:t>
            </a:r>
          </a:p>
          <a:p>
            <a:r>
              <a:rPr lang="en-US" dirty="0"/>
              <a:t>So you have to add a loop, the exit condition for the loop is an empty vector so using call to </a:t>
            </a:r>
            <a:r>
              <a:rPr lang="en-US" dirty="0" err="1"/>
              <a:t>Vector_nvals</a:t>
            </a:r>
            <a:endParaRPr lang="en-US" dirty="0"/>
          </a:p>
          <a:p>
            <a:r>
              <a:rPr lang="en-US" dirty="0"/>
              <a:t>But without doing anything this will traverse back to previously visited vectors (infinite loop).</a:t>
            </a:r>
          </a:p>
          <a:p>
            <a:r>
              <a:rPr lang="en-US" dirty="0"/>
              <a:t>Need to create a visited vector which is </a:t>
            </a:r>
            <a:r>
              <a:rPr lang="en-US" dirty="0" err="1"/>
              <a:t>boolean</a:t>
            </a:r>
            <a:r>
              <a:rPr lang="en-US" dirty="0"/>
              <a:t> and ANDs with the results of each mxv (introduces </a:t>
            </a:r>
            <a:r>
              <a:rPr lang="en-US" dirty="0" err="1"/>
              <a:t>eWiseMult</a:t>
            </a:r>
            <a:r>
              <a:rPr lang="en-US" dirty="0"/>
              <a:t>)</a:t>
            </a:r>
          </a:p>
          <a:p>
            <a:r>
              <a:rPr lang="en-US" dirty="0" err="1"/>
              <a:t>GrB_eWiseAdd</a:t>
            </a:r>
            <a:r>
              <a:rPr lang="en-US" dirty="0"/>
              <a:t>(visited, NULL, NULL, LAND, wavefront, visited, NULL);</a:t>
            </a:r>
          </a:p>
          <a:p>
            <a:r>
              <a:rPr lang="en-US" dirty="0"/>
              <a:t>(LEAP) you can use complement of the visited vector as a mask to the wavefront (in self-assignment</a:t>
            </a:r>
          </a:p>
          <a:p>
            <a:r>
              <a:rPr lang="en-US" dirty="0"/>
              <a:t>Need to introduce mask, SCMP descriptor, and apply:</a:t>
            </a:r>
          </a:p>
          <a:p>
            <a:r>
              <a:rPr lang="en-US" dirty="0"/>
              <a:t>wavefront = apply(IDENTITY) of wavefront masked by complement of visited (AND you need to use replace) </a:t>
            </a:r>
          </a:p>
          <a:p>
            <a:r>
              <a:rPr lang="en-US" dirty="0"/>
              <a:t>(Alternative) UGH</a:t>
            </a:r>
          </a:p>
          <a:p>
            <a:endParaRPr lang="en-US" dirty="0"/>
          </a:p>
          <a:p>
            <a:r>
              <a:rPr lang="en-US" dirty="0"/>
              <a:t>It is too hard to introduce a new binary op in order to avoid the use of mask</a:t>
            </a:r>
          </a:p>
          <a:p>
            <a:r>
              <a:rPr lang="en-US" dirty="0"/>
              <a:t>After step 4 it is easy to roll the SCMP mask into the mxv itself and avoid the assign.</a:t>
            </a:r>
          </a:p>
          <a:p>
            <a:r>
              <a:rPr lang="en-US" dirty="0"/>
              <a:t>Turning this into a level BFS means that the visited vector uses integer domain</a:t>
            </a:r>
          </a:p>
          <a:p>
            <a:r>
              <a:rPr lang="en-US" dirty="0"/>
              <a:t>Introduce a depth/level variable and use assign constant variant (before the mxv) to assign elements of visited with the depth variable: </a:t>
            </a:r>
            <a:r>
              <a:rPr lang="en-US" dirty="0" err="1"/>
              <a:t>GrB_assign</a:t>
            </a:r>
            <a:r>
              <a:rPr lang="en-US" dirty="0"/>
              <a:t>(levels, wavefront, NULL, depth, </a:t>
            </a:r>
            <a:r>
              <a:rPr lang="en-US" dirty="0" err="1"/>
              <a:t>GrB_ALL</a:t>
            </a:r>
            <a:r>
              <a:rPr lang="en-US" dirty="0"/>
              <a:t>, NUM_NODES, NULL)</a:t>
            </a:r>
          </a:p>
          <a:p>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2991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370423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454115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performing</a:t>
            </a:r>
            <a:r>
              <a:rPr lang="en-US" baseline="0" dirty="0"/>
              <a:t> \</a:t>
            </a:r>
            <a:r>
              <a:rPr lang="en-US" baseline="0" dirty="0" err="1"/>
              <a:t>circleplus</a:t>
            </a:r>
            <a:r>
              <a:rPr lang="en-US" baseline="0" dirty="0"/>
              <a:t> and \</a:t>
            </a:r>
            <a:r>
              <a:rPr lang="en-US" baseline="0" dirty="0" err="1"/>
              <a:t>circletimes</a:t>
            </a:r>
            <a:r>
              <a:rPr lang="en-US" baseline="0" dirty="0"/>
              <a:t> on the same containers the </a:t>
            </a:r>
            <a:r>
              <a:rPr lang="en-US" baseline="0" dirty="0" err="1"/>
              <a:t>unstored</a:t>
            </a:r>
            <a:r>
              <a:rPr lang="en-US" baseline="0" dirty="0"/>
              <a:t> element should be interpreted as the same.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F18498-1159-498D-8DC7-E1A69C582DF5}"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86775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2598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17824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850105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4530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41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8</a:t>
            </a:fld>
            <a:endParaRPr lang="en-US"/>
          </a:p>
        </p:txBody>
      </p:sp>
    </p:spTree>
    <p:extLst>
      <p:ext uri="{BB962C8B-B14F-4D97-AF65-F5344CB8AC3E}">
        <p14:creationId xmlns:p14="http://schemas.microsoft.com/office/powerpoint/2010/main" val="10800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709707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14480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matvecTransIterVisitedExitFlag.c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73078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92</a:t>
            </a:fld>
            <a:endParaRPr lang="en-US"/>
          </a:p>
        </p:txBody>
      </p:sp>
    </p:spTree>
    <p:extLst>
      <p:ext uri="{BB962C8B-B14F-4D97-AF65-F5344CB8AC3E}">
        <p14:creationId xmlns:p14="http://schemas.microsoft.com/office/powerpoint/2010/main" val="1640746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116527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69478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9990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src/Solutions/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500563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002976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7258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9</a:t>
            </a:fld>
            <a:endParaRPr lang="en-US"/>
          </a:p>
        </p:txBody>
      </p:sp>
    </p:spTree>
    <p:extLst>
      <p:ext uri="{BB962C8B-B14F-4D97-AF65-F5344CB8AC3E}">
        <p14:creationId xmlns:p14="http://schemas.microsoft.com/office/powerpoint/2010/main" val="4273833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92599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AnalyzeGraph_final.c</a:t>
            </a:r>
            <a:endParaRPr lang="en-US" dirty="0"/>
          </a:p>
          <a:p>
            <a:r>
              <a:rPr lang="en-US" dirty="0"/>
              <a:t>vs.</a:t>
            </a:r>
          </a:p>
          <a:p>
            <a:r>
              <a:rPr lang="en-US" dirty="0" err="1"/>
              <a:t>src</a:t>
            </a:r>
            <a:r>
              <a:rPr lang="en-US" dirty="0"/>
              <a:t>/</a:t>
            </a:r>
            <a:r>
              <a:rPr lang="en-US" dirty="0" err="1"/>
              <a:t>AnalyzeGraph.c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95491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105</a:t>
            </a:fld>
            <a:endParaRPr lang="en-US"/>
          </a:p>
        </p:txBody>
      </p:sp>
    </p:spTree>
    <p:extLst>
      <p:ext uri="{BB962C8B-B14F-4D97-AF65-F5344CB8AC3E}">
        <p14:creationId xmlns:p14="http://schemas.microsoft.com/office/powerpoint/2010/main" val="562508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2504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5410892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544143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120</a:t>
            </a:fld>
            <a:endParaRPr lang="en-US"/>
          </a:p>
        </p:txBody>
      </p:sp>
    </p:spTree>
    <p:extLst>
      <p:ext uri="{BB962C8B-B14F-4D97-AF65-F5344CB8AC3E}">
        <p14:creationId xmlns:p14="http://schemas.microsoft.com/office/powerpoint/2010/main" val="1913309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87443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922355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2091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10</a:t>
            </a:fld>
            <a:endParaRPr lang="en-US"/>
          </a:p>
        </p:txBody>
      </p:sp>
    </p:spTree>
    <p:extLst>
      <p:ext uri="{BB962C8B-B14F-4D97-AF65-F5344CB8AC3E}">
        <p14:creationId xmlns:p14="http://schemas.microsoft.com/office/powerpoint/2010/main" val="3958882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Restriction</a:t>
            </a:r>
            <a:r>
              <a:rPr lang="en-US" baseline="0" dirty="0"/>
              <a:t> </a:t>
            </a:r>
            <a:r>
              <a:rPr lang="en-US" dirty="0"/>
              <a:t>order: 2</a:t>
            </a:r>
          </a:p>
        </p:txBody>
      </p:sp>
    </p:spTree>
    <p:extLst>
      <p:ext uri="{BB962C8B-B14F-4D97-AF65-F5344CB8AC3E}">
        <p14:creationId xmlns:p14="http://schemas.microsoft.com/office/powerpoint/2010/main" val="26071685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126</a:t>
            </a:fld>
            <a:endParaRPr lang="en-US"/>
          </a:p>
        </p:txBody>
      </p:sp>
    </p:spTree>
    <p:extLst>
      <p:ext uri="{BB962C8B-B14F-4D97-AF65-F5344CB8AC3E}">
        <p14:creationId xmlns:p14="http://schemas.microsoft.com/office/powerpoint/2010/main" val="3347092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129</a:t>
            </a:fld>
            <a:endParaRPr lang="en-US"/>
          </a:p>
        </p:txBody>
      </p:sp>
    </p:spTree>
    <p:extLst>
      <p:ext uri="{BB962C8B-B14F-4D97-AF65-F5344CB8AC3E}">
        <p14:creationId xmlns:p14="http://schemas.microsoft.com/office/powerpoint/2010/main" val="2554699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130</a:t>
            </a:fld>
            <a:endParaRPr lang="en-US"/>
          </a:p>
        </p:txBody>
      </p:sp>
    </p:spTree>
    <p:extLst>
      <p:ext uri="{BB962C8B-B14F-4D97-AF65-F5344CB8AC3E}">
        <p14:creationId xmlns:p14="http://schemas.microsoft.com/office/powerpoint/2010/main" val="1647587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143</a:t>
            </a:fld>
            <a:endParaRPr lang="en-US"/>
          </a:p>
        </p:txBody>
      </p:sp>
    </p:spTree>
    <p:extLst>
      <p:ext uri="{BB962C8B-B14F-4D97-AF65-F5344CB8AC3E}">
        <p14:creationId xmlns:p14="http://schemas.microsoft.com/office/powerpoint/2010/main" val="3577338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8979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766128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8918188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0331679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161</a:t>
            </a:fld>
            <a:endParaRPr lang="en-US"/>
          </a:p>
        </p:txBody>
      </p:sp>
    </p:spTree>
    <p:extLst>
      <p:ext uri="{BB962C8B-B14F-4D97-AF65-F5344CB8AC3E}">
        <p14:creationId xmlns:p14="http://schemas.microsoft.com/office/powerpoint/2010/main" val="50027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11</a:t>
            </a:fld>
            <a:endParaRPr lang="en-US"/>
          </a:p>
        </p:txBody>
      </p:sp>
    </p:spTree>
    <p:extLst>
      <p:ext uri="{BB962C8B-B14F-4D97-AF65-F5344CB8AC3E}">
        <p14:creationId xmlns:p14="http://schemas.microsoft.com/office/powerpoint/2010/main" val="21445761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162</a:t>
            </a:fld>
            <a:endParaRPr lang="en-US"/>
          </a:p>
        </p:txBody>
      </p:sp>
    </p:spTree>
    <p:extLst>
      <p:ext uri="{BB962C8B-B14F-4D97-AF65-F5344CB8AC3E}">
        <p14:creationId xmlns:p14="http://schemas.microsoft.com/office/powerpoint/2010/main" val="2429641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171</a:t>
            </a:fld>
            <a:endParaRPr lang="en-US"/>
          </a:p>
        </p:txBody>
      </p:sp>
    </p:spTree>
    <p:extLst>
      <p:ext uri="{BB962C8B-B14F-4D97-AF65-F5344CB8AC3E}">
        <p14:creationId xmlns:p14="http://schemas.microsoft.com/office/powerpoint/2010/main" val="16969776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172</a:t>
            </a:fld>
            <a:endParaRPr lang="en-US"/>
          </a:p>
        </p:txBody>
      </p:sp>
    </p:spTree>
    <p:extLst>
      <p:ext uri="{BB962C8B-B14F-4D97-AF65-F5344CB8AC3E}">
        <p14:creationId xmlns:p14="http://schemas.microsoft.com/office/powerpoint/2010/main" val="35798140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174</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519791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176</a:t>
            </a:fld>
            <a:endParaRPr lang="en-US"/>
          </a:p>
        </p:txBody>
      </p:sp>
    </p:spTree>
    <p:extLst>
      <p:ext uri="{BB962C8B-B14F-4D97-AF65-F5344CB8AC3E}">
        <p14:creationId xmlns:p14="http://schemas.microsoft.com/office/powerpoint/2010/main" val="238920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E9CDAD28-2B83-43E2-A6CA-01AD46080BA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6" name="Rectangle 7"/>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2E82FEC5-E75D-4762-8B8D-2338C0AF680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
        <p:nvSpPr>
          <p:cNvPr id="7" name="Footer Placeholder 4">
            <a:extLst>
              <a:ext uri="{FF2B5EF4-FFF2-40B4-BE49-F238E27FC236}">
                <a16:creationId xmlns:a16="http://schemas.microsoft.com/office/drawing/2014/main" id="{7B132864-DE5F-4CDA-B729-2014AFA96F79}"/>
              </a:ext>
            </a:extLst>
          </p:cNvPr>
          <p:cNvSpPr txBox="1">
            <a:spLocks/>
          </p:cNvSpPr>
          <p:nvPr userDrawn="1"/>
        </p:nvSpPr>
        <p:spPr>
          <a:xfrm>
            <a:off x="2842788" y="6735276"/>
            <a:ext cx="3476529" cy="12699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17829388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413428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A3AD-8A39-4525-8332-54CEDEAA58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0DF0160-F35E-4297-9882-44DD6C49287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23F54-2F9E-44F2-B63D-DB130DA6C67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43931C-4065-4881-9E02-776813F46A6E}"/>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F7B03551-09DD-4D92-804D-52567846D006}"/>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DD5CED0B-3F12-4F03-B83E-998E66775A6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18563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213-81C4-4414-AEC0-782EE2D1D42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9B8E840-DCC4-433D-ADBA-B66FBBF7EA9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2A935A5-6ADE-4F05-99D1-F0375ACBD7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BDC83BD-5EC6-4696-A81B-FE8964B2FF4E}"/>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6E17E89F-812F-4270-835E-AF305877048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E4513B40-74AC-4BB6-876E-D95C5D0B05F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59877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9814-C075-42FD-9C3C-874B8B720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53600-9AC1-402C-8670-B782F9FD8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7A43-259D-4C79-97A7-259A5893EEBF}"/>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25CB697C-4CA3-4D48-A24D-455BD037367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1C47C5B1-294A-4DB0-BA83-3DA869FBC086}"/>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49457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C49-BD6E-4536-BDF4-5C2A462D4C8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3A263-2D14-48C3-9046-EA934406348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310FD-8F67-442A-88C2-743EF9D5236B}"/>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30C187E6-798D-4844-8B80-649477F9CF13}"/>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B1AE5774-7BAC-4C1D-B93C-883FC247A4BC}"/>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82719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533071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812562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972061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8428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E8E736-577F-BC44-80F2-6AC715A85858}" type="datetimeFigureOut">
              <a:rPr lang="en-US" smtClean="0"/>
              <a:t>6/17/2021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04568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8728075" y="6551613"/>
            <a:ext cx="415925" cy="304800"/>
          </a:xfrm>
          <a:prstGeom prst="rect">
            <a:avLst/>
          </a:prstGeom>
        </p:spPr>
        <p:txBody>
          <a:bodyPr/>
          <a:lstStyle>
            <a:lvl1pPr>
              <a:defRPr sz="1200"/>
            </a:lvl1pPr>
          </a:lstStyle>
          <a:p>
            <a:pPr>
              <a:defRPr/>
            </a:pPr>
            <a:fld id="{0C933AAA-F64E-4748-8A99-DCC60F15C72A}" type="slidenum">
              <a:rPr lang="en-US" smtClean="0">
                <a:solidFill>
                  <a:srgbClr val="000000"/>
                </a:solidFill>
                <a:ea typeface="ＭＳ Ｐゴシック" pitchFamily="34" charset="-128"/>
              </a:rPr>
              <a:pPr>
                <a:defRPr/>
              </a:pPr>
              <a:t>‹#›</a:t>
            </a:fld>
            <a:endParaRPr lang="en-US" dirty="0">
              <a:solidFill>
                <a:srgbClr val="000000"/>
              </a:solidFill>
              <a:ea typeface="ＭＳ Ｐゴシック" pitchFamily="34" charset="-128"/>
            </a:endParaRPr>
          </a:p>
        </p:txBody>
      </p:sp>
      <p:sp>
        <p:nvSpPr>
          <p:cNvPr id="5" name="Footer Placeholder 4">
            <a:extLst>
              <a:ext uri="{FF2B5EF4-FFF2-40B4-BE49-F238E27FC236}">
                <a16:creationId xmlns:a16="http://schemas.microsoft.com/office/drawing/2014/main" id="{A1F9678F-060A-44DD-94D6-CC954D88F13C}"/>
              </a:ext>
            </a:extLst>
          </p:cNvPr>
          <p:cNvSpPr txBox="1">
            <a:spLocks/>
          </p:cNvSpPr>
          <p:nvPr userDrawn="1"/>
        </p:nvSpPr>
        <p:spPr>
          <a:xfrm>
            <a:off x="2616452" y="6744831"/>
            <a:ext cx="3911096" cy="11316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272764681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E8E736-577F-BC44-80F2-6AC715A85858}" type="datetimeFigureOut">
              <a:rPr lang="en-US" smtClean="0"/>
              <a:t>6/17/2021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518690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8E736-577F-BC44-80F2-6AC715A85858}" type="datetimeFigureOut">
              <a:rPr lang="en-US" smtClean="0"/>
              <a:t>6/17/2021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293532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242164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2383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1196186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6330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58864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4103-4558-441F-BAD5-D343E93C74C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77130F6-C080-4F62-B8FE-68DB9251C4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8365277-7090-4D87-9D47-C9458FAB81B3}"/>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4F18210E-F0F0-4540-BA86-D62EA1C4D23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774B3151-1D36-4ED7-900D-F2B76289EF6E}"/>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400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1981-E23B-47E6-9BF4-BEBAA7FA7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C8FBD-8DC5-40A0-8B19-F2F66A64B6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E2A3B-4011-486E-8DDB-35F4BF5A7105}"/>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E3055E00-688B-402D-AA87-D2176B6A2CB4}"/>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2E645E9F-1322-40BB-B9EB-276EBD5226E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061515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A355-52AA-44DF-AF93-BBF6B73908D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79052AE-79DA-4699-891C-A932E524C8A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65EA2-2D2A-4950-AEFB-6D235301979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A6775433-B2C3-47AE-A9D5-289214D69439}"/>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E004C04F-5A0B-4B1C-B7AB-64565629EE3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9044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D43-6AB0-4072-985E-5AD1114B2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37769E-59B5-491A-BC97-EAB94118E85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7B6B8E-B26B-4FB1-B443-775130280E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84F5-9BAF-4596-8C70-65D45177D917}"/>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345BAA15-7646-42C4-928E-904AE0F97AD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574B174A-54F0-4612-BF11-64D7D3A9A55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78168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A273-BE36-4B8D-956F-860AD47F2EC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19196B-0994-4201-9034-34D5D3B044F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8B6CD-2286-4431-8383-0951B7438BA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3B096-C681-4E02-A4ED-D6BD8FE4339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BFA41-75A8-4FD3-8892-06BF4407356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F85412-BD6F-4D44-8E69-FCE3C26FC5B1}"/>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8" name="Footer Placeholder 7">
            <a:extLst>
              <a:ext uri="{FF2B5EF4-FFF2-40B4-BE49-F238E27FC236}">
                <a16:creationId xmlns:a16="http://schemas.microsoft.com/office/drawing/2014/main" id="{4A261112-2216-4E07-BBF2-F283A946CA88}"/>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9" name="Slide Number Placeholder 8">
            <a:extLst>
              <a:ext uri="{FF2B5EF4-FFF2-40B4-BE49-F238E27FC236}">
                <a16:creationId xmlns:a16="http://schemas.microsoft.com/office/drawing/2014/main" id="{CD42617D-16D2-40B1-9449-35146C5CCB82}"/>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24584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ABB4-2134-48C7-9A7B-CD6C7E4D7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A7098-E44F-4C3B-9993-2EBA6D5F3799}"/>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4" name="Footer Placeholder 3">
            <a:extLst>
              <a:ext uri="{FF2B5EF4-FFF2-40B4-BE49-F238E27FC236}">
                <a16:creationId xmlns:a16="http://schemas.microsoft.com/office/drawing/2014/main" id="{5082E6E8-1A68-4636-9737-B0B7434E82A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5" name="Slide Number Placeholder 4">
            <a:extLst>
              <a:ext uri="{FF2B5EF4-FFF2-40B4-BE49-F238E27FC236}">
                <a16:creationId xmlns:a16="http://schemas.microsoft.com/office/drawing/2014/main" id="{03E170DE-72A8-494D-88DF-528CCE45A6C3}"/>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589420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8" y="192088"/>
            <a:ext cx="8237537"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3" y="1201738"/>
            <a:ext cx="8237537" cy="48402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57A69EC-AC43-4D88-89EA-ADDEA613E930}"/>
              </a:ext>
            </a:extLst>
          </p:cNvPr>
          <p:cNvSpPr>
            <a:spLocks noGrp="1"/>
          </p:cNvSpPr>
          <p:nvPr>
            <p:ph type="ftr" sz="quarter" idx="3"/>
          </p:nvPr>
        </p:nvSpPr>
        <p:spPr>
          <a:xfrm>
            <a:off x="2596364" y="6726725"/>
            <a:ext cx="3951272" cy="13127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Tree>
    <p:extLst>
      <p:ext uri="{BB962C8B-B14F-4D97-AF65-F5344CB8AC3E}">
        <p14:creationId xmlns:p14="http://schemas.microsoft.com/office/powerpoint/2010/main" val="1699258717"/>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468" r:id="rId3"/>
  </p:sldLayoutIdLst>
  <p:transition>
    <p:fade/>
  </p:transition>
  <p:hf hdr="0" dt="0"/>
  <p:txStyles>
    <p:title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3200" b="1">
          <a:solidFill>
            <a:schemeClr val="tx2"/>
          </a:solidFill>
          <a:latin typeface="Arial" pitchFamily="34" charset="0"/>
        </a:defRPr>
      </a:lvl2pPr>
      <a:lvl3pPr algn="l" rtl="0" eaLnBrk="0" fontAlgn="base" hangingPunct="0">
        <a:spcBef>
          <a:spcPct val="0"/>
        </a:spcBef>
        <a:spcAft>
          <a:spcPct val="0"/>
        </a:spcAft>
        <a:defRPr sz="3200" b="1">
          <a:solidFill>
            <a:schemeClr val="tx2"/>
          </a:solidFill>
          <a:latin typeface="Arial" pitchFamily="34" charset="0"/>
        </a:defRPr>
      </a:lvl3pPr>
      <a:lvl4pPr algn="l" rtl="0" eaLnBrk="0" fontAlgn="base" hangingPunct="0">
        <a:spcBef>
          <a:spcPct val="0"/>
        </a:spcBef>
        <a:spcAft>
          <a:spcPct val="0"/>
        </a:spcAft>
        <a:defRPr sz="3200" b="1">
          <a:solidFill>
            <a:schemeClr val="tx2"/>
          </a:solidFill>
          <a:latin typeface="Arial" pitchFamily="34" charset="0"/>
        </a:defRPr>
      </a:lvl4pPr>
      <a:lvl5pPr algn="l" rtl="0" eaLnBrk="0" fontAlgn="base" hangingPunct="0">
        <a:spcBef>
          <a:spcPct val="0"/>
        </a:spcBef>
        <a:spcAft>
          <a:spcPct val="0"/>
        </a:spcAft>
        <a:defRPr sz="3200" b="1">
          <a:solidFill>
            <a:schemeClr val="tx2"/>
          </a:solidFill>
          <a:latin typeface="Arial" pitchFamily="34" charset="0"/>
        </a:defRPr>
      </a:lvl5pPr>
      <a:lvl6pPr marL="457200" algn="l" rtl="0" eaLnBrk="1" fontAlgn="base" hangingPunct="1">
        <a:spcBef>
          <a:spcPct val="0"/>
        </a:spcBef>
        <a:spcAft>
          <a:spcPct val="0"/>
        </a:spcAft>
        <a:defRPr sz="3200" b="1">
          <a:solidFill>
            <a:schemeClr val="tx2"/>
          </a:solidFill>
          <a:latin typeface="Verdana" pitchFamily="96" charset="0"/>
        </a:defRPr>
      </a:lvl6pPr>
      <a:lvl7pPr marL="914400" algn="l" rtl="0" eaLnBrk="1" fontAlgn="base" hangingPunct="1">
        <a:spcBef>
          <a:spcPct val="0"/>
        </a:spcBef>
        <a:spcAft>
          <a:spcPct val="0"/>
        </a:spcAft>
        <a:defRPr sz="3200" b="1">
          <a:solidFill>
            <a:schemeClr val="tx2"/>
          </a:solidFill>
          <a:latin typeface="Verdana" pitchFamily="96" charset="0"/>
        </a:defRPr>
      </a:lvl7pPr>
      <a:lvl8pPr marL="1371600" algn="l" rtl="0" eaLnBrk="1" fontAlgn="base" hangingPunct="1">
        <a:spcBef>
          <a:spcPct val="0"/>
        </a:spcBef>
        <a:spcAft>
          <a:spcPct val="0"/>
        </a:spcAft>
        <a:defRPr sz="3200" b="1">
          <a:solidFill>
            <a:schemeClr val="tx2"/>
          </a:solidFill>
          <a:latin typeface="Verdana" pitchFamily="96" charset="0"/>
        </a:defRPr>
      </a:lvl8pPr>
      <a:lvl9pPr marL="1828800" algn="l" rtl="0" eaLnBrk="1" fontAlgn="base" hangingPunct="1">
        <a:spcBef>
          <a:spcPct val="0"/>
        </a:spcBef>
        <a:spcAft>
          <a:spcPct val="0"/>
        </a:spcAft>
        <a:defRPr sz="32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88DD3-D3FF-4A14-85F1-DA0F0F3E31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85911-0469-4456-9629-14F06318A3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B7579F1-EAB7-4039-8B8E-27A01D1DE3B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FB2E5C26-A07E-443E-B763-D957E8950727}"/>
              </a:ext>
            </a:extLst>
          </p:cNvPr>
          <p:cNvSpPr>
            <a:spLocks noGrp="1"/>
          </p:cNvSpPr>
          <p:nvPr>
            <p:ph type="ftr" sz="quarter" idx="3"/>
          </p:nvPr>
        </p:nvSpPr>
        <p:spPr>
          <a:xfrm>
            <a:off x="2833735" y="6721476"/>
            <a:ext cx="3476529" cy="136523"/>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FCA381D6-8B5A-4664-8A08-178857D9EE7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2A22D9-D015-459F-AC1C-7CB0234B6364}" type="slidenum">
              <a:rPr lang="en-US" smtClean="0"/>
              <a:t>‹#›</a:t>
            </a:fld>
            <a:endParaRPr lang="en-US"/>
          </a:p>
        </p:txBody>
      </p:sp>
    </p:spTree>
    <p:extLst>
      <p:ext uri="{BB962C8B-B14F-4D97-AF65-F5344CB8AC3E}">
        <p14:creationId xmlns:p14="http://schemas.microsoft.com/office/powerpoint/2010/main" val="164510337"/>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8E736-577F-BC44-80F2-6AC715A85858}" type="datetimeFigureOut">
              <a:rPr lang="en-US" smtClean="0"/>
              <a:t>6/17/2021</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607FA-03C0-F746-ADEE-01F11F80A794}" type="slidenum">
              <a:rPr lang="en-US" smtClean="0"/>
              <a:t>‹#›</a:t>
            </a:fld>
            <a:endParaRPr lang="en-US"/>
          </a:p>
        </p:txBody>
      </p:sp>
      <p:sp>
        <p:nvSpPr>
          <p:cNvPr id="7" name="Footer Placeholder 4">
            <a:extLst>
              <a:ext uri="{FF2B5EF4-FFF2-40B4-BE49-F238E27FC236}">
                <a16:creationId xmlns:a16="http://schemas.microsoft.com/office/drawing/2014/main" id="{742FA567-27FE-4F81-BB60-11545B6FB2B7}"/>
              </a:ext>
            </a:extLst>
          </p:cNvPr>
          <p:cNvSpPr txBox="1">
            <a:spLocks/>
          </p:cNvSpPr>
          <p:nvPr userDrawn="1"/>
        </p:nvSpPr>
        <p:spPr>
          <a:xfrm>
            <a:off x="2833735" y="6721476"/>
            <a:ext cx="3476529" cy="136523"/>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dirty="0"/>
              <a:t>[Distribution Statement A] Approved for public release and unlimited distribution.</a:t>
            </a:r>
          </a:p>
        </p:txBody>
      </p:sp>
    </p:spTree>
    <p:extLst>
      <p:ext uri="{BB962C8B-B14F-4D97-AF65-F5344CB8AC3E}">
        <p14:creationId xmlns:p14="http://schemas.microsoft.com/office/powerpoint/2010/main" val="2372714747"/>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GraphBLAS-Tutorials/ICS21-Tutorial.git"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GraphBLAS/LAGra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graphegon.github.io/pygraphblas/pygraphblas/index.html" TargetMode="External"/><Relationship Id="rId4" Type="http://schemas.openxmlformats.org/officeDocument/2006/relationships/image" Target="../media/image35.png"/></Relationships>
</file>

<file path=ppt/slides/_rels/slide1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graphegon.github.io/pygraphblas/pygraphblas/index.html" TargetMode="External"/><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metagraph-dev/grblas" TargetMode="External"/><Relationship Id="rId3" Type="http://schemas.openxmlformats.org/officeDocument/2006/relationships/hyperlink" Target="http://faculty.cse.tamu.edu/davis/suitesparse.html" TargetMode="External"/><Relationship Id="rId7" Type="http://schemas.openxmlformats.org/officeDocument/2006/relationships/hyperlink" Target="https://github.com/Graphegon/pygraphbla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gunrock/graphblast" TargetMode="External"/><Relationship Id="rId11" Type="http://schemas.openxmlformats.org/officeDocument/2006/relationships/hyperlink" Target="https://aldenmath.com/" TargetMode="External"/><Relationship Id="rId5" Type="http://schemas.openxmlformats.org/officeDocument/2006/relationships/hyperlink" Target="https://github.com/cmu-sei/gbtl" TargetMode="External"/><Relationship Id="rId10" Type="http://schemas.openxmlformats.org/officeDocument/2006/relationships/hyperlink" Target="https://github.com/michelp" TargetMode="External"/><Relationship Id="rId4" Type="http://schemas.openxmlformats.org/officeDocument/2006/relationships/hyperlink" Target="https://github.com/IBM/ibmgraphblas" TargetMode="External"/><Relationship Id="rId9" Type="http://schemas.openxmlformats.org/officeDocument/2006/relationships/hyperlink" Target="https://github.com/jessecoleman/gbtl-python-bindin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75.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hyperlink" Target="mailto:user@graphblas.tk"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mailto:user@graphblas.tk" TargetMode="External"/><Relationship Id="rId4" Type="http://schemas.openxmlformats.org/officeDocument/2006/relationships/hyperlink" Target="file:///\\home\jovyan\.local\share\jupyter\runtime\nbserver-7-open.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user@graphblas.t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50.png"/><Relationship Id="rId4" Type="http://schemas.openxmlformats.org/officeDocument/2006/relationships/image" Target="../media/image340.png"/></Relationships>
</file>

<file path=ppt/slides/_rels/slide41.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0.png"/><Relationship Id="rId9" Type="http://schemas.openxmlformats.org/officeDocument/2006/relationships/image" Target="../media/image320.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2" Type="http://schemas.openxmlformats.org/officeDocument/2006/relationships/hyperlink" Target="https://graphegon.github.io/pygraphblas/pygraphblas/index.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a:t>
            </a:r>
            <a:r>
              <a:rPr lang="en-US" dirty="0" err="1"/>
              <a:t>GraphBLAS</a:t>
            </a:r>
            <a:r>
              <a:rPr lang="en-US" dirty="0"/>
              <a:t>: </a:t>
            </a:r>
            <a:r>
              <a:rPr lang="en-US" sz="3200" dirty="0"/>
              <a:t>The Python Edition</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5" name="TextBox 4">
            <a:extLst>
              <a:ext uri="{FF2B5EF4-FFF2-40B4-BE49-F238E27FC236}">
                <a16:creationId xmlns:a16="http://schemas.microsoft.com/office/drawing/2014/main" id="{AE21C55E-824E-244F-9539-5BDF267968A9}"/>
              </a:ext>
            </a:extLst>
          </p:cNvPr>
          <p:cNvSpPr txBox="1"/>
          <p:nvPr/>
        </p:nvSpPr>
        <p:spPr>
          <a:xfrm>
            <a:off x="613010" y="6043080"/>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a:t>
            </a:r>
          </a:p>
          <a:p>
            <a:pPr>
              <a:spcBef>
                <a:spcPts val="600"/>
              </a:spcBef>
            </a:pPr>
            <a:r>
              <a:rPr lang="en-US" sz="1400" b="1" dirty="0">
                <a:latin typeface="Courier New" panose="02070309020205020404" pitchFamily="49" charset="0"/>
                <a:cs typeface="Courier New" panose="02070309020205020404" pitchFamily="49" charset="0"/>
              </a:rPr>
              <a:t>$ git clone </a:t>
            </a:r>
            <a:r>
              <a:rPr lang="en-US" sz="1400" b="1" u="sng" dirty="0">
                <a:latin typeface="Courier New" panose="02070309020205020404" pitchFamily="49" charset="0"/>
                <a:cs typeface="Courier New" panose="02070309020205020404" pitchFamily="49" charset="0"/>
                <a:hlinkClick r:id="rId5" tooltip="https://github.com/GraphBLAS-Tutorials/ICS21-Tutorial.git"/>
              </a:rPr>
              <a:t>https://github.com/GraphBLAS-Tutorials/ICS21-Tutorial.git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5351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7"/>
            <a:ext cx="8837612" cy="1044575"/>
          </a:xfrm>
        </p:spPr>
        <p:txBody>
          <a:bodyPr/>
          <a:lstStyle/>
          <a:p>
            <a:r>
              <a:rPr lang="en-US" dirty="0"/>
              <a:t>Graph Algorithms and Linear Algebra</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10</a:t>
            </a:fld>
            <a:endParaRPr lang="en-US" dirty="0">
              <a:solidFill>
                <a:srgbClr val="000000"/>
              </a:solidFill>
              <a:ea typeface="ＭＳ Ｐゴシック" pitchFamily="34"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20" y="1031560"/>
            <a:ext cx="3849295" cy="55200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Content Placeholder 6">
            <a:extLst>
              <a:ext uri="{FF2B5EF4-FFF2-40B4-BE49-F238E27FC236}">
                <a16:creationId xmlns:a16="http://schemas.microsoft.com/office/drawing/2014/main" id="{59123656-589B-7143-BB8C-BC3268F87B33}"/>
              </a:ext>
            </a:extLst>
          </p:cNvPr>
          <p:cNvSpPr>
            <a:spLocks noGrp="1"/>
          </p:cNvSpPr>
          <p:nvPr>
            <p:ph idx="1"/>
          </p:nvPr>
        </p:nvSpPr>
        <p:spPr>
          <a:xfrm>
            <a:off x="290513" y="935038"/>
            <a:ext cx="4805621" cy="5616575"/>
          </a:xfrm>
        </p:spPr>
        <p:txBody>
          <a:bodyPr/>
          <a:lstStyle/>
          <a:p>
            <a:r>
              <a:rPr lang="en-US" dirty="0"/>
              <a:t>Most common graph algorithms can be represented in terms of linear algebra.</a:t>
            </a:r>
          </a:p>
          <a:p>
            <a:pPr lvl="1"/>
            <a:r>
              <a:rPr lang="en-US" dirty="0"/>
              <a:t>This is a mature field … it even has a book.</a:t>
            </a:r>
          </a:p>
          <a:p>
            <a:pPr lvl="1"/>
            <a:endParaRPr lang="en-US" dirty="0"/>
          </a:p>
          <a:p>
            <a:r>
              <a:rPr lang="en-US" dirty="0"/>
              <a:t>Benefits of graphs as linear algebra</a:t>
            </a:r>
          </a:p>
          <a:p>
            <a:pPr lvl="1"/>
            <a:r>
              <a:rPr lang="en-US" dirty="0"/>
              <a:t>Well suited to memory hierarchies of modern microprocessors</a:t>
            </a:r>
          </a:p>
          <a:p>
            <a:pPr lvl="1"/>
            <a:r>
              <a:rPr lang="en-US" dirty="0"/>
              <a:t>Can utilize decades of experience in distributed/parallel computing from linear algebra in supercomputing.</a:t>
            </a:r>
          </a:p>
          <a:p>
            <a:pPr lvl="1"/>
            <a:r>
              <a:rPr lang="en-US" dirty="0"/>
              <a:t>Easier to understand … for some people.</a:t>
            </a:r>
          </a:p>
        </p:txBody>
      </p:sp>
    </p:spTree>
    <p:extLst>
      <p:ext uri="{BB962C8B-B14F-4D97-AF65-F5344CB8AC3E}">
        <p14:creationId xmlns:p14="http://schemas.microsoft.com/office/powerpoint/2010/main" val="137672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11: Connected Components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55253" y="695326"/>
            <a:ext cx="8897669" cy="3903204"/>
          </a:xfrm>
        </p:spPr>
        <p:txBody>
          <a:bodyPr/>
          <a:lstStyle/>
          <a:p>
            <a:r>
              <a:rPr lang="en-US" sz="2000" dirty="0"/>
              <a:t>Wrap the code from Exercise 10 in a function called BFS:</a:t>
            </a:r>
          </a:p>
          <a:p>
            <a:pPr marL="677862" lvl="2"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Adjacency Matrix, vertex ID</a:t>
            </a:r>
          </a:p>
          <a:p>
            <a:pPr marL="677862" lvl="2" indent="0">
              <a:buNone/>
            </a:pPr>
            <a:r>
              <a:rPr lang="en-US" sz="1400" b="1" dirty="0">
                <a:latin typeface="Courier New" panose="02070309020205020404" pitchFamily="49" charset="0"/>
                <a:cs typeface="Courier New" panose="02070309020205020404" pitchFamily="49" charset="0"/>
              </a:rPr>
              <a:t>  ...</a:t>
            </a:r>
          </a:p>
          <a:p>
            <a:pPr marL="677862" lvl="2" indent="0">
              <a:buNone/>
            </a:pPr>
            <a:r>
              <a:rPr lang="en-US" sz="1400" b="1" dirty="0">
                <a:latin typeface="Courier New" panose="02070309020205020404" pitchFamily="49" charset="0"/>
                <a:cs typeface="Courier New" panose="02070309020205020404" pitchFamily="49" charset="0"/>
              </a:rPr>
              <a:t>  return v                </a:t>
            </a:r>
            <a:r>
              <a:rPr lang="en-US" sz="1400" b="1" dirty="0">
                <a:solidFill>
                  <a:srgbClr val="008000"/>
                </a:solidFill>
                <a:latin typeface="Courier New" panose="02070309020205020404" pitchFamily="49" charset="0"/>
                <a:cs typeface="Courier New" panose="02070309020205020404" pitchFamily="49" charset="0"/>
              </a:rPr>
              <a:t># Boolean Vector with reachable nodes set to True</a:t>
            </a:r>
          </a:p>
          <a:p>
            <a:r>
              <a:rPr lang="en-US" sz="2000" dirty="0"/>
              <a:t>Call BFS to compute the membership of each connected component (CC):</a:t>
            </a:r>
          </a:p>
          <a:p>
            <a:pPr lvl="1"/>
            <a:r>
              <a:rPr lang="en-US" sz="1800" dirty="0"/>
              <a:t>Create a Vector of size NUM_NODES to hold CC ID for each node.</a:t>
            </a:r>
          </a:p>
          <a:p>
            <a:pPr lvl="1"/>
            <a:r>
              <a:rPr lang="en-US" sz="1800" dirty="0"/>
              <a:t>Each CC consists of all reachable (visited) nodes from a given root.</a:t>
            </a:r>
          </a:p>
          <a:p>
            <a:pPr lvl="1"/>
            <a:r>
              <a:rPr lang="en-US" sz="1800" dirty="0"/>
              <a:t>Iterate over the visited list finding unreached nodes to start a BFS</a:t>
            </a:r>
          </a:p>
          <a:p>
            <a:pPr lvl="1"/>
            <a:r>
              <a:rPr lang="en-US" sz="1800" dirty="0"/>
              <a:t>Use the following undirected, weighted graph, </a:t>
            </a:r>
            <a:r>
              <a:rPr lang="en-US" sz="1800" b="1" dirty="0"/>
              <a:t>with multiple components</a:t>
            </a:r>
            <a:r>
              <a:rPr lang="en-US" sz="1800" dirty="0"/>
              <a:t>:</a:t>
            </a:r>
          </a:p>
          <a:p>
            <a:pPr marL="339725" lvl="1" indent="0">
              <a:buNone/>
            </a:pPr>
            <a:endParaRPr lang="en-US" sz="1800" dirty="0"/>
          </a:p>
          <a:p>
            <a:pPr marL="0" indent="0">
              <a:buNone/>
            </a:pPr>
            <a:endParaRPr lang="en-US" sz="2800" dirty="0"/>
          </a:p>
          <a:p>
            <a:r>
              <a:rPr lang="en-US" sz="2000" dirty="0"/>
              <a:t>Challenge:  use  </a:t>
            </a:r>
            <a:r>
              <a:rPr lang="en-US" sz="2000" b="1" dirty="0" err="1">
                <a:latin typeface="Courier New" panose="02070309020205020404" pitchFamily="49" charset="0"/>
                <a:cs typeface="Courier New" panose="02070309020205020404" pitchFamily="49" charset="0"/>
              </a:rPr>
              <a:t>Vector.assign_scalar</a:t>
            </a:r>
            <a:r>
              <a:rPr lang="en-US" sz="2000" b="1" dirty="0">
                <a:latin typeface="Courier New" panose="02070309020205020404" pitchFamily="49" charset="0"/>
                <a:cs typeface="Courier New" panose="02070309020205020404" pitchFamily="49" charset="0"/>
              </a:rPr>
              <a:t>() </a:t>
            </a:r>
            <a:r>
              <a:rPr lang="en-US" sz="2000" dirty="0"/>
              <a:t>to assign component IDs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95469" y="6551613"/>
            <a:ext cx="448532"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TextBox 5"/>
          <p:cNvSpPr txBox="1"/>
          <p:nvPr/>
        </p:nvSpPr>
        <p:spPr>
          <a:xfrm>
            <a:off x="856617" y="3533396"/>
            <a:ext cx="7430765"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p:txBody>
      </p:sp>
      <p:sp>
        <p:nvSpPr>
          <p:cNvPr id="7" name="Content Placeholder 2">
            <a:extLst>
              <a:ext uri="{FF2B5EF4-FFF2-40B4-BE49-F238E27FC236}">
                <a16:creationId xmlns:a16="http://schemas.microsoft.com/office/drawing/2014/main" id="{D3E45032-38EE-4F5F-8B66-951788E228D8}"/>
              </a:ext>
            </a:extLst>
          </p:cNvPr>
          <p:cNvSpPr txBox="1">
            <a:spLocks/>
          </p:cNvSpPr>
          <p:nvPr/>
        </p:nvSpPr>
        <p:spPr bwMode="auto">
          <a:xfrm>
            <a:off x="234138" y="4779504"/>
            <a:ext cx="5001035"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vals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v.assign_scalar</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val</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index=None, mask=None)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v.get</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(index)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v += w</a:t>
            </a:r>
          </a:p>
        </p:txBody>
      </p:sp>
      <p:sp>
        <p:nvSpPr>
          <p:cNvPr id="8" name="Content Placeholder 2">
            <a:extLst>
              <a:ext uri="{FF2B5EF4-FFF2-40B4-BE49-F238E27FC236}">
                <a16:creationId xmlns:a16="http://schemas.microsoft.com/office/drawing/2014/main" id="{71FFFE17-463A-4324-A495-E2999E16430F}"/>
              </a:ext>
            </a:extLst>
          </p:cNvPr>
          <p:cNvSpPr txBox="1">
            <a:spLocks/>
          </p:cNvSpPr>
          <p:nvPr/>
        </p:nvSpPr>
        <p:spPr bwMode="auto">
          <a:xfrm>
            <a:off x="5456933" y="4779504"/>
            <a:ext cx="3453114"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r>
              <a:rPr lang="en-US" sz="1400" b="1" kern="0" dirty="0">
                <a:solidFill>
                  <a:srgbClr val="000000"/>
                </a:solidFill>
                <a:latin typeface="Courier New" panose="02070309020205020404" pitchFamily="49" charset="0"/>
                <a:cs typeface="Courier New" panose="02070309020205020404" pitchFamily="49" charset="0"/>
              </a:rPr>
              <a:t>              </a:t>
            </a:r>
            <a:r>
              <a:rPr lang="en-US" sz="1400" b="1" kern="0" dirty="0" err="1">
                <a:solidFill>
                  <a:srgbClr val="000000"/>
                </a:solidFill>
                <a:latin typeface="Courier New" panose="02070309020205020404" pitchFamily="49" charset="0"/>
                <a:cs typeface="Courier New" panose="02070309020205020404" pitchFamily="49" charset="0"/>
              </a:rPr>
              <a:t>A.nvals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A.nrows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.[R][S][C][T0][T1]</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355445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11 (part 1)</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1059509"/>
            <a:ext cx="8561420" cy="3758178"/>
          </a:xfrm>
        </p:spPr>
        <p:txBody>
          <a:bodyPr/>
          <a:lstStyle/>
          <a:p>
            <a:pPr marL="0" indent="0">
              <a:spcBef>
                <a:spcPts val="300"/>
              </a:spcBef>
              <a:buNone/>
            </a:pPr>
            <a:r>
              <a:rPr lang="en-US" sz="1500" b="1" dirty="0">
                <a:latin typeface="Courier New" panose="02070309020205020404" pitchFamily="49" charset="0"/>
                <a:cs typeface="Courier New" panose="02070309020205020404" pitchFamily="49" charset="0"/>
              </a:rPr>
              <a:t>def BFS(graph, </a:t>
            </a:r>
            <a:r>
              <a:rPr lang="en-US" sz="1500" b="1" dirty="0" err="1">
                <a:latin typeface="Courier New" panose="02070309020205020404" pitchFamily="49" charset="0"/>
                <a:cs typeface="Courier New" panose="02070309020205020404" pitchFamily="49" charset="0"/>
              </a:rPr>
              <a:t>src_node</a:t>
            </a:r>
            <a:r>
              <a:rPr lang="en-US" sz="1500" b="1" dirty="0">
                <a:latin typeface="Courier New" panose="02070309020205020404" pitchFamily="49" charset="0"/>
                <a:cs typeface="Courier New" panose="02070309020205020404" pitchFamily="49" charset="0"/>
              </a:rPr>
              <a:t>):</a:t>
            </a:r>
          </a:p>
          <a:p>
            <a:pPr marL="0" indent="0">
              <a:spcBef>
                <a:spcPts val="300"/>
              </a:spcBef>
              <a:buNone/>
            </a:pPr>
            <a:r>
              <a:rPr lang="pt-BR" sz="15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NODES = </a:t>
            </a:r>
            <a:r>
              <a:rPr lang="en-US" sz="1400" b="1" dirty="0" err="1">
                <a:solidFill>
                  <a:srgbClr val="C00000"/>
                </a:solidFill>
                <a:latin typeface="Courier New" panose="02070309020205020404" pitchFamily="49" charset="0"/>
                <a:cs typeface="Courier New" panose="02070309020205020404" pitchFamily="49" charset="0"/>
              </a:rPr>
              <a:t>graph.nrows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v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 True  </a:t>
            </a:r>
            <a:r>
              <a:rPr lang="en-US" sz="1400" b="1" dirty="0">
                <a:solidFill>
                  <a:srgbClr val="008000"/>
                </a:solidFill>
                <a:latin typeface="Courier New" panose="02070309020205020404" pitchFamily="49" charset="0"/>
                <a:cs typeface="Courier New" panose="02070309020205020404" pitchFamily="49" charset="0"/>
              </a:rPr>
              <a:t># 1st wavefront</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with </a:t>
            </a:r>
            <a:r>
              <a:rPr lang="en-US" sz="1400" b="1" dirty="0" err="1">
                <a:latin typeface="Courier New" panose="02070309020205020404" pitchFamily="49" charset="0"/>
                <a:cs typeface="Courier New" panose="02070309020205020404" pitchFamily="49" charset="0"/>
              </a:rPr>
              <a:t>grb.BOOL.LOR_LAND</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while </a:t>
            </a:r>
            <a:r>
              <a:rPr lang="en-US" sz="1400" b="1" dirty="0" err="1">
                <a:latin typeface="Courier New" panose="02070309020205020404" pitchFamily="49" charset="0"/>
                <a:cs typeface="Courier New" panose="02070309020205020404" pitchFamily="49" charset="0"/>
              </a:rPr>
              <a:t>w.nvals</a:t>
            </a:r>
            <a:r>
              <a:rPr lang="en-US" sz="1400" b="1" dirty="0">
                <a:latin typeface="Courier New" panose="02070309020205020404" pitchFamily="49" charset="0"/>
                <a:cs typeface="Courier New" panose="02070309020205020404" pitchFamily="49" charset="0"/>
              </a:rPr>
              <a:t> &gt; 0:</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v.eadd</a:t>
            </a:r>
            <a:r>
              <a:rPr lang="en-US" sz="1400" b="1" dirty="0">
                <a:solidFill>
                  <a:srgbClr val="008000"/>
                </a:solidFill>
                <a:latin typeface="Courier New" panose="02070309020205020404" pitchFamily="49" charset="0"/>
                <a:cs typeface="Courier New" panose="02070309020205020404" pitchFamily="49" charset="0"/>
              </a:rPr>
              <a:t>(w, out=v, </a:t>
            </a:r>
            <a:r>
              <a:rPr lang="en-US" sz="1400" b="1" dirty="0" err="1">
                <a:solidFill>
                  <a:srgbClr val="008000"/>
                </a:solidFill>
                <a:latin typeface="Courier New" panose="02070309020205020404" pitchFamily="49" charset="0"/>
                <a:cs typeface="Courier New" panose="02070309020205020404" pitchFamily="49" charset="0"/>
              </a:rPr>
              <a:t>add_op</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grb.BOOL.LOR</a:t>
            </a:r>
            <a:r>
              <a:rPr lang="en-US" sz="1400" b="1" dirty="0">
                <a:solidFill>
                  <a:srgbClr val="008000"/>
                </a:solidFill>
                <a:latin typeface="Courier New" panose="02070309020205020404" pitchFamily="49" charset="0"/>
                <a:cs typeface="Courier New" panose="02070309020205020404" pitchFamily="49" charset="0"/>
              </a:rPr>
              <a:t>) # v += w</a:t>
            </a: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v.assign_scalar</a:t>
            </a:r>
            <a:r>
              <a:rPr lang="en-US" sz="1400" b="1" dirty="0">
                <a:solidFill>
                  <a:srgbClr val="C00000"/>
                </a:solidFill>
                <a:latin typeface="Courier New" panose="02070309020205020404" pitchFamily="49" charset="0"/>
                <a:cs typeface="Courier New" panose="02070309020205020404" pitchFamily="49" charset="0"/>
              </a:rPr>
              <a:t>(True, mask=w) </a:t>
            </a:r>
            <a:r>
              <a:rPr lang="en-US" sz="1400" b="1" dirty="0">
                <a:solidFill>
                  <a:srgbClr val="008000"/>
                </a:solidFill>
                <a:latin typeface="Courier New" panose="02070309020205020404" pitchFamily="49" charset="0"/>
                <a:cs typeface="Courier New" panose="02070309020205020404" pitchFamily="49" charset="0"/>
              </a:rPr>
              <a:t>         # v[w] = True</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pl-PL" sz="1400" b="1" dirty="0">
                <a:solidFill>
                  <a:srgbClr val="008000"/>
                </a:solidFill>
                <a:latin typeface="Courier New" panose="02070309020205020404" pitchFamily="49" charset="0"/>
                <a:cs typeface="Courier New" panose="02070309020205020404" pitchFamily="49" charset="0"/>
              </a:rPr>
              <a:t># w&lt;!v, r&gt; = graph.T @ w</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graph.mxv</a:t>
            </a:r>
            <a:r>
              <a:rPr lang="en-US" sz="1400" b="1" dirty="0">
                <a:latin typeface="Courier New" panose="02070309020205020404" pitchFamily="49" charset="0"/>
                <a:cs typeface="Courier New" panose="02070309020205020404" pitchFamily="49" charset="0"/>
              </a:rPr>
              <a:t>(w, mask=v, out=w, desc=grb.descriptor.RCT0) </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return v</a:t>
            </a:r>
            <a:endParaRPr lang="en-US" sz="1500" b="1" dirty="0">
              <a:latin typeface="Courier New" panose="02070309020205020404" pitchFamily="49" charset="0"/>
              <a:cs typeface="Courier New" panose="02070309020205020404" pitchFamily="49" charset="0"/>
            </a:endParaRPr>
          </a:p>
          <a:p>
            <a:pPr marL="0" indent="0">
              <a:spcBef>
                <a:spcPts val="300"/>
              </a:spcBef>
              <a:buNone/>
            </a:pPr>
            <a:endParaRPr lang="en-US" sz="15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60375" y="6551613"/>
            <a:ext cx="48362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7" name="Group 6"/>
          <p:cNvGrpSpPr/>
          <p:nvPr/>
        </p:nvGrpSpPr>
        <p:grpSpPr>
          <a:xfrm>
            <a:off x="6652654" y="1508373"/>
            <a:ext cx="1899751" cy="1463438"/>
            <a:chOff x="6494716" y="2168617"/>
            <a:chExt cx="1899751" cy="1463438"/>
          </a:xfrm>
        </p:grpSpPr>
        <p:sp>
          <p:nvSpPr>
            <p:cNvPr id="154" name="Freeform 35"/>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5" name="Freeform 56"/>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59"/>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7" name="Rectangle 104"/>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158" name="Rectangle 105"/>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159" name="Oval 158"/>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Oval 71"/>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1" name="Oval 72"/>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2" name="Rectangle 161"/>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165" name="Rectangle 105"/>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8" name="Rectangle 105"/>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69" name="Rectangle 105"/>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5" name="Group 4"/>
          <p:cNvGrpSpPr/>
          <p:nvPr/>
        </p:nvGrpSpPr>
        <p:grpSpPr>
          <a:xfrm>
            <a:off x="7222877" y="110924"/>
            <a:ext cx="1897980" cy="1454485"/>
            <a:chOff x="6458869" y="85097"/>
            <a:chExt cx="1897980" cy="1454485"/>
          </a:xfrm>
        </p:grpSpPr>
        <p:sp>
          <p:nvSpPr>
            <p:cNvPr id="140" name="Freeform 68"/>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1" name="Freeform 28"/>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31"/>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3" name="Freeform 56"/>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143"/>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5" name="Rectangle 104"/>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146" name="Rectangle 145"/>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147" name="Oval 146"/>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48" name="Oval 147"/>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9" name="Oval 148"/>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Oval 71"/>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1" name="Rectangle 150"/>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152" name="Rectangle 151"/>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166" name="Rectangle 105"/>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7" name="Rectangle 105"/>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70" name="Rectangle 105"/>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2" name="Rectangle 105"/>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3" name="Rectangle 105"/>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8" name="TextBox 7">
            <a:extLst>
              <a:ext uri="{FF2B5EF4-FFF2-40B4-BE49-F238E27FC236}">
                <a16:creationId xmlns:a16="http://schemas.microsoft.com/office/drawing/2014/main" id="{863E8EBF-FCB7-4A87-9E8D-D663210C096E}"/>
              </a:ext>
            </a:extLst>
          </p:cNvPr>
          <p:cNvSpPr txBox="1"/>
          <p:nvPr/>
        </p:nvSpPr>
        <p:spPr>
          <a:xfrm>
            <a:off x="342487" y="5176151"/>
            <a:ext cx="803431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Mostly the same as Exercise 10:</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Need to get the number of nodes from matrix properties, i.e.,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nrows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This illustrates another way to accumulate the visited list using assign</a:t>
            </a:r>
          </a:p>
        </p:txBody>
      </p:sp>
      <p:grpSp>
        <p:nvGrpSpPr>
          <p:cNvPr id="45" name="Group 44">
            <a:extLst>
              <a:ext uri="{FF2B5EF4-FFF2-40B4-BE49-F238E27FC236}">
                <a16:creationId xmlns:a16="http://schemas.microsoft.com/office/drawing/2014/main" id="{D07176B0-C583-4D9D-A86C-A6C5471F2764}"/>
              </a:ext>
            </a:extLst>
          </p:cNvPr>
          <p:cNvGrpSpPr/>
          <p:nvPr/>
        </p:nvGrpSpPr>
        <p:grpSpPr>
          <a:xfrm>
            <a:off x="5601033" y="747001"/>
            <a:ext cx="1721310" cy="455730"/>
            <a:chOff x="7240147" y="1732234"/>
            <a:chExt cx="1721310" cy="455730"/>
          </a:xfrm>
        </p:grpSpPr>
        <p:sp>
          <p:nvSpPr>
            <p:cNvPr id="46" name="Freeform 53">
              <a:extLst>
                <a:ext uri="{FF2B5EF4-FFF2-40B4-BE49-F238E27FC236}">
                  <a16:creationId xmlns:a16="http://schemas.microsoft.com/office/drawing/2014/main" id="{965DD7E7-5984-47CF-B650-82B207902331}"/>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Rectangle 46">
              <a:extLst>
                <a:ext uri="{FF2B5EF4-FFF2-40B4-BE49-F238E27FC236}">
                  <a16:creationId xmlns:a16="http://schemas.microsoft.com/office/drawing/2014/main" id="{F1DD3C33-5377-4D3E-8A5E-C13B5D1E0084}"/>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48" name="Rectangle 105">
              <a:extLst>
                <a:ext uri="{FF2B5EF4-FFF2-40B4-BE49-F238E27FC236}">
                  <a16:creationId xmlns:a16="http://schemas.microsoft.com/office/drawing/2014/main" id="{7D945309-6163-4973-B3D1-31326D2B55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49" name="Oval 48">
              <a:extLst>
                <a:ext uri="{FF2B5EF4-FFF2-40B4-BE49-F238E27FC236}">
                  <a16:creationId xmlns:a16="http://schemas.microsoft.com/office/drawing/2014/main" id="{16C23048-6327-41C6-944F-9FE503A19652}"/>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72">
              <a:extLst>
                <a:ext uri="{FF2B5EF4-FFF2-40B4-BE49-F238E27FC236}">
                  <a16:creationId xmlns:a16="http://schemas.microsoft.com/office/drawing/2014/main" id="{F035B9D8-A0F1-465A-A9BE-B9CBBCD2915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Rectangle 105">
              <a:extLst>
                <a:ext uri="{FF2B5EF4-FFF2-40B4-BE49-F238E27FC236}">
                  <a16:creationId xmlns:a16="http://schemas.microsoft.com/office/drawing/2014/main" id="{3175AE9C-0E95-4002-973E-423605EE3C60}"/>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spTree>
    <p:extLst>
      <p:ext uri="{BB962C8B-B14F-4D97-AF65-F5344CB8AC3E}">
        <p14:creationId xmlns:p14="http://schemas.microsoft.com/office/powerpoint/2010/main" val="380339458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2)</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77167" y="6551613"/>
            <a:ext cx="46683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69207" y="961145"/>
            <a:ext cx="8854965" cy="4092647"/>
          </a:xfrm>
        </p:spPr>
        <p:txBody>
          <a:bodyPr/>
          <a:lstStyle/>
          <a:p>
            <a:pPr marL="0" indent="0">
              <a:spcBef>
                <a:spcPts val="300"/>
              </a:spcBef>
              <a:buNone/>
            </a:pPr>
            <a:r>
              <a:rPr lang="en-US" sz="1400" b="1" dirty="0">
                <a:latin typeface="Courier New" panose="02070309020205020404" pitchFamily="49" charset="0"/>
                <a:cs typeface="Courier New" panose="02070309020205020404" pitchFamily="49" charset="0"/>
              </a:rPr>
              <a:t>def CC(graph):</a:t>
            </a:r>
          </a:p>
          <a:p>
            <a:pPr marL="0" indent="0">
              <a:spcBef>
                <a:spcPts val="300"/>
              </a:spcBef>
              <a:buNone/>
            </a:pPr>
            <a:r>
              <a:rPr lang="en-US" sz="1400" b="1" dirty="0">
                <a:latin typeface="Courier New" panose="02070309020205020404" pitchFamily="49" charset="0"/>
                <a:cs typeface="Courier New" panose="02070309020205020404" pitchFamily="49" charset="0"/>
              </a:rPr>
              <a:t>    NUM_NODES = </a:t>
            </a:r>
            <a:r>
              <a:rPr lang="en-US" sz="1400" b="1" dirty="0" err="1">
                <a:latin typeface="Courier New" panose="02070309020205020404" pitchFamily="49" charset="0"/>
                <a:cs typeface="Courier New" panose="02070309020205020404" pitchFamily="49" charset="0"/>
              </a:rPr>
              <a:t>graph.nrows</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a:t>
            </a:r>
            <a:r>
              <a:rPr lang="en-US" sz="1400" b="1" dirty="0" err="1">
                <a:solidFill>
                  <a:srgbClr val="C00000"/>
                </a:solidFill>
                <a:latin typeface="Courier New" panose="02070309020205020404" pitchFamily="49" charset="0"/>
                <a:cs typeface="Courier New" panose="02070309020205020404" pitchFamily="49" charset="0"/>
              </a:rPr>
              <a:t>grb.Vector.sparse</a:t>
            </a:r>
            <a:r>
              <a:rPr lang="en-US" sz="1400" b="1" dirty="0">
                <a:solidFill>
                  <a:srgbClr val="C00000"/>
                </a:solidFill>
                <a:latin typeface="Courier New" panose="02070309020205020404" pitchFamily="49" charset="0"/>
                <a:cs typeface="Courier New" panose="02070309020205020404" pitchFamily="49" charset="0"/>
              </a:rPr>
              <a:t>(grb.UINT64, </a:t>
            </a:r>
            <a:r>
              <a:rPr lang="en-US" sz="1400" b="1" dirty="0">
                <a:latin typeface="Courier New" panose="02070309020205020404" pitchFamily="49" charset="0"/>
                <a:cs typeface="Courier New" panose="02070309020205020404" pitchFamily="49" charset="0"/>
              </a:rPr>
              <a:t>NUM_NODES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0</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for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in range(NUM_NODES):</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if </a:t>
            </a:r>
            <a:r>
              <a:rPr lang="en-US" sz="1400" b="1" dirty="0" err="1">
                <a:solidFill>
                  <a:srgbClr val="C00000"/>
                </a:solidFill>
                <a:latin typeface="Courier New" panose="02070309020205020404" pitchFamily="49" charset="0"/>
                <a:cs typeface="Courier New" panose="02070309020205020404" pitchFamily="49" charset="0"/>
              </a:rPr>
              <a:t>cc_ids.get</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solidFill>
                  <a:srgbClr val="C00000"/>
                </a:solidFill>
                <a:latin typeface="Courier New" panose="02070309020205020404" pitchFamily="49" charset="0"/>
                <a:cs typeface="Courier New" panose="02070309020205020404" pitchFamily="49" charset="0"/>
              </a:rPr>
              <a:t>) is None</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print("Processing node",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find all nodes reachable from </a:t>
            </a:r>
            <a:r>
              <a:rPr lang="en-US" sz="1400" b="1" dirty="0" err="1">
                <a:solidFill>
                  <a:srgbClr val="008000"/>
                </a:solidFill>
                <a:latin typeface="Courier New" panose="02070309020205020404" pitchFamily="49" charset="0"/>
                <a:cs typeface="Courier New" panose="02070309020205020404" pitchFamily="49" charset="0"/>
              </a:rPr>
              <a:t>src_node</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visited =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cc_ids.assign_scalar</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mask=visited)</a:t>
            </a:r>
            <a:r>
              <a:rPr lang="en-US" sz="1400" b="1" dirty="0">
                <a:solidFill>
                  <a:srgbClr val="008000"/>
                </a:solidFill>
                <a:latin typeface="Courier New" panose="02070309020205020404" pitchFamily="49" charset="0"/>
                <a:cs typeface="Courier New" panose="02070309020205020404" pitchFamily="49" charset="0"/>
              </a:rPr>
              <a:t>  # </a:t>
            </a:r>
            <a:r>
              <a:rPr lang="en-US" sz="1400" b="1" dirty="0" err="1">
                <a:solidFill>
                  <a:srgbClr val="008000"/>
                </a:solidFill>
                <a:latin typeface="Courier New" panose="02070309020205020404" pitchFamily="49" charset="0"/>
                <a:cs typeface="Courier New" panose="02070309020205020404" pitchFamily="49" charset="0"/>
              </a:rPr>
              <a:t>cc_ids</a:t>
            </a:r>
            <a:r>
              <a:rPr lang="en-US" sz="1400" b="1" dirty="0">
                <a:solidFill>
                  <a:srgbClr val="008000"/>
                </a:solidFill>
                <a:latin typeface="Courier New" panose="02070309020205020404" pitchFamily="49" charset="0"/>
                <a:cs typeface="Courier New" panose="02070309020205020404" pitchFamily="49" charset="0"/>
              </a:rPr>
              <a:t>[visited]=</a:t>
            </a:r>
            <a:r>
              <a:rPr lang="en-US" sz="1400" b="1" dirty="0" err="1">
                <a:solidFill>
                  <a:srgbClr val="008000"/>
                </a:solidFill>
                <a:latin typeface="Courier New" panose="02070309020205020404" pitchFamily="49" charset="0"/>
                <a:cs typeface="Courier New" panose="02070309020205020404" pitchFamily="49" charset="0"/>
              </a:rPr>
              <a:t>num_ccs</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1</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90" name="TextBox 89">
            <a:extLst>
              <a:ext uri="{FF2B5EF4-FFF2-40B4-BE49-F238E27FC236}">
                <a16:creationId xmlns:a16="http://schemas.microsoft.com/office/drawing/2014/main" id="{7618AAF6-A9AD-48D5-B2BF-39090AB9B4E2}"/>
              </a:ext>
            </a:extLst>
          </p:cNvPr>
          <p:cNvSpPr txBox="1"/>
          <p:nvPr/>
        </p:nvSpPr>
        <p:spPr>
          <a:xfrm>
            <a:off x="342488" y="5223473"/>
            <a:ext cx="8317886"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Notes: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If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cc_ids.get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(index)</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returns  </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None</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there is no stored value at that location (it has not been visited yet).</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Using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assign_scalar</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to assign component IDs to visited vertices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rPr>
              <a:t>Not shown: opportunity for early exit when  </a:t>
            </a:r>
            <a:r>
              <a:rPr lang="en-US" dirty="0" err="1">
                <a:solidFill>
                  <a:srgbClr val="000000"/>
                </a:solidFill>
              </a:rPr>
              <a:t>cc_ids.nvals</a:t>
            </a:r>
            <a:r>
              <a:rPr lang="en-US" dirty="0">
                <a:solidFill>
                  <a:srgbClr val="000000"/>
                </a:solidFill>
              </a:rPr>
              <a:t> == NUM_NODES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14998760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3)</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706535" y="6551613"/>
            <a:ext cx="43746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802417"/>
            <a:ext cx="8399635" cy="5878382"/>
          </a:xfrm>
        </p:spPr>
        <p:txBody>
          <a:bodyPr/>
          <a:lstStyle/>
          <a:p>
            <a:pPr marL="0"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v</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def CC(graph):</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 [0, 0, 0, 1, 1, 2, 3, ...]</a:t>
            </a:r>
          </a:p>
          <a:p>
            <a:pPr marL="0" indent="0">
              <a:buNone/>
            </a:pP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 [1, 4, 8, 0, 8, 6, 5, ...]</a:t>
            </a:r>
          </a:p>
          <a:p>
            <a:pPr marL="0" indent="0">
              <a:buNone/>
            </a:pPr>
            <a:r>
              <a:rPr lang="en-US" sz="1400" b="1" dirty="0">
                <a:latin typeface="Courier New" panose="02070309020205020404" pitchFamily="49" charset="0"/>
                <a:cs typeface="Courier New" panose="02070309020205020404" pitchFamily="49" charset="0"/>
              </a:rPr>
              <a:t>values  = [1, 2, 1, 1, 3, 4, 1, ...]</a:t>
            </a:r>
          </a:p>
          <a:p>
            <a:pPr marL="0" indent="0">
              <a:buNone/>
            </a:pPr>
            <a:r>
              <a:rPr lang="en-US" sz="1400" b="1" dirty="0">
                <a:latin typeface="Courier New" panose="02070309020205020404" pitchFamily="49" charset="0"/>
                <a:cs typeface="Courier New" panose="02070309020205020404" pitchFamily="49" charset="0"/>
              </a:rPr>
              <a:t>graph = </a:t>
            </a:r>
            <a:r>
              <a:rPr lang="en-US" sz="1400" b="1" dirty="0" err="1">
                <a:latin typeface="Courier New" panose="02070309020205020404" pitchFamily="49" charset="0"/>
                <a:cs typeface="Courier New" panose="02070309020205020404" pitchFamily="49" charset="0"/>
              </a:rPr>
              <a:t>grb.Matrix.from_lists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values)</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CC(graph)</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nFound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"components.")</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draw(graph)</a:t>
            </a:r>
          </a:p>
          <a:p>
            <a:pPr marL="0" indent="0">
              <a:buNone/>
            </a:pPr>
            <a:r>
              <a:rPr lang="en-US" sz="1400" b="1" dirty="0">
                <a:latin typeface="Courier New" panose="02070309020205020404" pitchFamily="49" charset="0"/>
                <a:cs typeface="Courier New" panose="02070309020205020404" pitchFamily="49" charset="0"/>
              </a:rPr>
              <a:t>draw(graph, </a:t>
            </a:r>
            <a:r>
              <a:rPr lang="en-US" sz="1400" b="1" dirty="0" err="1">
                <a:latin typeface="Courier New" panose="02070309020205020404" pitchFamily="49" charset="0"/>
                <a:cs typeface="Courier New" panose="02070309020205020404" pitchFamily="49" charset="0"/>
              </a:rPr>
              <a:t>label_vector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p:txBody>
      </p:sp>
      <p:sp>
        <p:nvSpPr>
          <p:cNvPr id="110" name="TextBox 109"/>
          <p:cNvSpPr txBox="1"/>
          <p:nvPr/>
        </p:nvSpPr>
        <p:spPr>
          <a:xfrm>
            <a:off x="6620197" y="3429000"/>
            <a:ext cx="2261172" cy="3108543"/>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3 components.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7|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8| 0</a:t>
            </a:r>
          </a:p>
        </p:txBody>
      </p:sp>
      <p:sp>
        <p:nvSpPr>
          <p:cNvPr id="10" name="TextBox 9"/>
          <p:cNvSpPr txBox="1"/>
          <p:nvPr/>
        </p:nvSpPr>
        <p:spPr>
          <a:xfrm>
            <a:off x="5488240" y="4983271"/>
            <a:ext cx="96853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Output:</a:t>
            </a: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6" name="TextBox 5">
            <a:extLst>
              <a:ext uri="{FF2B5EF4-FFF2-40B4-BE49-F238E27FC236}">
                <a16:creationId xmlns:a16="http://schemas.microsoft.com/office/drawing/2014/main" id="{3A9BCCDD-CE0A-4499-B889-887A8389FDE3}"/>
              </a:ext>
            </a:extLst>
          </p:cNvPr>
          <p:cNvSpPr txBox="1"/>
          <p:nvPr/>
        </p:nvSpPr>
        <p:spPr>
          <a:xfrm>
            <a:off x="6315607" y="783280"/>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1</a:t>
            </a:r>
          </a:p>
        </p:txBody>
      </p:sp>
      <p:sp>
        <p:nvSpPr>
          <p:cNvPr id="88" name="TextBox 87">
            <a:extLst>
              <a:ext uri="{FF2B5EF4-FFF2-40B4-BE49-F238E27FC236}">
                <a16:creationId xmlns:a16="http://schemas.microsoft.com/office/drawing/2014/main" id="{D75F31FD-F067-4D2D-9B6D-C94CAD15DDA2}"/>
              </a:ext>
            </a:extLst>
          </p:cNvPr>
          <p:cNvSpPr txBox="1"/>
          <p:nvPr/>
        </p:nvSpPr>
        <p:spPr>
          <a:xfrm>
            <a:off x="8031107" y="628193"/>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0</a:t>
            </a:r>
          </a:p>
        </p:txBody>
      </p:sp>
      <p:sp>
        <p:nvSpPr>
          <p:cNvPr id="89" name="TextBox 88">
            <a:extLst>
              <a:ext uri="{FF2B5EF4-FFF2-40B4-BE49-F238E27FC236}">
                <a16:creationId xmlns:a16="http://schemas.microsoft.com/office/drawing/2014/main" id="{05DD66D7-29E4-42F3-B8C4-A459F164F30B}"/>
              </a:ext>
            </a:extLst>
          </p:cNvPr>
          <p:cNvSpPr txBox="1"/>
          <p:nvPr/>
        </p:nvSpPr>
        <p:spPr>
          <a:xfrm>
            <a:off x="7322463" y="2004288"/>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2</a:t>
            </a:r>
          </a:p>
        </p:txBody>
      </p:sp>
    </p:spTree>
    <p:extLst>
      <p:ext uri="{BB962C8B-B14F-4D97-AF65-F5344CB8AC3E}">
        <p14:creationId xmlns:p14="http://schemas.microsoft.com/office/powerpoint/2010/main" val="47177864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a:xfrm>
            <a:off x="340003" y="935422"/>
            <a:ext cx="8436139" cy="515006"/>
          </a:xfrm>
        </p:spPr>
        <p:txBody>
          <a:bodyPr/>
          <a:lstStyle/>
          <a:p>
            <a:r>
              <a:rPr lang="en-US" dirty="0"/>
              <a:t>Copying CC algorithm to </a:t>
            </a:r>
            <a:r>
              <a:rPr lang="en-US" dirty="0" err="1"/>
              <a:t>AnalyzeGraph</a:t>
            </a:r>
            <a:r>
              <a:rPr lang="en-US" dirty="0"/>
              <a:t> notebook…</a:t>
            </a:r>
          </a:p>
        </p:txBody>
      </p:sp>
      <p:sp>
        <p:nvSpPr>
          <p:cNvPr id="4" name="Slide Number Placeholder 3"/>
          <p:cNvSpPr>
            <a:spLocks noGrp="1"/>
          </p:cNvSpPr>
          <p:nvPr>
            <p:ph type="sldNum" sz="quarter" idx="10"/>
          </p:nvPr>
        </p:nvSpPr>
        <p:spPr>
          <a:xfrm>
            <a:off x="8665437" y="6551613"/>
            <a:ext cx="47856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p:cNvSpPr txBox="1"/>
          <p:nvPr/>
        </p:nvSpPr>
        <p:spPr>
          <a:xfrm>
            <a:off x="0" y="5920615"/>
            <a:ext cx="9153468" cy="646331"/>
          </a:xfrm>
          <a:prstGeom prst="rect">
            <a:avLst/>
          </a:prstGeom>
          <a:noFill/>
        </p:spPr>
        <p:txBody>
          <a:bodyPr wrap="non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*On one core of </a:t>
            </a:r>
            <a:r>
              <a:rPr lang="en-US" sz="1200" dirty="0">
                <a:solidFill>
                  <a:srgbClr val="000000"/>
                </a:solidFill>
              </a:rPr>
              <a:t>i9-9900 @ 3.10GHz </a:t>
            </a:r>
          </a:p>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**Azad, Buluç. “LACC: a linear-algebraic algorithm for finding connected components in distributed memory” (IPDPS 2019).</a:t>
            </a:r>
          </a:p>
          <a:p>
            <a:pPr lvl="0">
              <a:defRPr/>
            </a:pPr>
            <a:r>
              <a:rPr lang="en-US" sz="1200" dirty="0">
                <a:solidFill>
                  <a:srgbClr val="000000"/>
                </a:solidFill>
              </a:rPr>
              <a:t>**Zhang, Azad, Hu. “</a:t>
            </a:r>
            <a:r>
              <a:rPr lang="en-US" sz="1200" dirty="0" err="1">
                <a:solidFill>
                  <a:srgbClr val="000000"/>
                </a:solidFill>
              </a:rPr>
              <a:t>FastSV</a:t>
            </a:r>
            <a:r>
              <a:rPr lang="en-US" sz="1200" dirty="0">
                <a:solidFill>
                  <a:srgbClr val="000000"/>
                </a:solidFill>
              </a:rPr>
              <a:t>: </a:t>
            </a:r>
            <a:r>
              <a:rPr lang="en-US" sz="1200" dirty="0" err="1">
                <a:solidFill>
                  <a:srgbClr val="000000"/>
                </a:solidFill>
              </a:rPr>
              <a:t>FastSV</a:t>
            </a:r>
            <a:r>
              <a:rPr lang="en-US" sz="1200" dirty="0">
                <a:solidFill>
                  <a:srgbClr val="000000"/>
                </a:solidFill>
              </a:rPr>
              <a:t>: A Distributed-Memory Connected Component Algorithm with Fast Convergence” (SIAM PP20).</a:t>
            </a:r>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6" name="TextBox 5"/>
          <p:cNvSpPr txBox="1"/>
          <p:nvPr/>
        </p:nvSpPr>
        <p:spPr>
          <a:xfrm>
            <a:off x="715014" y="1473586"/>
            <a:ext cx="7713972" cy="181588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Running Tutorial connected components algorithm.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Largest component #0 (size = 822)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Elapsed time: </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0.0222051 sec*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246 components</a:t>
            </a:r>
          </a:p>
        </p:txBody>
      </p:sp>
      <p:sp>
        <p:nvSpPr>
          <p:cNvPr id="8" name="Content Placeholder 2">
            <a:extLst>
              <a:ext uri="{FF2B5EF4-FFF2-40B4-BE49-F238E27FC236}">
                <a16:creationId xmlns:a16="http://schemas.microsoft.com/office/drawing/2014/main" id="{E7391087-A98C-4B3A-AEE2-7E0A121ECC81}"/>
              </a:ext>
            </a:extLst>
          </p:cNvPr>
          <p:cNvSpPr txBox="1">
            <a:spLocks/>
          </p:cNvSpPr>
          <p:nvPr/>
        </p:nvSpPr>
        <p:spPr bwMode="auto">
          <a:xfrm>
            <a:off x="340002" y="3838575"/>
            <a:ext cx="8325435" cy="13212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0">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Check out the LAGraph repository for </a:t>
            </a:r>
            <a:r>
              <a:rPr lang="en-US" i="1" kern="0" dirty="0">
                <a:solidFill>
                  <a:srgbClr val="000000"/>
                </a:solidFill>
              </a:rPr>
              <a:t>significantly </a:t>
            </a:r>
            <a:r>
              <a:rPr lang="en-US" kern="0" dirty="0">
                <a:solidFill>
                  <a:srgbClr val="000000"/>
                </a:solidFill>
              </a:rPr>
              <a:t>more efficient </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algorithms** written in C for the GraphBLAS (coming soon to python)</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rPr>
              <a:t>https://github.com/GraphBLAS/LAGraph</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p>
        </p:txBody>
      </p:sp>
    </p:spTree>
    <p:extLst>
      <p:ext uri="{BB962C8B-B14F-4D97-AF65-F5344CB8AC3E}">
        <p14:creationId xmlns:p14="http://schemas.microsoft.com/office/powerpoint/2010/main" val="8724942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16203" y="6551612"/>
            <a:ext cx="627797" cy="306387"/>
          </a:xfrm>
        </p:spPr>
        <p:txBody>
          <a:bodyPr/>
          <a:lstStyle/>
          <a:p>
            <a:pPr>
              <a:defRPr/>
            </a:pPr>
            <a:fld id="{0C933AAA-F64E-4748-8A99-DCC60F15C72A}" type="slidenum">
              <a:rPr lang="en-US" smtClean="0">
                <a:solidFill>
                  <a:srgbClr val="000000"/>
                </a:solidFill>
                <a:ea typeface="ＭＳ Ｐゴシック" pitchFamily="34" charset="-128"/>
              </a:rPr>
              <a:pPr>
                <a:defRPr/>
              </a:pPr>
              <a:t>105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042754"/>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38682076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a:p>
            <a:endParaRPr lang="en-US" dirty="0"/>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106</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ask="http://schemas.microsoft.com/office/drawing/2018/sketchyshapes" xmln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25400" cmpd="tri">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25400">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chemeClr val="tx1"/>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a:stCxn id="12" idx="6"/>
              <a:endCxn id="14" idx="2"/>
            </p:cNvCxnSpPr>
            <p:nvPr/>
          </p:nvCxnSpPr>
          <p:spPr>
            <a:xfrm>
              <a:off x="5970053" y="1770192"/>
              <a:ext cx="1818046" cy="228350"/>
            </a:xfrm>
            <a:prstGeom prst="straightConnector1">
              <a:avLst/>
            </a:prstGeom>
            <a:ln w="25400" cmpd="thinThick">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chemeClr val="tx1"/>
              </a:solidFill>
              <a:prstDash val="soli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7332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107</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ask="http://schemas.microsoft.com/office/drawing/2018/sketchyshapes" xmln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rgbClr val="00B050"/>
              </a:solidFill>
              <a:prstDash val="sysDash"/>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38100" cmpd="tri">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38100">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ask="http://schemas.microsoft.com/office/drawing/2018/sketchyshapes" xmln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rgbClr val="C00000"/>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p:cNvCxnSpPr>
            <p:nvPr/>
          </p:nvCxnSpPr>
          <p:spPr>
            <a:xfrm>
              <a:off x="5967811" y="1852236"/>
              <a:ext cx="1818046" cy="228350"/>
            </a:xfrm>
            <a:prstGeom prst="straightConnector1">
              <a:avLst/>
            </a:prstGeom>
            <a:ln w="25400" cmpd="thinThick">
              <a:solidFill>
                <a:srgbClr val="00B050"/>
              </a:solidFill>
              <a:prstDash val="sysDot"/>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rgbClr val="0070C0"/>
              </a:solidFill>
              <a:prstDash val="dash"/>
              <a:tailEnd type="none" w="lg" len="med"/>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BD13253-7F5E-454A-9F21-62E287317AE9}"/>
              </a:ext>
            </a:extLst>
          </p:cNvPr>
          <p:cNvCxnSpPr>
            <a:cxnSpLocks/>
          </p:cNvCxnSpPr>
          <p:nvPr/>
        </p:nvCxnSpPr>
        <p:spPr>
          <a:xfrm>
            <a:off x="6366946" y="1739689"/>
            <a:ext cx="297044" cy="437939"/>
          </a:xfrm>
          <a:prstGeom prst="straightConnector1">
            <a:avLst/>
          </a:prstGeom>
          <a:ln w="25400" cmpd="tri">
            <a:solidFill>
              <a:srgbClr val="00B050"/>
            </a:solidFill>
            <a:prstDash val="sysDot"/>
            <a:tailEnd type="non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C3C0F7B-C327-2A49-8E55-FE96146D5B4C}"/>
              </a:ext>
            </a:extLst>
          </p:cNvPr>
          <p:cNvCxnSpPr>
            <a:cxnSpLocks/>
          </p:cNvCxnSpPr>
          <p:nvPr/>
        </p:nvCxnSpPr>
        <p:spPr>
          <a:xfrm>
            <a:off x="6391846" y="1662930"/>
            <a:ext cx="1818046" cy="228350"/>
          </a:xfrm>
          <a:prstGeom prst="straightConnector1">
            <a:avLst/>
          </a:prstGeom>
          <a:ln w="25400" cmpd="thinThick">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24" name="Content Placeholder 2">
            <a:extLst>
              <a:ext uri="{FF2B5EF4-FFF2-40B4-BE49-F238E27FC236}">
                <a16:creationId xmlns:a16="http://schemas.microsoft.com/office/drawing/2014/main" id="{9D813F4E-F8C9-0A49-9111-E0F35EB28BAF}"/>
              </a:ext>
            </a:extLst>
          </p:cNvPr>
          <p:cNvSpPr txBox="1">
            <a:spLocks/>
          </p:cNvSpPr>
          <p:nvPr/>
        </p:nvSpPr>
        <p:spPr bwMode="auto">
          <a:xfrm>
            <a:off x="455613" y="4419600"/>
            <a:ext cx="8442727" cy="2132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Triangles are one of many ways to help characterize the communities in a graph.</a:t>
            </a:r>
          </a:p>
          <a:p>
            <a:r>
              <a:rPr lang="en-US" kern="0" dirty="0"/>
              <a:t>Triangles define vertices connected by transitivity relations</a:t>
            </a:r>
          </a:p>
          <a:p>
            <a:r>
              <a:rPr lang="en-US" kern="0" dirty="0"/>
              <a:t>Counting Triangles is also a common benchmark for Graph frameworks. </a:t>
            </a:r>
          </a:p>
        </p:txBody>
      </p:sp>
    </p:spTree>
    <p:extLst>
      <p:ext uri="{BB962C8B-B14F-4D97-AF65-F5344CB8AC3E}">
        <p14:creationId xmlns:p14="http://schemas.microsoft.com/office/powerpoint/2010/main" val="182258395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CB88-65C1-B746-91B7-57E93672ADF3}"/>
              </a:ext>
            </a:extLst>
          </p:cNvPr>
          <p:cNvSpPr>
            <a:spLocks noGrp="1"/>
          </p:cNvSpPr>
          <p:nvPr>
            <p:ph type="title"/>
          </p:nvPr>
        </p:nvSpPr>
        <p:spPr/>
        <p:txBody>
          <a:bodyPr/>
          <a:lstStyle/>
          <a:p>
            <a:r>
              <a:rPr lang="en-US" dirty="0"/>
              <a:t>Triangles and undirected graphs</a:t>
            </a:r>
          </a:p>
        </p:txBody>
      </p:sp>
      <p:sp>
        <p:nvSpPr>
          <p:cNvPr id="3" name="Content Placeholder 2">
            <a:extLst>
              <a:ext uri="{FF2B5EF4-FFF2-40B4-BE49-F238E27FC236}">
                <a16:creationId xmlns:a16="http://schemas.microsoft.com/office/drawing/2014/main" id="{84557062-1F7E-F640-94EE-0B224AB3B095}"/>
              </a:ext>
            </a:extLst>
          </p:cNvPr>
          <p:cNvSpPr>
            <a:spLocks noGrp="1"/>
          </p:cNvSpPr>
          <p:nvPr>
            <p:ph idx="1"/>
          </p:nvPr>
        </p:nvSpPr>
        <p:spPr>
          <a:xfrm>
            <a:off x="455613" y="966651"/>
            <a:ext cx="8237537" cy="2462350"/>
          </a:xfrm>
        </p:spPr>
        <p:txBody>
          <a:bodyPr/>
          <a:lstStyle/>
          <a:p>
            <a:r>
              <a:rPr lang="en-US" dirty="0"/>
              <a:t>While we can define triangle counting for directed graphs, it is typically used with </a:t>
            </a:r>
            <a:r>
              <a:rPr lang="en-US" i="1" dirty="0"/>
              <a:t>undirected</a:t>
            </a:r>
            <a:r>
              <a:rPr lang="en-US" dirty="0"/>
              <a:t>, </a:t>
            </a:r>
            <a:r>
              <a:rPr lang="en-US" i="1" dirty="0"/>
              <a:t>unweighted</a:t>
            </a:r>
            <a:r>
              <a:rPr lang="en-US" dirty="0"/>
              <a:t> graphs with </a:t>
            </a:r>
            <a:r>
              <a:rPr lang="en-US" i="1" dirty="0"/>
              <a:t>no self-loops</a:t>
            </a:r>
            <a:r>
              <a:rPr lang="en-US" dirty="0"/>
              <a:t>.</a:t>
            </a:r>
          </a:p>
          <a:p>
            <a:endParaRPr lang="en-US" sz="1800" dirty="0"/>
          </a:p>
          <a:p>
            <a:r>
              <a:rPr lang="en-US" dirty="0"/>
              <a:t>We’ll work with our GraphBLAS logo graph … which is a directed graph.</a:t>
            </a:r>
          </a:p>
        </p:txBody>
      </p:sp>
      <p:sp>
        <p:nvSpPr>
          <p:cNvPr id="4" name="Slide Number Placeholder 3">
            <a:extLst>
              <a:ext uri="{FF2B5EF4-FFF2-40B4-BE49-F238E27FC236}">
                <a16:creationId xmlns:a16="http://schemas.microsoft.com/office/drawing/2014/main" id="{0D6B32A0-BB28-B64F-B735-EF1B889054EA}"/>
              </a:ext>
            </a:extLst>
          </p:cNvPr>
          <p:cNvSpPr>
            <a:spLocks noGrp="1"/>
          </p:cNvSpPr>
          <p:nvPr>
            <p:ph type="sldNum" sz="quarter" idx="10"/>
          </p:nvPr>
        </p:nvSpPr>
        <p:spPr>
          <a:xfrm>
            <a:off x="8404225" y="6551612"/>
            <a:ext cx="739775" cy="306387"/>
          </a:xfrm>
        </p:spPr>
        <p:txBody>
          <a:bodyPr/>
          <a:lstStyle/>
          <a:p>
            <a:pPr>
              <a:defRPr/>
            </a:pPr>
            <a:fld id="{0C933AAA-F64E-4748-8A99-DCC60F15C72A}" type="slidenum">
              <a:rPr lang="en-US" smtClean="0">
                <a:solidFill>
                  <a:srgbClr val="000000"/>
                </a:solidFill>
                <a:ea typeface="ＭＳ Ｐゴシック" pitchFamily="34" charset="-128"/>
              </a:rPr>
              <a:pPr>
                <a:defRPr/>
              </a:pPr>
              <a:t>108</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043CC1FB-3AFA-E04B-9B70-CE5366AA1105}"/>
              </a:ext>
            </a:extLst>
          </p:cNvPr>
          <p:cNvSpPr txBox="1">
            <a:spLocks/>
          </p:cNvSpPr>
          <p:nvPr/>
        </p:nvSpPr>
        <p:spPr bwMode="auto">
          <a:xfrm>
            <a:off x="453230" y="5675881"/>
            <a:ext cx="8237537" cy="8757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How can we convert any arbitrary graph into an unweighted, undirected graph with no self-loops?</a:t>
            </a:r>
          </a:p>
        </p:txBody>
      </p:sp>
      <p:pic>
        <p:nvPicPr>
          <p:cNvPr id="6" name="Picture 5">
            <a:extLst>
              <a:ext uri="{FF2B5EF4-FFF2-40B4-BE49-F238E27FC236}">
                <a16:creationId xmlns:a16="http://schemas.microsoft.com/office/drawing/2014/main" id="{49847457-E6E2-0040-A277-10B2B4634214}"/>
              </a:ext>
            </a:extLst>
          </p:cNvPr>
          <p:cNvPicPr>
            <a:picLocks noChangeAspect="1"/>
          </p:cNvPicPr>
          <p:nvPr/>
        </p:nvPicPr>
        <p:blipFill>
          <a:blip r:embed="rId2"/>
          <a:stretch>
            <a:fillRect/>
          </a:stretch>
        </p:blipFill>
        <p:spPr>
          <a:xfrm>
            <a:off x="3003964" y="3046386"/>
            <a:ext cx="3136071" cy="2620553"/>
          </a:xfrm>
          <a:prstGeom prst="rect">
            <a:avLst/>
          </a:prstGeom>
        </p:spPr>
      </p:pic>
    </p:spTree>
    <p:extLst>
      <p:ext uri="{BB962C8B-B14F-4D97-AF65-F5344CB8AC3E}">
        <p14:creationId xmlns:p14="http://schemas.microsoft.com/office/powerpoint/2010/main" val="925356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919" y="517382"/>
            <a:ext cx="7500160" cy="6340617"/>
          </a:xfrm>
          <a:prstGeom prst="rect">
            <a:avLst/>
          </a:prstGeom>
          <a:ln>
            <a:solidFill>
              <a:srgbClr val="002060"/>
            </a:solidFill>
          </a:ln>
        </p:spPr>
      </p:pic>
      <p:sp>
        <p:nvSpPr>
          <p:cNvPr id="2" name="TextBox 1">
            <a:extLst>
              <a:ext uri="{FF2B5EF4-FFF2-40B4-BE49-F238E27FC236}">
                <a16:creationId xmlns:a16="http://schemas.microsoft.com/office/drawing/2014/main" id="{2DA242B4-1558-DD41-B4E6-0ABB4D23F3C7}"/>
              </a:ext>
            </a:extLst>
          </p:cNvPr>
          <p:cNvSpPr txBox="1"/>
          <p:nvPr/>
        </p:nvSpPr>
        <p:spPr>
          <a:xfrm>
            <a:off x="5927974" y="2979297"/>
            <a:ext cx="2934269" cy="1200329"/>
          </a:xfrm>
          <a:prstGeom prst="rect">
            <a:avLst/>
          </a:prstGeom>
          <a:solidFill>
            <a:srgbClr val="FFE8D5"/>
          </a:solidFill>
          <a:ln>
            <a:solidFill>
              <a:srgbClr val="C00000"/>
            </a:solidFill>
          </a:ln>
        </p:spPr>
        <p:txBody>
          <a:bodyPr wrap="square" rtlCol="0">
            <a:spAutoFit/>
          </a:bodyPr>
          <a:lstStyle/>
          <a:p>
            <a:r>
              <a:rPr lang="en-US" dirty="0"/>
              <a:t>Let’s use this as a chance to practice finding what we need from the </a:t>
            </a:r>
            <a:r>
              <a:rPr lang="en-US" dirty="0" err="1"/>
              <a:t>pygraphblas</a:t>
            </a:r>
            <a:r>
              <a:rPr lang="en-US" dirty="0"/>
              <a:t> documentation</a:t>
            </a:r>
          </a:p>
        </p:txBody>
      </p:sp>
      <p:sp>
        <p:nvSpPr>
          <p:cNvPr id="4" name="TextBox 3">
            <a:extLst>
              <a:ext uri="{FF2B5EF4-FFF2-40B4-BE49-F238E27FC236}">
                <a16:creationId xmlns:a16="http://schemas.microsoft.com/office/drawing/2014/main" id="{F2207382-1A5D-5E4B-9CDA-A42719A94BF8}"/>
              </a:ext>
            </a:extLst>
          </p:cNvPr>
          <p:cNvSpPr txBox="1"/>
          <p:nvPr/>
        </p:nvSpPr>
        <p:spPr>
          <a:xfrm>
            <a:off x="1745481" y="13648"/>
            <a:ext cx="7116762" cy="369332"/>
          </a:xfrm>
          <a:prstGeom prst="rect">
            <a:avLst/>
          </a:prstGeom>
          <a:noFill/>
        </p:spPr>
        <p:txBody>
          <a:bodyPr wrap="square" rtlCol="0">
            <a:spAutoFit/>
          </a:bodyPr>
          <a:lstStyle/>
          <a:p>
            <a:r>
              <a:rPr lang="en-US" dirty="0">
                <a:hlinkClick r:id="rId3"/>
              </a:rPr>
              <a:t>https://graphegon.github.io/pygraphblas/pygraphblas/index.html</a:t>
            </a:r>
            <a:endParaRPr lang="en-US" dirty="0"/>
          </a:p>
        </p:txBody>
      </p:sp>
    </p:spTree>
    <p:extLst>
      <p:ext uri="{BB962C8B-B14F-4D97-AF65-F5344CB8AC3E}">
        <p14:creationId xmlns:p14="http://schemas.microsoft.com/office/powerpoint/2010/main" val="138568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889000"/>
          </a:xfrm>
        </p:spPr>
        <p:txBody>
          <a:bodyPr/>
          <a:lstStyle/>
          <a:p>
            <a:r>
              <a:rPr lang="en-US" dirty="0"/>
              <a:t>How do linear algebra people write software?</a:t>
            </a:r>
          </a:p>
        </p:txBody>
      </p:sp>
      <p:sp>
        <p:nvSpPr>
          <p:cNvPr id="3" name="Content Placeholder 2"/>
          <p:cNvSpPr>
            <a:spLocks noGrp="1"/>
          </p:cNvSpPr>
          <p:nvPr>
            <p:ph idx="1"/>
          </p:nvPr>
        </p:nvSpPr>
        <p:spPr>
          <a:xfrm>
            <a:off x="195797" y="870578"/>
            <a:ext cx="8727106" cy="1226189"/>
          </a:xfrm>
        </p:spPr>
        <p:txBody>
          <a:bodyPr/>
          <a:lstStyle/>
          <a:p>
            <a:r>
              <a:rPr lang="en-US" dirty="0"/>
              <a:t>They do so in terms of the BLAS:  </a:t>
            </a:r>
          </a:p>
          <a:p>
            <a:pPr lvl="1"/>
            <a:r>
              <a:rPr lang="en-US" dirty="0"/>
              <a:t>The </a:t>
            </a:r>
            <a:r>
              <a:rPr lang="en-US" b="1" dirty="0"/>
              <a:t>B</a:t>
            </a:r>
            <a:r>
              <a:rPr lang="en-US" dirty="0"/>
              <a:t>asic </a:t>
            </a:r>
            <a:r>
              <a:rPr lang="en-US" b="1" dirty="0"/>
              <a:t>L</a:t>
            </a:r>
            <a:r>
              <a:rPr lang="en-US" dirty="0"/>
              <a:t>inear </a:t>
            </a:r>
            <a:r>
              <a:rPr lang="en-US" b="1" dirty="0"/>
              <a:t>A</a:t>
            </a:r>
            <a:r>
              <a:rPr lang="en-US" dirty="0"/>
              <a:t>lgebra </a:t>
            </a:r>
            <a:r>
              <a:rPr lang="en-US" b="1" dirty="0"/>
              <a:t>S</a:t>
            </a:r>
            <a:r>
              <a:rPr lang="en-US" dirty="0"/>
              <a:t>ubprograms: low-level building blocks from which any linear algebra algorithm can be written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11</a:t>
            </a:fld>
            <a:endParaRPr lang="en-US" dirty="0">
              <a:solidFill>
                <a:srgbClr val="000000"/>
              </a:solidFill>
              <a:ea typeface="ＭＳ Ｐゴシック" pitchFamily="34"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7544394"/>
              </p:ext>
            </p:extLst>
          </p:nvPr>
        </p:nvGraphicFramePr>
        <p:xfrm>
          <a:off x="195797" y="2244487"/>
          <a:ext cx="8740240" cy="1920240"/>
        </p:xfrm>
        <a:graphic>
          <a:graphicData uri="http://schemas.openxmlformats.org/drawingml/2006/table">
            <a:tbl>
              <a:tblPr firstRow="1" bandRow="1">
                <a:tableStyleId>{5940675A-B579-460E-94D1-54222C63F5DA}</a:tableStyleId>
              </a:tblPr>
              <a:tblGrid>
                <a:gridCol w="919381">
                  <a:extLst>
                    <a:ext uri="{9D8B030D-6E8A-4147-A177-3AD203B41FA5}">
                      <a16:colId xmlns:a16="http://schemas.microsoft.com/office/drawing/2014/main" val="20000"/>
                    </a:ext>
                  </a:extLst>
                </a:gridCol>
                <a:gridCol w="1838760">
                  <a:extLst>
                    <a:ext uri="{9D8B030D-6E8A-4147-A177-3AD203B41FA5}">
                      <a16:colId xmlns:a16="http://schemas.microsoft.com/office/drawing/2014/main" val="20001"/>
                    </a:ext>
                  </a:extLst>
                </a:gridCol>
                <a:gridCol w="3571408">
                  <a:extLst>
                    <a:ext uri="{9D8B030D-6E8A-4147-A177-3AD203B41FA5}">
                      <a16:colId xmlns:a16="http://schemas.microsoft.com/office/drawing/2014/main" val="20002"/>
                    </a:ext>
                  </a:extLst>
                </a:gridCol>
                <a:gridCol w="2410691">
                  <a:extLst>
                    <a:ext uri="{9D8B030D-6E8A-4147-A177-3AD203B41FA5}">
                      <a16:colId xmlns:a16="http://schemas.microsoft.com/office/drawing/2014/main" val="20003"/>
                    </a:ext>
                  </a:extLst>
                </a:gridCol>
              </a:tblGrid>
              <a:tr h="188820">
                <a:tc>
                  <a:txBody>
                    <a:bodyPr/>
                    <a:lstStyle/>
                    <a:p>
                      <a:r>
                        <a:rPr lang="en-US" sz="1600" dirty="0"/>
                        <a:t>BLAS 1</a:t>
                      </a:r>
                    </a:p>
                  </a:txBody>
                  <a:tcPr/>
                </a:tc>
                <a:tc>
                  <a:txBody>
                    <a:bodyPr/>
                    <a:lstStyle/>
                    <a:p>
                      <a:r>
                        <a:rPr lang="en-US" dirty="0"/>
                        <a:t>Vector/vector</a:t>
                      </a:r>
                    </a:p>
                  </a:txBody>
                  <a:tcPr/>
                </a:tc>
                <a:tc>
                  <a:txBody>
                    <a:bodyPr/>
                    <a:lstStyle/>
                    <a:p>
                      <a:r>
                        <a:rPr lang="en-US" sz="1600" dirty="0"/>
                        <a:t>Lawson, Hanson,</a:t>
                      </a:r>
                      <a:r>
                        <a:rPr lang="en-US" sz="1600" baseline="0" dirty="0"/>
                        <a:t> Kincaid and Krogh</a:t>
                      </a:r>
                      <a:r>
                        <a:rPr lang="en-US" baseline="0" dirty="0"/>
                        <a:t>, </a:t>
                      </a:r>
                      <a:r>
                        <a:rPr lang="en-US" dirty="0"/>
                        <a:t>1979</a:t>
                      </a:r>
                    </a:p>
                  </a:txBody>
                  <a:tcPr/>
                </a:tc>
                <a:tc>
                  <a:txBody>
                    <a:bodyPr/>
                    <a:lstStyle/>
                    <a:p>
                      <a:r>
                        <a:rPr lang="en-US" dirty="0"/>
                        <a:t>LINPACK</a:t>
                      </a:r>
                    </a:p>
                  </a:txBody>
                  <a:tcPr/>
                </a:tc>
                <a:extLst>
                  <a:ext uri="{0D108BD9-81ED-4DB2-BD59-A6C34878D82A}">
                    <a16:rowId xmlns:a16="http://schemas.microsoft.com/office/drawing/2014/main" val="10000"/>
                  </a:ext>
                </a:extLst>
              </a:tr>
              <a:tr h="370840">
                <a:tc>
                  <a:txBody>
                    <a:bodyPr/>
                    <a:lstStyle/>
                    <a:p>
                      <a:r>
                        <a:rPr lang="en-US" sz="1600" dirty="0"/>
                        <a:t>BLAS 2</a:t>
                      </a:r>
                    </a:p>
                  </a:txBody>
                  <a:tcPr/>
                </a:tc>
                <a:tc>
                  <a:txBody>
                    <a:bodyPr/>
                    <a:lstStyle/>
                    <a:p>
                      <a:r>
                        <a:rPr lang="en-US" dirty="0"/>
                        <a:t>Matrix/vector</a:t>
                      </a:r>
                    </a:p>
                  </a:txBody>
                  <a:tcPr/>
                </a:tc>
                <a:tc>
                  <a:txBody>
                    <a:bodyPr/>
                    <a:lstStyle/>
                    <a:p>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1988</a:t>
                      </a:r>
                      <a:endParaRPr lang="en-US" dirty="0"/>
                    </a:p>
                  </a:txBody>
                  <a:tcPr/>
                </a:tc>
                <a:tc>
                  <a:txBody>
                    <a:bodyPr/>
                    <a:lstStyle/>
                    <a:p>
                      <a:r>
                        <a:rPr lang="en-US" dirty="0"/>
                        <a:t>LINPACK</a:t>
                      </a:r>
                      <a:r>
                        <a:rPr lang="en-US" baseline="0" dirty="0"/>
                        <a:t> </a:t>
                      </a:r>
                      <a:r>
                        <a:rPr lang="en-US" dirty="0"/>
                        <a:t>on vector machines</a:t>
                      </a:r>
                    </a:p>
                  </a:txBody>
                  <a:tcPr/>
                </a:tc>
                <a:extLst>
                  <a:ext uri="{0D108BD9-81ED-4DB2-BD59-A6C34878D82A}">
                    <a16:rowId xmlns:a16="http://schemas.microsoft.com/office/drawing/2014/main" val="10001"/>
                  </a:ext>
                </a:extLst>
              </a:tr>
              <a:tr h="370840">
                <a:tc>
                  <a:txBody>
                    <a:bodyPr/>
                    <a:lstStyle/>
                    <a:p>
                      <a:r>
                        <a:rPr lang="en-US" sz="1600" dirty="0"/>
                        <a:t>BLAS 3</a:t>
                      </a:r>
                    </a:p>
                  </a:txBody>
                  <a:tcPr/>
                </a:tc>
                <a:tc>
                  <a:txBody>
                    <a:bodyPr/>
                    <a:lstStyle/>
                    <a:p>
                      <a:r>
                        <a:rPr lang="en-US" dirty="0"/>
                        <a:t>Matrix/matrix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1990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LAPACK on cache-based machines</a:t>
                      </a:r>
                    </a:p>
                  </a:txBody>
                  <a:tcPr/>
                </a:tc>
                <a:extLst>
                  <a:ext uri="{0D108BD9-81ED-4DB2-BD59-A6C34878D82A}">
                    <a16:rowId xmlns:a16="http://schemas.microsoft.com/office/drawing/2014/main" val="10002"/>
                  </a:ext>
                </a:extLst>
              </a:tr>
            </a:tbl>
          </a:graphicData>
        </a:graphic>
      </p:graphicFrame>
      <p:sp>
        <p:nvSpPr>
          <p:cNvPr id="10" name="Content Placeholder 2"/>
          <p:cNvSpPr txBox="1">
            <a:spLocks/>
          </p:cNvSpPr>
          <p:nvPr/>
        </p:nvSpPr>
        <p:spPr bwMode="auto">
          <a:xfrm>
            <a:off x="179388" y="4460167"/>
            <a:ext cx="8727106" cy="1796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The BLAS supports a separation of concerns:</a:t>
            </a:r>
          </a:p>
          <a:p>
            <a:pPr lvl="1"/>
            <a:r>
              <a:rPr lang="en-US" sz="1600" dirty="0">
                <a:solidFill>
                  <a:srgbClr val="000000"/>
                </a:solidFill>
              </a:rPr>
              <a:t>HW/SW optimization experts tuned the BLAS for specific platforms.</a:t>
            </a:r>
          </a:p>
          <a:p>
            <a:pPr lvl="1"/>
            <a:r>
              <a:rPr lang="en-US" sz="1600" dirty="0">
                <a:solidFill>
                  <a:srgbClr val="000000"/>
                </a:solidFill>
              </a:rPr>
              <a:t>Linear algebra experts build software on top of the BLAS ... high performance “for free”.</a:t>
            </a:r>
            <a:br>
              <a:rPr lang="en-US" sz="1600" dirty="0">
                <a:solidFill>
                  <a:srgbClr val="000000"/>
                </a:solidFill>
              </a:rPr>
            </a:br>
            <a:endParaRPr lang="en-US" sz="1600" dirty="0">
              <a:solidFill>
                <a:srgbClr val="000000"/>
              </a:solidFill>
            </a:endParaRPr>
          </a:p>
          <a:p>
            <a:r>
              <a:rPr lang="en-US" sz="2000" dirty="0">
                <a:solidFill>
                  <a:srgbClr val="000000"/>
                </a:solidFill>
              </a:rPr>
              <a:t>It is difficult to over-state the impact of the BLAS … they revolutionized the practice of computational linear algebra.</a:t>
            </a:r>
          </a:p>
        </p:txBody>
      </p:sp>
    </p:spTree>
    <p:extLst>
      <p:ext uri="{BB962C8B-B14F-4D97-AF65-F5344CB8AC3E}">
        <p14:creationId xmlns:p14="http://schemas.microsoft.com/office/powerpoint/2010/main" val="122009209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
        <p:nvSpPr>
          <p:cNvPr id="4" name="TextBox 3">
            <a:extLst>
              <a:ext uri="{FF2B5EF4-FFF2-40B4-BE49-F238E27FC236}">
                <a16:creationId xmlns:a16="http://schemas.microsoft.com/office/drawing/2014/main" id="{A8F41453-6363-CA44-BB45-FBFCE005517E}"/>
              </a:ext>
            </a:extLst>
          </p:cNvPr>
          <p:cNvSpPr txBox="1"/>
          <p:nvPr/>
        </p:nvSpPr>
        <p:spPr>
          <a:xfrm>
            <a:off x="2888923" y="4419600"/>
            <a:ext cx="3366152" cy="923330"/>
          </a:xfrm>
          <a:prstGeom prst="rect">
            <a:avLst/>
          </a:prstGeom>
          <a:solidFill>
            <a:srgbClr val="FFE8D5"/>
          </a:solidFill>
          <a:ln>
            <a:solidFill>
              <a:srgbClr val="C00000"/>
            </a:solidFill>
          </a:ln>
        </p:spPr>
        <p:txBody>
          <a:bodyPr wrap="square" rtlCol="0">
            <a:spAutoFit/>
          </a:bodyPr>
          <a:lstStyle/>
          <a:p>
            <a:r>
              <a:rPr lang="en-US" dirty="0"/>
              <a:t>You’ll find what you need from the list of methods associated with the matrix type</a:t>
            </a:r>
          </a:p>
        </p:txBody>
      </p:sp>
    </p:spTree>
    <p:extLst>
      <p:ext uri="{BB962C8B-B14F-4D97-AF65-F5344CB8AC3E}">
        <p14:creationId xmlns:p14="http://schemas.microsoft.com/office/powerpoint/2010/main" val="1615714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E9D5E2B-C31E-524D-928D-B0E3E189E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5" y="0"/>
            <a:ext cx="8058509" cy="6858000"/>
          </a:xfrm>
          <a:prstGeom prst="rect">
            <a:avLst/>
          </a:prstGeom>
          <a:ln>
            <a:solidFill>
              <a:srgbClr val="002060"/>
            </a:solidFill>
          </a:ln>
        </p:spPr>
      </p:pic>
    </p:spTree>
    <p:extLst>
      <p:ext uri="{BB962C8B-B14F-4D97-AF65-F5344CB8AC3E}">
        <p14:creationId xmlns:p14="http://schemas.microsoft.com/office/powerpoint/2010/main" val="418199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Convert a directed graph into an undirected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453888" y="930616"/>
            <a:ext cx="3101960" cy="1992129"/>
          </a:xfrm>
        </p:spPr>
        <p:txBody>
          <a:bodyPr/>
          <a:lstStyle/>
          <a:p>
            <a:r>
              <a:rPr lang="en-US" sz="2000" dirty="0"/>
              <a:t>The </a:t>
            </a:r>
            <a:r>
              <a:rPr lang="en-US" sz="2000" dirty="0" err="1"/>
              <a:t>GraphBLAS</a:t>
            </a:r>
            <a:r>
              <a:rPr lang="en-US" sz="2000" dirty="0"/>
              <a:t> “logo graph” you’ve been using since exercise 2 is a directed graph.</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73737" y="6551613"/>
            <a:ext cx="47026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66688" y="916682"/>
            <a:ext cx="2384023" cy="1992129"/>
          </a:xfrm>
          <a:prstGeom prst="rect">
            <a:avLst/>
          </a:prstGeom>
        </p:spPr>
      </p:pic>
      <p:sp>
        <p:nvSpPr>
          <p:cNvPr id="7" name="Content Placeholder 2">
            <a:extLst>
              <a:ext uri="{FF2B5EF4-FFF2-40B4-BE49-F238E27FC236}">
                <a16:creationId xmlns:a16="http://schemas.microsoft.com/office/drawing/2014/main" id="{14A79FE6-0636-A848-A979-B222E0009960}"/>
              </a:ext>
            </a:extLst>
          </p:cNvPr>
          <p:cNvSpPr txBox="1">
            <a:spLocks/>
          </p:cNvSpPr>
          <p:nvPr/>
        </p:nvSpPr>
        <p:spPr bwMode="auto">
          <a:xfrm>
            <a:off x="370389" y="2988793"/>
            <a:ext cx="8553691" cy="1270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Look at the methods available with the </a:t>
            </a:r>
            <a:r>
              <a:rPr lang="en-US" sz="1800" b="1" i="1" kern="0" dirty="0"/>
              <a:t>Matrix type </a:t>
            </a:r>
            <a:r>
              <a:rPr lang="en-US" sz="1800" kern="0" dirty="0"/>
              <a:t>from the online pygraphblas documentation and write a python function to convert a directed graph into an unweighted, undirected graph of type uint64 with no self loops</a:t>
            </a:r>
          </a:p>
        </p:txBody>
      </p:sp>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r="4879" b="7790"/>
          <a:stretch/>
        </p:blipFill>
        <p:spPr>
          <a:xfrm>
            <a:off x="5727700" y="802605"/>
            <a:ext cx="3249612" cy="2025932"/>
          </a:xfrm>
          <a:prstGeom prst="rect">
            <a:avLst/>
          </a:prstGeom>
        </p:spPr>
      </p:pic>
      <p:sp>
        <p:nvSpPr>
          <p:cNvPr id="11" name="TextBox 10">
            <a:extLst>
              <a:ext uri="{FF2B5EF4-FFF2-40B4-BE49-F238E27FC236}">
                <a16:creationId xmlns:a16="http://schemas.microsoft.com/office/drawing/2014/main" id="{AF251259-9C45-864D-9CD9-3C3D2459D8E2}"/>
              </a:ext>
            </a:extLst>
          </p:cNvPr>
          <p:cNvSpPr txBox="1"/>
          <p:nvPr/>
        </p:nvSpPr>
        <p:spPr>
          <a:xfrm>
            <a:off x="1013619" y="3890012"/>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525" y="4680382"/>
            <a:ext cx="2704135" cy="1753104"/>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7"/>
          <a:stretch>
            <a:fillRect/>
          </a:stretch>
        </p:blipFill>
        <p:spPr>
          <a:xfrm>
            <a:off x="1471340" y="4628605"/>
            <a:ext cx="2334305" cy="1856658"/>
          </a:xfrm>
          <a:prstGeom prst="rect">
            <a:avLst/>
          </a:prstGeom>
        </p:spPr>
      </p:pic>
    </p:spTree>
    <p:extLst>
      <p:ext uri="{BB962C8B-B14F-4D97-AF65-F5344CB8AC3E}">
        <p14:creationId xmlns:p14="http://schemas.microsoft.com/office/powerpoint/2010/main" val="313718975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Hint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21487" y="6551613"/>
            <a:ext cx="52251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51377" y="828157"/>
            <a:ext cx="2384023" cy="1992129"/>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4"/>
          <a:stretch>
            <a:fillRect/>
          </a:stretch>
        </p:blipFill>
        <p:spPr>
          <a:xfrm>
            <a:off x="5367108" y="905605"/>
            <a:ext cx="2325515" cy="1849667"/>
          </a:xfrm>
          <a:prstGeom prst="rect">
            <a:avLst/>
          </a:prstGeom>
        </p:spPr>
      </p:pic>
      <p:sp>
        <p:nvSpPr>
          <p:cNvPr id="12" name="Right Arrow 11">
            <a:extLst>
              <a:ext uri="{FF2B5EF4-FFF2-40B4-BE49-F238E27FC236}">
                <a16:creationId xmlns:a16="http://schemas.microsoft.com/office/drawing/2014/main" id="{E8B57679-1BEF-144A-A047-435E775251BF}"/>
              </a:ext>
            </a:extLst>
          </p:cNvPr>
          <p:cNvSpPr/>
          <p:nvPr/>
        </p:nvSpPr>
        <p:spPr bwMode="auto">
          <a:xfrm>
            <a:off x="4053385" y="16650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Content Placeholder 2">
            <a:extLst>
              <a:ext uri="{FF2B5EF4-FFF2-40B4-BE49-F238E27FC236}">
                <a16:creationId xmlns:a16="http://schemas.microsoft.com/office/drawing/2014/main" id="{BE508636-6B13-024D-9ADC-92048C774B9B}"/>
              </a:ext>
            </a:extLst>
          </p:cNvPr>
          <p:cNvSpPr txBox="1">
            <a:spLocks/>
          </p:cNvSpPr>
          <p:nvPr/>
        </p:nvSpPr>
        <p:spPr bwMode="auto">
          <a:xfrm>
            <a:off x="370389" y="3139403"/>
            <a:ext cx="8553691" cy="22241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Three steps:</a:t>
            </a:r>
          </a:p>
          <a:p>
            <a:pPr lvl="1"/>
            <a:r>
              <a:rPr lang="en-US" sz="1600" kern="0" dirty="0"/>
              <a:t>Convert from input type to uint64 (but with the same pattern)</a:t>
            </a:r>
          </a:p>
          <a:p>
            <a:pPr lvl="1"/>
            <a:r>
              <a:rPr lang="en-US" sz="1600" kern="0" dirty="0"/>
              <a:t>Remove self loops (i.e., the diagonal elements) </a:t>
            </a:r>
          </a:p>
          <a:p>
            <a:pPr lvl="1"/>
            <a:r>
              <a:rPr lang="en-US" sz="1600" kern="0" dirty="0"/>
              <a:t>An undirected graph corresponds to a symmetric matrix.  How do you take any matrix of values set to one (i.e., identify of uint64) and make it symmetric with values set to the identify of uint64?      </a:t>
            </a:r>
            <a:r>
              <a:rPr lang="en-US" sz="1600" kern="0" dirty="0">
                <a:sym typeface="Wingdings" pitchFamily="2" charset="2"/>
              </a:rPr>
              <a:t> remember: you can control the operators used in GraphBLAS</a:t>
            </a:r>
            <a:endParaRPr lang="en-US" sz="1600" kern="0" dirty="0"/>
          </a:p>
        </p:txBody>
      </p:sp>
      <p:sp>
        <p:nvSpPr>
          <p:cNvPr id="14" name="TextBox 13">
            <a:extLst>
              <a:ext uri="{FF2B5EF4-FFF2-40B4-BE49-F238E27FC236}">
                <a16:creationId xmlns:a16="http://schemas.microsoft.com/office/drawing/2014/main" id="{BB7999E1-D733-6E4C-8E0C-55CAE62B3897}"/>
              </a:ext>
            </a:extLst>
          </p:cNvPr>
          <p:cNvSpPr txBox="1"/>
          <p:nvPr/>
        </p:nvSpPr>
        <p:spPr>
          <a:xfrm>
            <a:off x="1221227" y="5008307"/>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sp>
        <p:nvSpPr>
          <p:cNvPr id="9" name="TextBox 8">
            <a:extLst>
              <a:ext uri="{FF2B5EF4-FFF2-40B4-BE49-F238E27FC236}">
                <a16:creationId xmlns:a16="http://schemas.microsoft.com/office/drawing/2014/main" id="{810EB8F5-92DA-CC4C-B221-44325D60EE45}"/>
              </a:ext>
            </a:extLst>
          </p:cNvPr>
          <p:cNvSpPr txBox="1"/>
          <p:nvPr/>
        </p:nvSpPr>
        <p:spPr>
          <a:xfrm>
            <a:off x="362687" y="5506891"/>
            <a:ext cx="8520057" cy="1046440"/>
          </a:xfrm>
          <a:prstGeom prst="rect">
            <a:avLst/>
          </a:prstGeom>
          <a:solidFill>
            <a:srgbClr val="FFE8D5"/>
          </a:solidFill>
          <a:ln>
            <a:solidFill>
              <a:srgbClr val="002060"/>
            </a:solidFill>
          </a:ln>
        </p:spPr>
        <p:txBody>
          <a:bodyPr wrap="square" rtlCol="0">
            <a:spAutoFit/>
          </a:bodyPr>
          <a:lstStyle/>
          <a:p>
            <a:pPr algn="ctr"/>
            <a:r>
              <a:rPr lang="en-US" dirty="0"/>
              <a:t>Note: The operation (directed-graph </a:t>
            </a:r>
            <a:r>
              <a:rPr lang="en-US" dirty="0">
                <a:sym typeface="Wingdings" pitchFamily="2" charset="2"/>
              </a:rPr>
              <a:t></a:t>
            </a:r>
            <a:r>
              <a:rPr lang="en-US" dirty="0"/>
              <a:t> undirected-graph) is used quite often.</a:t>
            </a:r>
          </a:p>
          <a:p>
            <a:pPr algn="ctr"/>
            <a:endParaRPr lang="en-US" sz="800" dirty="0"/>
          </a:p>
          <a:p>
            <a:pPr algn="ctr"/>
            <a:r>
              <a:rPr lang="en-US" dirty="0"/>
              <a:t>For example, the weakly connected components (CCs) of a directed graph are the CCs of the undirected graph generated from the directed graph.    </a:t>
            </a:r>
          </a:p>
        </p:txBody>
      </p:sp>
    </p:spTree>
    <p:extLst>
      <p:ext uri="{BB962C8B-B14F-4D97-AF65-F5344CB8AC3E}">
        <p14:creationId xmlns:p14="http://schemas.microsoft.com/office/powerpoint/2010/main" val="311407530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56321" y="6551613"/>
            <a:ext cx="48768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78672" y="592706"/>
            <a:ext cx="2384023" cy="1992129"/>
          </a:xfrm>
          <a:prstGeom prst="rect">
            <a:avLst/>
          </a:prstGeom>
        </p:spPr>
      </p:pic>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b="3996"/>
          <a:stretch/>
        </p:blipFill>
        <p:spPr>
          <a:xfrm>
            <a:off x="476231" y="4596660"/>
            <a:ext cx="3416300" cy="2109308"/>
          </a:xfrm>
          <a:prstGeom prst="rect">
            <a:avLst/>
          </a:prstGeom>
        </p:spPr>
      </p:pic>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5828" y="4671055"/>
            <a:ext cx="2997200" cy="1943100"/>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6"/>
          <a:stretch>
            <a:fillRect/>
          </a:stretch>
        </p:blipFill>
        <p:spPr>
          <a:xfrm>
            <a:off x="5394403" y="670154"/>
            <a:ext cx="2325515" cy="1849667"/>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3589" y="2628781"/>
            <a:ext cx="8556822" cy="1815882"/>
          </a:xfrm>
          <a:prstGeom prst="rect">
            <a:avLst/>
          </a:prstGeom>
          <a:noFill/>
          <a:ln>
            <a:solidFill>
              <a:srgbClr val="002060"/>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def </a:t>
            </a:r>
            <a:r>
              <a:rPr lang="en-US" sz="1400" b="1" dirty="0" err="1">
                <a:latin typeface="Courier New" panose="02070309020205020404" pitchFamily="49" charset="0"/>
                <a:cs typeface="Courier New" panose="02070309020205020404" pitchFamily="49" charset="0"/>
              </a:rPr>
              <a:t>UndirUnweight</a:t>
            </a:r>
            <a:r>
              <a:rPr lang="en-US" sz="1400" b="1" dirty="0">
                <a:latin typeface="Courier New" panose="02070309020205020404" pitchFamily="49" charset="0"/>
                <a:cs typeface="Courier New" panose="02070309020205020404" pitchFamily="49" charset="0"/>
              </a:rPr>
              <a:t>(G):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G_unw</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G.pattern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typ</a:t>
            </a:r>
            <a:r>
              <a:rPr lang="en-US" sz="1400" b="1" dirty="0">
                <a:latin typeface="Courier New" panose="02070309020205020404" pitchFamily="49" charset="0"/>
                <a:cs typeface="Courier New" panose="02070309020205020404" pitchFamily="49" charset="0"/>
              </a:rPr>
              <a:t> = grb.UINT64) </a:t>
            </a:r>
            <a:r>
              <a:rPr lang="en-US" sz="1400" b="1" dirty="0">
                <a:solidFill>
                  <a:srgbClr val="00B050"/>
                </a:solidFill>
                <a:latin typeface="Courier New" panose="02070309020205020404" pitchFamily="49" charset="0"/>
                <a:cs typeface="Courier New" panose="02070309020205020404" pitchFamily="49" charset="0"/>
              </a:rPr>
              <a:t># replace weights with UINT64 identity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G_unw.offdiag</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 make sure there are no self-loops</a:t>
            </a:r>
          </a:p>
          <a:p>
            <a:r>
              <a:rPr lang="en-US" sz="1400" b="1" dirty="0">
                <a:latin typeface="Courier New" panose="02070309020205020404" pitchFamily="49" charset="0"/>
                <a:cs typeface="Courier New" panose="02070309020205020404" pitchFamily="49" charset="0"/>
              </a:rPr>
              <a:t>    </a:t>
            </a:r>
          </a:p>
          <a:p>
            <a:r>
              <a:rPr lang="en-US" sz="1400" b="1" dirty="0">
                <a:solidFill>
                  <a:srgbClr val="00B050"/>
                </a:solidFill>
                <a:latin typeface="Courier New" panose="02070309020205020404" pitchFamily="49" charset="0"/>
                <a:cs typeface="Courier New" panose="02070309020205020404" pitchFamily="49" charset="0"/>
              </a:rPr>
              <a:t>    # make symmetric by adding (OR-</a:t>
            </a:r>
            <a:r>
              <a:rPr lang="en-US" sz="1400" b="1" dirty="0" err="1">
                <a:solidFill>
                  <a:srgbClr val="00B050"/>
                </a:solidFill>
                <a:latin typeface="Courier New" panose="02070309020205020404" pitchFamily="49" charset="0"/>
                <a:cs typeface="Courier New" panose="02070309020205020404" pitchFamily="49" charset="0"/>
              </a:rPr>
              <a:t>ing</a:t>
            </a:r>
            <a:r>
              <a:rPr lang="en-US" sz="1400" b="1" dirty="0">
                <a:solidFill>
                  <a:srgbClr val="00B050"/>
                </a:solidFill>
                <a:latin typeface="Courier New" panose="02070309020205020404" pitchFamily="49" charset="0"/>
                <a:cs typeface="Courier New" panose="02070309020205020404" pitchFamily="49" charset="0"/>
              </a:rPr>
              <a:t>) the matrix with its transpose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G_nl.eadd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add_op</a:t>
            </a:r>
            <a:r>
              <a:rPr lang="en-US" sz="1400" b="1" dirty="0">
                <a:latin typeface="Courier New" panose="02070309020205020404" pitchFamily="49" charset="0"/>
                <a:cs typeface="Courier New" panose="02070309020205020404" pitchFamily="49" charset="0"/>
              </a:rPr>
              <a:t>=grb.types.UINT64.LOR, desc=grb.descriptor.T1,</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G_nl</a:t>
            </a:r>
            <a:endParaRPr lang="en-US" sz="1400" b="1" dirty="0">
              <a:latin typeface="Courier New" panose="02070309020205020404" pitchFamily="49" charset="0"/>
              <a:cs typeface="Courier New" panose="02070309020205020404" pitchFamily="49" charset="0"/>
            </a:endParaRPr>
          </a:p>
        </p:txBody>
      </p:sp>
      <p:sp>
        <p:nvSpPr>
          <p:cNvPr id="12" name="Right Arrow 11">
            <a:extLst>
              <a:ext uri="{FF2B5EF4-FFF2-40B4-BE49-F238E27FC236}">
                <a16:creationId xmlns:a16="http://schemas.microsoft.com/office/drawing/2014/main" id="{E8B57679-1BEF-144A-A047-435E775251BF}"/>
              </a:ext>
            </a:extLst>
          </p:cNvPr>
          <p:cNvSpPr/>
          <p:nvPr/>
        </p:nvSpPr>
        <p:spPr bwMode="auto">
          <a:xfrm>
            <a:off x="4080680" y="1429576"/>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Arrow 14">
            <a:extLst>
              <a:ext uri="{FF2B5EF4-FFF2-40B4-BE49-F238E27FC236}">
                <a16:creationId xmlns:a16="http://schemas.microsoft.com/office/drawing/2014/main" id="{5D352917-0832-D74B-8A37-9BCE03F99E74}"/>
              </a:ext>
            </a:extLst>
          </p:cNvPr>
          <p:cNvSpPr/>
          <p:nvPr/>
        </p:nvSpPr>
        <p:spPr bwMode="auto">
          <a:xfrm>
            <a:off x="4143553" y="54812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9165882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115</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p:txBody>
      </p:sp>
    </p:spTree>
    <p:extLst>
      <p:ext uri="{BB962C8B-B14F-4D97-AF65-F5344CB8AC3E}">
        <p14:creationId xmlns:p14="http://schemas.microsoft.com/office/powerpoint/2010/main" val="2035319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116</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a:p>
            <a:pPr lvl="1"/>
            <a:r>
              <a:rPr lang="en-US" sz="1800" kern="0" dirty="0"/>
              <a:t>A triangle occurs when a node is connected to another node in two ways: </a:t>
            </a:r>
          </a:p>
          <a:p>
            <a:pPr marL="1033462" lvl="2" indent="-342900">
              <a:buFont typeface="+mj-lt"/>
              <a:buAutoNum type="arabicPeriod"/>
            </a:pPr>
            <a:r>
              <a:rPr lang="en-US" sz="1600" kern="0" dirty="0"/>
              <a:t>A</a:t>
            </a:r>
            <a:r>
              <a:rPr lang="en-US" kern="0" dirty="0"/>
              <a:t> two-hop “wedge”, </a:t>
            </a:r>
          </a:p>
          <a:p>
            <a:pPr marL="1033462" lvl="2" indent="-342900">
              <a:buFont typeface="+mj-lt"/>
              <a:buAutoNum type="arabicPeriod"/>
            </a:pPr>
            <a:r>
              <a:rPr lang="en-US" kern="0" dirty="0"/>
              <a:t>A direct edge (i.e. one hop)</a:t>
            </a:r>
          </a:p>
        </p:txBody>
      </p:sp>
      <p:sp>
        <p:nvSpPr>
          <p:cNvPr id="15" name="Freeform 14">
            <a:extLst>
              <a:ext uri="{FF2B5EF4-FFF2-40B4-BE49-F238E27FC236}">
                <a16:creationId xmlns:a16="http://schemas.microsoft.com/office/drawing/2014/main" id="{A573C7C9-B519-734C-BD89-7A2CD520C5C6}"/>
              </a:ext>
            </a:extLst>
          </p:cNvPr>
          <p:cNvSpPr/>
          <p:nvPr/>
        </p:nvSpPr>
        <p:spPr bwMode="auto">
          <a:xfrm>
            <a:off x="4615032" y="2355924"/>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7" name="Picture 16">
            <a:extLst>
              <a:ext uri="{FF2B5EF4-FFF2-40B4-BE49-F238E27FC236}">
                <a16:creationId xmlns:a16="http://schemas.microsoft.com/office/drawing/2014/main" id="{6BE06D9C-25D5-984F-8178-A4B138368BC3}"/>
              </a:ext>
            </a:extLst>
          </p:cNvPr>
          <p:cNvPicPr>
            <a:picLocks noChangeAspect="1"/>
          </p:cNvPicPr>
          <p:nvPr/>
        </p:nvPicPr>
        <p:blipFill>
          <a:blip r:embed="rId3"/>
          <a:stretch>
            <a:fillRect/>
          </a:stretch>
        </p:blipFill>
        <p:spPr>
          <a:xfrm>
            <a:off x="3636087" y="5088836"/>
            <a:ext cx="337968" cy="259109"/>
          </a:xfrm>
          <a:prstGeom prst="rect">
            <a:avLst/>
          </a:prstGeom>
        </p:spPr>
      </p:pic>
      <p:sp>
        <p:nvSpPr>
          <p:cNvPr id="19" name="Freeform 18">
            <a:extLst>
              <a:ext uri="{FF2B5EF4-FFF2-40B4-BE49-F238E27FC236}">
                <a16:creationId xmlns:a16="http://schemas.microsoft.com/office/drawing/2014/main" id="{A3705507-B409-3446-847C-A31DA80397D3}"/>
              </a:ext>
            </a:extLst>
          </p:cNvPr>
          <p:cNvSpPr/>
          <p:nvPr/>
        </p:nvSpPr>
        <p:spPr bwMode="auto">
          <a:xfrm>
            <a:off x="4572001" y="2420469"/>
            <a:ext cx="92822" cy="376517"/>
          </a:xfrm>
          <a:custGeom>
            <a:avLst/>
            <a:gdLst>
              <a:gd name="connsiteX0" fmla="*/ 21515 w 92822"/>
              <a:gd name="connsiteY0" fmla="*/ 0 h 376517"/>
              <a:gd name="connsiteX1" fmla="*/ 75303 w 92822"/>
              <a:gd name="connsiteY1" fmla="*/ 32273 h 376517"/>
              <a:gd name="connsiteX2" fmla="*/ 75303 w 92822"/>
              <a:gd name="connsiteY2" fmla="*/ 236668 h 376517"/>
              <a:gd name="connsiteX3" fmla="*/ 64546 w 92822"/>
              <a:gd name="connsiteY3" fmla="*/ 268941 h 376517"/>
              <a:gd name="connsiteX4" fmla="*/ 43030 w 92822"/>
              <a:gd name="connsiteY4" fmla="*/ 290456 h 376517"/>
              <a:gd name="connsiteX5" fmla="*/ 0 w 92822"/>
              <a:gd name="connsiteY5" fmla="*/ 376517 h 37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2" h="376517">
                <a:moveTo>
                  <a:pt x="21515" y="0"/>
                </a:moveTo>
                <a:cubicBezTo>
                  <a:pt x="39444" y="10758"/>
                  <a:pt x="68691" y="12437"/>
                  <a:pt x="75303" y="32273"/>
                </a:cubicBezTo>
                <a:cubicBezTo>
                  <a:pt x="102038" y="112478"/>
                  <a:pt x="95024" y="167645"/>
                  <a:pt x="75303" y="236668"/>
                </a:cubicBezTo>
                <a:cubicBezTo>
                  <a:pt x="72188" y="247571"/>
                  <a:pt x="70380" y="259217"/>
                  <a:pt x="64546" y="268941"/>
                </a:cubicBezTo>
                <a:cubicBezTo>
                  <a:pt x="59328" y="277638"/>
                  <a:pt x="50202" y="283284"/>
                  <a:pt x="43030" y="290456"/>
                </a:cubicBezTo>
                <a:cubicBezTo>
                  <a:pt x="18308" y="364624"/>
                  <a:pt x="37552" y="338965"/>
                  <a:pt x="0" y="376517"/>
                </a:cubicBezTo>
              </a:path>
            </a:pathLst>
          </a:custGeom>
          <a:noFill/>
          <a:ln w="50800" cap="flat" cmpd="sng" algn="ctr">
            <a:solidFill>
              <a:srgbClr val="7030A0">
                <a:alpha val="37505"/>
              </a:srgb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21" name="Picture 20">
            <a:extLst>
              <a:ext uri="{FF2B5EF4-FFF2-40B4-BE49-F238E27FC236}">
                <a16:creationId xmlns:a16="http://schemas.microsoft.com/office/drawing/2014/main" id="{B50B7E9D-879D-E24B-865B-6C6039C73F05}"/>
              </a:ext>
            </a:extLst>
          </p:cNvPr>
          <p:cNvPicPr>
            <a:picLocks noChangeAspect="1"/>
          </p:cNvPicPr>
          <p:nvPr/>
        </p:nvPicPr>
        <p:blipFill>
          <a:blip r:embed="rId4"/>
          <a:stretch>
            <a:fillRect/>
          </a:stretch>
        </p:blipFill>
        <p:spPr>
          <a:xfrm>
            <a:off x="4285456" y="5413418"/>
            <a:ext cx="121409" cy="375264"/>
          </a:xfrm>
          <a:prstGeom prst="rect">
            <a:avLst/>
          </a:prstGeom>
        </p:spPr>
      </p:pic>
    </p:spTree>
    <p:extLst>
      <p:ext uri="{BB962C8B-B14F-4D97-AF65-F5344CB8AC3E}">
        <p14:creationId xmlns:p14="http://schemas.microsoft.com/office/powerpoint/2010/main" val="384557693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Finding wedges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338931" y="863384"/>
            <a:ext cx="5447386" cy="889000"/>
          </a:xfrm>
        </p:spPr>
        <p:txBody>
          <a:bodyPr/>
          <a:lstStyle/>
          <a:p>
            <a:r>
              <a:rPr lang="en-US" sz="1800" dirty="0"/>
              <a:t>How do we find all the “wedges” in a graph?</a:t>
            </a:r>
          </a:p>
          <a:p>
            <a:r>
              <a:rPr lang="en-US" sz="1800" dirty="0"/>
              <a:t>Or put in other terms … how do we find all the two hop paths between nodes in a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117</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38931" y="1798277"/>
            <a:ext cx="8237537" cy="6254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Remember in Exercise 8 … we learned to think of multiplication by an adjacency matrix as advancing a wavefront as you traverse a graph?</a:t>
            </a:r>
          </a:p>
        </p:txBody>
      </p:sp>
      <p:grpSp>
        <p:nvGrpSpPr>
          <p:cNvPr id="9" name="Group 8">
            <a:extLst>
              <a:ext uri="{FF2B5EF4-FFF2-40B4-BE49-F238E27FC236}">
                <a16:creationId xmlns:a16="http://schemas.microsoft.com/office/drawing/2014/main" id="{125CD07F-ECB7-7C4F-AB7D-5B16AD0715C5}"/>
              </a:ext>
            </a:extLst>
          </p:cNvPr>
          <p:cNvGrpSpPr/>
          <p:nvPr/>
        </p:nvGrpSpPr>
        <p:grpSpPr>
          <a:xfrm>
            <a:off x="6452562" y="124086"/>
            <a:ext cx="2123906" cy="1689311"/>
            <a:chOff x="6426467" y="489693"/>
            <a:chExt cx="2123906" cy="1689311"/>
          </a:xfrm>
        </p:grpSpPr>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6426467" y="489693"/>
              <a:ext cx="2123906" cy="1689311"/>
            </a:xfrm>
            <a:prstGeom prst="rect">
              <a:avLst/>
            </a:prstGeom>
          </p:spPr>
        </p:pic>
        <p:sp>
          <p:nvSpPr>
            <p:cNvPr id="15" name="Freeform 14">
              <a:extLst>
                <a:ext uri="{FF2B5EF4-FFF2-40B4-BE49-F238E27FC236}">
                  <a16:creationId xmlns:a16="http://schemas.microsoft.com/office/drawing/2014/main" id="{A573C7C9-B519-734C-BD89-7A2CD520C5C6}"/>
                </a:ext>
              </a:extLst>
            </p:cNvPr>
            <p:cNvSpPr/>
            <p:nvPr/>
          </p:nvSpPr>
          <p:spPr bwMode="auto">
            <a:xfrm>
              <a:off x="7595349" y="808036"/>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pic>
        <p:nvPicPr>
          <p:cNvPr id="6" name="Picture 5" descr="Diagram&#10;&#10;Description automatically generated">
            <a:extLst>
              <a:ext uri="{FF2B5EF4-FFF2-40B4-BE49-F238E27FC236}">
                <a16:creationId xmlns:a16="http://schemas.microsoft.com/office/drawing/2014/main" id="{D2002CEB-F73D-734E-AF8D-09F7ABBB9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499" y="2423680"/>
            <a:ext cx="4927002" cy="3696566"/>
          </a:xfrm>
          <a:prstGeom prst="rect">
            <a:avLst/>
          </a:prstGeom>
          <a:ln w="15875">
            <a:solidFill>
              <a:schemeClr val="tx1"/>
            </a:solidFill>
          </a:ln>
        </p:spPr>
      </p:pic>
      <p:sp>
        <p:nvSpPr>
          <p:cNvPr id="10" name="TextBox 9">
            <a:extLst>
              <a:ext uri="{FF2B5EF4-FFF2-40B4-BE49-F238E27FC236}">
                <a16:creationId xmlns:a16="http://schemas.microsoft.com/office/drawing/2014/main" id="{790A1DCA-0240-B046-B564-E1AC047CC818}"/>
              </a:ext>
            </a:extLst>
          </p:cNvPr>
          <p:cNvSpPr txBox="1"/>
          <p:nvPr/>
        </p:nvSpPr>
        <p:spPr>
          <a:xfrm>
            <a:off x="589569" y="6230905"/>
            <a:ext cx="8237537" cy="369332"/>
          </a:xfrm>
          <a:prstGeom prst="rect">
            <a:avLst/>
          </a:prstGeom>
          <a:solidFill>
            <a:srgbClr val="FFE8D5"/>
          </a:solidFill>
          <a:ln>
            <a:solidFill>
              <a:schemeClr val="tx1"/>
            </a:solidFill>
          </a:ln>
        </p:spPr>
        <p:txBody>
          <a:bodyPr wrap="square" rtlCol="0">
            <a:spAutoFit/>
          </a:bodyPr>
          <a:lstStyle/>
          <a:p>
            <a:r>
              <a:rPr lang="en-US" dirty="0"/>
              <a:t>With this perspective on mxv, what does </a:t>
            </a:r>
            <a:r>
              <a:rPr lang="en-US" dirty="0" err="1"/>
              <a:t>mxm</a:t>
            </a:r>
            <a:r>
              <a:rPr lang="en-US" dirty="0"/>
              <a:t> for our undirected graph mean?</a:t>
            </a:r>
          </a:p>
        </p:txBody>
      </p:sp>
    </p:spTree>
    <p:extLst>
      <p:ext uri="{BB962C8B-B14F-4D97-AF65-F5344CB8AC3E}">
        <p14:creationId xmlns:p14="http://schemas.microsoft.com/office/powerpoint/2010/main" val="51012961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118</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15488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72339" y="1792164"/>
            <a:ext cx="2578100" cy="1759745"/>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1000"/>
          <a:stretch/>
        </p:blipFill>
        <p:spPr>
          <a:xfrm>
            <a:off x="6375400" y="1795318"/>
            <a:ext cx="2768600" cy="1747635"/>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579676" y="1783208"/>
            <a:ext cx="2578100" cy="1759745"/>
          </a:xfrm>
          <a:prstGeom prst="rect">
            <a:avLst/>
          </a:prstGeom>
        </p:spPr>
      </p:pic>
    </p:spTree>
    <p:extLst>
      <p:ext uri="{BB962C8B-B14F-4D97-AF65-F5344CB8AC3E}">
        <p14:creationId xmlns:p14="http://schemas.microsoft.com/office/powerpoint/2010/main" val="140632441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119</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8596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a:p>
            <a:pPr lvl="1"/>
            <a:r>
              <a:rPr lang="en-US" sz="1600" kern="0" dirty="0"/>
              <a:t>It tells you all the two hop paths between nodes in the graphs</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b="2635"/>
          <a:stretch/>
        </p:blipFill>
        <p:spPr>
          <a:xfrm>
            <a:off x="372339" y="1792164"/>
            <a:ext cx="2578100" cy="1743516"/>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919"/>
          <a:stretch/>
        </p:blipFill>
        <p:spPr>
          <a:xfrm>
            <a:off x="6375400" y="1795318"/>
            <a:ext cx="2768600" cy="1749071"/>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b="1162"/>
          <a:stretch/>
        </p:blipFill>
        <p:spPr>
          <a:xfrm>
            <a:off x="3579676" y="1783208"/>
            <a:ext cx="2578100" cy="1769889"/>
          </a:xfrm>
          <a:prstGeom prst="rect">
            <a:avLst/>
          </a:prstGeom>
        </p:spPr>
      </p:pic>
    </p:spTree>
    <p:extLst>
      <p:ext uri="{BB962C8B-B14F-4D97-AF65-F5344CB8AC3E}">
        <p14:creationId xmlns:p14="http://schemas.microsoft.com/office/powerpoint/2010/main" val="37647637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CAE8-ACA0-4E4F-B6BB-EEFCCB905194}"/>
              </a:ext>
            </a:extLst>
          </p:cNvPr>
          <p:cNvSpPr>
            <a:spLocks noGrp="1"/>
          </p:cNvSpPr>
          <p:nvPr>
            <p:ph type="title"/>
          </p:nvPr>
        </p:nvSpPr>
        <p:spPr>
          <a:xfrm>
            <a:off x="61644" y="154722"/>
            <a:ext cx="8977312" cy="889000"/>
          </a:xfrm>
        </p:spPr>
        <p:txBody>
          <a:bodyPr/>
          <a:lstStyle/>
          <a:p>
            <a:r>
              <a:rPr lang="en-US" dirty="0"/>
              <a:t>GraphBLAS: </a:t>
            </a:r>
            <a:r>
              <a:rPr lang="en-US" sz="2400" dirty="0"/>
              <a:t>building blocks for graphs as linear algebra</a:t>
            </a:r>
          </a:p>
        </p:txBody>
      </p:sp>
      <p:sp>
        <p:nvSpPr>
          <p:cNvPr id="3" name="Content Placeholder 2">
            <a:extLst>
              <a:ext uri="{FF2B5EF4-FFF2-40B4-BE49-F238E27FC236}">
                <a16:creationId xmlns:a16="http://schemas.microsoft.com/office/drawing/2014/main" id="{F2AFE633-0B0F-3D4D-BD76-CCEFECA08576}"/>
              </a:ext>
            </a:extLst>
          </p:cNvPr>
          <p:cNvSpPr>
            <a:spLocks noGrp="1"/>
          </p:cNvSpPr>
          <p:nvPr>
            <p:ph idx="1"/>
          </p:nvPr>
        </p:nvSpPr>
        <p:spPr>
          <a:xfrm>
            <a:off x="232950" y="958233"/>
            <a:ext cx="7917138" cy="1251031"/>
          </a:xfrm>
        </p:spPr>
        <p:txBody>
          <a:bodyPr/>
          <a:lstStyle/>
          <a:p>
            <a:r>
              <a:rPr lang="en-US" dirty="0"/>
              <a:t>Basic objects </a:t>
            </a:r>
          </a:p>
          <a:p>
            <a:pPr lvl="1"/>
            <a:r>
              <a:rPr lang="en-US" dirty="0"/>
              <a:t>Matrix, vector, algebraic structures, and ”control objects”</a:t>
            </a:r>
          </a:p>
          <a:p>
            <a:r>
              <a:rPr lang="en-US" dirty="0"/>
              <a:t>Fundamental operations over these objects</a:t>
            </a:r>
          </a:p>
        </p:txBody>
      </p:sp>
      <p:sp>
        <p:nvSpPr>
          <p:cNvPr id="4" name="Slide Number Placeholder 3">
            <a:extLst>
              <a:ext uri="{FF2B5EF4-FFF2-40B4-BE49-F238E27FC236}">
                <a16:creationId xmlns:a16="http://schemas.microsoft.com/office/drawing/2014/main" id="{D5EE50AF-6B3C-3043-9339-7A538449AD1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12</a:t>
            </a:fld>
            <a:endParaRPr lang="en-US" dirty="0">
              <a:solidFill>
                <a:srgbClr val="000000"/>
              </a:solidFill>
              <a:ea typeface="ＭＳ Ｐゴシック" pitchFamily="34" charset="-128"/>
            </a:endParaRPr>
          </a:p>
        </p:txBody>
      </p:sp>
      <p:pic>
        <p:nvPicPr>
          <p:cNvPr id="26" name="Picture 25">
            <a:extLst>
              <a:ext uri="{FF2B5EF4-FFF2-40B4-BE49-F238E27FC236}">
                <a16:creationId xmlns:a16="http://schemas.microsoft.com/office/drawing/2014/main" id="{7E415DC4-BEB6-0E40-9DD0-6E8CA1CD490C}"/>
              </a:ext>
            </a:extLst>
          </p:cNvPr>
          <p:cNvPicPr>
            <a:picLocks noChangeAspect="1"/>
          </p:cNvPicPr>
          <p:nvPr/>
        </p:nvPicPr>
        <p:blipFill>
          <a:blip r:embed="rId2"/>
          <a:stretch>
            <a:fillRect/>
          </a:stretch>
        </p:blipFill>
        <p:spPr>
          <a:xfrm>
            <a:off x="6192376" y="4636725"/>
            <a:ext cx="2631480" cy="834611"/>
          </a:xfrm>
          <a:prstGeom prst="rect">
            <a:avLst/>
          </a:prstGeom>
        </p:spPr>
      </p:pic>
      <p:pic>
        <p:nvPicPr>
          <p:cNvPr id="46" name="Picture 45">
            <a:extLst>
              <a:ext uri="{FF2B5EF4-FFF2-40B4-BE49-F238E27FC236}">
                <a16:creationId xmlns:a16="http://schemas.microsoft.com/office/drawing/2014/main" id="{BCC920CC-ADB4-E44F-A609-0D3FB8D950B5}"/>
              </a:ext>
            </a:extLst>
          </p:cNvPr>
          <p:cNvPicPr>
            <a:picLocks noChangeAspect="1"/>
          </p:cNvPicPr>
          <p:nvPr/>
        </p:nvPicPr>
        <p:blipFill>
          <a:blip r:embed="rId3"/>
          <a:stretch>
            <a:fillRect/>
          </a:stretch>
        </p:blipFill>
        <p:spPr>
          <a:xfrm>
            <a:off x="2189501" y="4481185"/>
            <a:ext cx="1812509" cy="1042952"/>
          </a:xfrm>
          <a:prstGeom prst="rect">
            <a:avLst/>
          </a:prstGeom>
        </p:spPr>
      </p:pic>
      <p:pic>
        <p:nvPicPr>
          <p:cNvPr id="68" name="Picture 67">
            <a:extLst>
              <a:ext uri="{FF2B5EF4-FFF2-40B4-BE49-F238E27FC236}">
                <a16:creationId xmlns:a16="http://schemas.microsoft.com/office/drawing/2014/main" id="{2FE1DDDE-4011-FB42-A6B1-70C9B1737755}"/>
              </a:ext>
            </a:extLst>
          </p:cNvPr>
          <p:cNvPicPr>
            <a:picLocks noChangeAspect="1"/>
          </p:cNvPicPr>
          <p:nvPr/>
        </p:nvPicPr>
        <p:blipFill>
          <a:blip r:embed="rId4"/>
          <a:stretch>
            <a:fillRect/>
          </a:stretch>
        </p:blipFill>
        <p:spPr>
          <a:xfrm>
            <a:off x="2040622" y="2768169"/>
            <a:ext cx="2144643" cy="981769"/>
          </a:xfrm>
          <a:prstGeom prst="rect">
            <a:avLst/>
          </a:prstGeom>
        </p:spPr>
      </p:pic>
      <p:pic>
        <p:nvPicPr>
          <p:cNvPr id="93" name="Picture 92">
            <a:extLst>
              <a:ext uri="{FF2B5EF4-FFF2-40B4-BE49-F238E27FC236}">
                <a16:creationId xmlns:a16="http://schemas.microsoft.com/office/drawing/2014/main" id="{964FE809-6474-5E42-A77C-A7EB3BF516C0}"/>
              </a:ext>
            </a:extLst>
          </p:cNvPr>
          <p:cNvPicPr>
            <a:picLocks noChangeAspect="1"/>
          </p:cNvPicPr>
          <p:nvPr/>
        </p:nvPicPr>
        <p:blipFill>
          <a:blip r:embed="rId5"/>
          <a:stretch>
            <a:fillRect/>
          </a:stretch>
        </p:blipFill>
        <p:spPr>
          <a:xfrm>
            <a:off x="6376817" y="2862384"/>
            <a:ext cx="2559220" cy="814733"/>
          </a:xfrm>
          <a:prstGeom prst="rect">
            <a:avLst/>
          </a:prstGeom>
        </p:spPr>
      </p:pic>
      <p:sp>
        <p:nvSpPr>
          <p:cNvPr id="94" name="Content Placeholder 2">
            <a:extLst>
              <a:ext uri="{FF2B5EF4-FFF2-40B4-BE49-F238E27FC236}">
                <a16:creationId xmlns:a16="http://schemas.microsoft.com/office/drawing/2014/main" id="{08215320-AE77-3249-BB2C-A6C47C4FCF3F}"/>
              </a:ext>
            </a:extLst>
          </p:cNvPr>
          <p:cNvSpPr txBox="1">
            <a:spLocks/>
          </p:cNvSpPr>
          <p:nvPr/>
        </p:nvSpPr>
        <p:spPr bwMode="auto">
          <a:xfrm>
            <a:off x="1181217" y="6041948"/>
            <a:ext cx="7216801" cy="606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spcBef>
                <a:spcPct val="0"/>
              </a:spcBef>
              <a:buNone/>
            </a:pPr>
            <a:r>
              <a:rPr lang="en-US" sz="1800" dirty="0">
                <a:latin typeface="Tahoma" pitchFamily="34" charset="0"/>
                <a:cs typeface="Arial" pitchFamily="34" charset="0"/>
              </a:rPr>
              <a:t>…plus reductions, transpose, and application of a function to each element of a matrix or vector</a:t>
            </a:r>
          </a:p>
        </p:txBody>
      </p:sp>
      <p:sp>
        <p:nvSpPr>
          <p:cNvPr id="95" name="TextBox 94">
            <a:extLst>
              <a:ext uri="{FF2B5EF4-FFF2-40B4-BE49-F238E27FC236}">
                <a16:creationId xmlns:a16="http://schemas.microsoft.com/office/drawing/2014/main" id="{1C63E077-C4E9-4640-BA8A-9B0E7D63CB3A}"/>
              </a:ext>
            </a:extLst>
          </p:cNvPr>
          <p:cNvSpPr txBox="1"/>
          <p:nvPr/>
        </p:nvSpPr>
        <p:spPr>
          <a:xfrm>
            <a:off x="333399" y="2867621"/>
            <a:ext cx="1741783" cy="646331"/>
          </a:xfrm>
          <a:prstGeom prst="rect">
            <a:avLst/>
          </a:prstGeom>
          <a:noFill/>
        </p:spPr>
        <p:txBody>
          <a:bodyPr wrap="square" rtlCol="0">
            <a:spAutoFit/>
          </a:bodyPr>
          <a:lstStyle/>
          <a:p>
            <a:r>
              <a:rPr lang="en-US" dirty="0"/>
              <a:t>Matrix multiplication</a:t>
            </a:r>
          </a:p>
        </p:txBody>
      </p:sp>
      <p:sp>
        <p:nvSpPr>
          <p:cNvPr id="96" name="TextBox 95">
            <a:extLst>
              <a:ext uri="{FF2B5EF4-FFF2-40B4-BE49-F238E27FC236}">
                <a16:creationId xmlns:a16="http://schemas.microsoft.com/office/drawing/2014/main" id="{D629A85D-BE26-B346-B77D-205B5E3839EF}"/>
              </a:ext>
            </a:extLst>
          </p:cNvPr>
          <p:cNvSpPr txBox="1"/>
          <p:nvPr/>
        </p:nvSpPr>
        <p:spPr>
          <a:xfrm>
            <a:off x="352400" y="4418348"/>
            <a:ext cx="1722782" cy="923330"/>
          </a:xfrm>
          <a:prstGeom prst="rect">
            <a:avLst/>
          </a:prstGeom>
          <a:noFill/>
        </p:spPr>
        <p:txBody>
          <a:bodyPr wrap="square" rtlCol="0">
            <a:spAutoFit/>
          </a:bodyPr>
          <a:lstStyle/>
          <a:p>
            <a:r>
              <a:rPr lang="en-US" dirty="0"/>
              <a:t>Matrix-vector multiplication</a:t>
            </a:r>
          </a:p>
          <a:p>
            <a:r>
              <a:rPr lang="en-US" dirty="0"/>
              <a:t>(</a:t>
            </a:r>
            <a:r>
              <a:rPr lang="en-US" dirty="0" err="1"/>
              <a:t>vxm</a:t>
            </a:r>
            <a:r>
              <a:rPr lang="en-US" dirty="0"/>
              <a:t>, mxv)</a:t>
            </a:r>
          </a:p>
        </p:txBody>
      </p:sp>
      <p:sp>
        <p:nvSpPr>
          <p:cNvPr id="97" name="TextBox 96">
            <a:extLst>
              <a:ext uri="{FF2B5EF4-FFF2-40B4-BE49-F238E27FC236}">
                <a16:creationId xmlns:a16="http://schemas.microsoft.com/office/drawing/2014/main" id="{06720E5B-1FC4-8D4A-B56E-2DE2BFC5AFB6}"/>
              </a:ext>
            </a:extLst>
          </p:cNvPr>
          <p:cNvSpPr txBox="1"/>
          <p:nvPr/>
        </p:nvSpPr>
        <p:spPr>
          <a:xfrm>
            <a:off x="4738388" y="2590834"/>
            <a:ext cx="1722782" cy="1200329"/>
          </a:xfrm>
          <a:prstGeom prst="rect">
            <a:avLst/>
          </a:prstGeom>
          <a:noFill/>
        </p:spPr>
        <p:txBody>
          <a:bodyPr wrap="square" rtlCol="0">
            <a:spAutoFit/>
          </a:bodyPr>
          <a:lstStyle/>
          <a:p>
            <a:r>
              <a:rPr lang="en-US" dirty="0"/>
              <a:t>Element-wise operations (eWiseAdd,  eWiseMult)</a:t>
            </a:r>
          </a:p>
        </p:txBody>
      </p:sp>
      <p:sp>
        <p:nvSpPr>
          <p:cNvPr id="98" name="TextBox 97">
            <a:extLst>
              <a:ext uri="{FF2B5EF4-FFF2-40B4-BE49-F238E27FC236}">
                <a16:creationId xmlns:a16="http://schemas.microsoft.com/office/drawing/2014/main" id="{F3F1817F-DCB4-4640-B70E-DC1FB066DD9D}"/>
              </a:ext>
            </a:extLst>
          </p:cNvPr>
          <p:cNvSpPr txBox="1"/>
          <p:nvPr/>
        </p:nvSpPr>
        <p:spPr>
          <a:xfrm>
            <a:off x="4738388" y="4532555"/>
            <a:ext cx="1638429" cy="923330"/>
          </a:xfrm>
          <a:prstGeom prst="rect">
            <a:avLst/>
          </a:prstGeom>
          <a:noFill/>
        </p:spPr>
        <p:txBody>
          <a:bodyPr wrap="square" rtlCol="0">
            <a:spAutoFit/>
          </a:bodyPr>
          <a:lstStyle/>
          <a:p>
            <a:r>
              <a:rPr lang="en-US" dirty="0"/>
              <a:t>Extract (and Assign) submatrices</a:t>
            </a:r>
          </a:p>
        </p:txBody>
      </p:sp>
    </p:spTree>
    <p:extLst>
      <p:ext uri="{BB962C8B-B14F-4D97-AF65-F5344CB8AC3E}">
        <p14:creationId xmlns:p14="http://schemas.microsoft.com/office/powerpoint/2010/main" val="170966891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Matrix multiplication:  </a:t>
            </a:r>
            <a:r>
              <a:rPr lang="en-US" sz="2400" dirty="0" err="1"/>
              <a:t>mxm</a:t>
            </a:r>
            <a:r>
              <a:rPr lang="en-US" sz="2400" dirty="0"/>
              <a:t>()</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0865" y="760236"/>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a:xfrm>
            <a:off x="8532889" y="6551613"/>
            <a:ext cx="61111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120</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b="0" i="0" dirty="0" smtClean="0"/>
                      <m:t>C</m:t>
                    </m:r>
                    <m:r>
                      <m:rPr>
                        <m:nor/>
                      </m:rPr>
                      <a:rPr lang="en-US" sz="3200" b="0" i="0" dirty="0" smtClean="0"/>
                      <m:t> </m:t>
                    </m:r>
                    <m:r>
                      <a:rPr lang="en-US" sz="3200" b="0" i="1" smtClean="0">
                        <a:latin typeface="Cambria Math" panose="02040503050406030204" pitchFamily="18" charset="0"/>
                      </a:rPr>
                      <m:t>⨀</m:t>
                    </m:r>
                  </m:oMath>
                </a14:m>
                <a:r>
                  <a:rPr lang="en-US" sz="3200" dirty="0"/>
                  <a:t>= A⊕.⊗B</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6250" t="-30769" r="-6731"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166688" y="4706978"/>
            <a:ext cx="8934038" cy="2062103"/>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 B and C are </a:t>
            </a:r>
            <a:r>
              <a:rPr lang="en-US" sz="1600" b="1" dirty="0" err="1">
                <a:solidFill>
                  <a:srgbClr val="008000"/>
                </a:solidFill>
                <a:latin typeface="Courier New" panose="02070309020205020404" pitchFamily="49" charset="0"/>
                <a:cs typeface="Courier New" panose="02070309020205020404" pitchFamily="49" charset="0"/>
              </a:rPr>
              <a:t>graphBLAS</a:t>
            </a:r>
            <a:r>
              <a:rPr lang="en-US" sz="1600" b="1" dirty="0">
                <a:solidFill>
                  <a:srgbClr val="008000"/>
                </a:solidFill>
                <a:latin typeface="Courier New" panose="02070309020205020404" pitchFamily="49" charset="0"/>
                <a:cs typeface="Courier New" panose="02070309020205020404" pitchFamily="49" charset="0"/>
              </a:rPr>
              <a:t> matrices defined elsewhere</a:t>
            </a:r>
          </a:p>
          <a:p>
            <a:r>
              <a:rPr lang="en-US" sz="1600" b="1" dirty="0">
                <a:latin typeface="Courier New" panose="02070309020205020404" pitchFamily="49" charset="0"/>
                <a:cs typeface="Courier New" panose="02070309020205020404" pitchFamily="49" charset="0"/>
              </a:rPr>
              <a:t>D = </a:t>
            </a:r>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B,mask</a:t>
            </a:r>
            <a:r>
              <a:rPr lang="en-US" sz="1600" b="1" dirty="0">
                <a:latin typeface="Courier New" panose="02070309020205020404" pitchFamily="49" charset="0"/>
                <a:cs typeface="Courier New" panose="02070309020205020404" pitchFamily="49" charset="0"/>
              </a:rPr>
              <a:t>=A) </a:t>
            </a:r>
            <a:r>
              <a:rPr lang="en-US" sz="1600" b="1" dirty="0">
                <a:solidFill>
                  <a:srgbClr val="008000"/>
                </a:solidFill>
                <a:latin typeface="Courier New" panose="02070309020205020404" pitchFamily="49" charset="0"/>
                <a:cs typeface="Courier New" panose="02070309020205020404" pitchFamily="49" charset="0"/>
              </a:rPr>
              <a:t># creates a new D, uses A as a mask</a:t>
            </a:r>
          </a:p>
          <a:p>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(B, semiring=grb.types.UINT64.PLUS_TIMES, out=C) </a:t>
            </a:r>
            <a:r>
              <a:rPr lang="en-US" sz="1600" b="1" dirty="0">
                <a:solidFill>
                  <a:srgbClr val="008000"/>
                </a:solidFill>
                <a:latin typeface="Courier New" panose="02070309020205020404" pitchFamily="49" charset="0"/>
                <a:cs typeface="Courier New" panose="02070309020205020404" pitchFamily="49" charset="0"/>
              </a:rPr>
              <a:t># uses existing C</a:t>
            </a:r>
          </a:p>
          <a:p>
            <a:r>
              <a:rPr lang="en-US" sz="1600" b="1" dirty="0">
                <a:latin typeface="Courier New" panose="02070309020205020404" pitchFamily="49" charset="0"/>
                <a:cs typeface="Courier New" panose="02070309020205020404" pitchFamily="49" charset="0"/>
              </a:rPr>
              <a:t>E = A@B    </a:t>
            </a:r>
            <a:r>
              <a:rPr lang="en-US" sz="1600" b="1" dirty="0">
                <a:solidFill>
                  <a:srgbClr val="008000"/>
                </a:solidFill>
                <a:latin typeface="Courier New" panose="02070309020205020404" pitchFamily="49" charset="0"/>
                <a:cs typeface="Courier New" panose="02070309020205020404" pitchFamily="49" charset="0"/>
              </a:rPr>
              <a:t># uses default semiring based on types and creates a new E</a:t>
            </a:r>
          </a:p>
          <a:p>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with(grb.types.UINT64.PLUS_TIMES):</a:t>
            </a:r>
          </a:p>
          <a:p>
            <a:r>
              <a:rPr lang="en-US" sz="1600" b="1" dirty="0">
                <a:latin typeface="Courier New" panose="02070309020205020404" pitchFamily="49" charset="0"/>
                <a:cs typeface="Courier New" panose="02070309020205020404" pitchFamily="49" charset="0"/>
              </a:rPr>
              <a:t>    F=A@A</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073210255"/>
              </p:ext>
            </p:extLst>
          </p:nvPr>
        </p:nvGraphicFramePr>
        <p:xfrm>
          <a:off x="611111" y="2513297"/>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14" name="Content Placeholder 2">
            <a:extLst>
              <a:ext uri="{FF2B5EF4-FFF2-40B4-BE49-F238E27FC236}">
                <a16:creationId xmlns:a16="http://schemas.microsoft.com/office/drawing/2014/main" id="{0194DDE8-CC33-1349-A4B4-FCC8110A2905}"/>
              </a:ext>
            </a:extLst>
          </p:cNvPr>
          <p:cNvSpPr txBox="1">
            <a:spLocks/>
          </p:cNvSpPr>
          <p:nvPr/>
        </p:nvSpPr>
        <p:spPr bwMode="auto">
          <a:xfrm>
            <a:off x="450865" y="4153983"/>
            <a:ext cx="8082024" cy="3281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err="1"/>
              <a:t>Pygraphblas</a:t>
            </a:r>
            <a:r>
              <a:rPr lang="en-US" sz="2000" kern="0" dirty="0"/>
              <a:t> gives you multiple ways to do matrix </a:t>
            </a:r>
            <a:r>
              <a:rPr lang="en-US" sz="2000" kern="0" dirty="0" err="1"/>
              <a:t>multplication</a:t>
            </a:r>
            <a:endParaRPr lang="en-US" sz="2000" kern="0" dirty="0"/>
          </a:p>
        </p:txBody>
      </p:sp>
    </p:spTree>
    <p:extLst>
      <p:ext uri="{BB962C8B-B14F-4D97-AF65-F5344CB8AC3E}">
        <p14:creationId xmlns:p14="http://schemas.microsoft.com/office/powerpoint/2010/main" val="265994113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From wedges to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295043" y="1560893"/>
            <a:ext cx="8537780" cy="3800568"/>
          </a:xfrm>
        </p:spPr>
        <p:txBody>
          <a:bodyPr/>
          <a:lstStyle/>
          <a:p>
            <a:r>
              <a:rPr lang="en-US" dirty="0"/>
              <a:t>We now know how to find all the wedges.</a:t>
            </a:r>
          </a:p>
          <a:p>
            <a:r>
              <a:rPr lang="en-US" dirty="0"/>
              <a:t>How do we keep only the wedges that are part of a triangle?   </a:t>
            </a:r>
          </a:p>
          <a:p>
            <a:pPr lvl="1"/>
            <a:r>
              <a:rPr lang="en-US" dirty="0"/>
              <a:t>There is more than one way to do this …. We leave it as an exercise for you to figure this out (hint: it uses </a:t>
            </a:r>
            <a:r>
              <a:rPr lang="en-US" dirty="0" err="1"/>
              <a:t>GraphBLAS</a:t>
            </a:r>
            <a:r>
              <a:rPr lang="en-US" dirty="0"/>
              <a:t> concepts we have already covered)</a:t>
            </a:r>
          </a:p>
          <a:p>
            <a:r>
              <a:rPr lang="en-US" dirty="0"/>
              <a:t>So after you solve that problem, you have a </a:t>
            </a:r>
            <a:r>
              <a:rPr lang="en-US" dirty="0" err="1"/>
              <a:t>graphBLAS</a:t>
            </a:r>
            <a:r>
              <a:rPr lang="en-US" dirty="0"/>
              <a:t> matrix with all the triangles.   How do you count them?</a:t>
            </a:r>
          </a:p>
          <a:p>
            <a:r>
              <a:rPr lang="en-US" dirty="0"/>
              <a:t>Reduction to scalar: sum together all the elements of a matrix </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Trimat.reduce_int</a:t>
            </a:r>
            <a:r>
              <a:rPr lang="en-US" sz="1800" b="1" dirty="0">
                <a:latin typeface="Courier New" panose="02070309020205020404" pitchFamily="49" charset="0"/>
                <a:cs typeface="Courier New" panose="02070309020205020404" pitchFamily="49" charset="0"/>
              </a:rPr>
              <a:t>(grb.types.UINT64.PLUS_MONOID)</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121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3EB3CD4-653B-8F44-9F72-BF1EC44F0AB8}"/>
              </a:ext>
            </a:extLst>
          </p:cNvPr>
          <p:cNvSpPr txBox="1"/>
          <p:nvPr/>
        </p:nvSpPr>
        <p:spPr>
          <a:xfrm>
            <a:off x="745020" y="5357514"/>
            <a:ext cx="1323191" cy="830997"/>
          </a:xfrm>
          <a:prstGeom prst="rect">
            <a:avLst/>
          </a:prstGeom>
          <a:noFill/>
          <a:ln>
            <a:solidFill>
              <a:srgbClr val="C00000"/>
            </a:solidFill>
          </a:ln>
        </p:spPr>
        <p:txBody>
          <a:bodyPr wrap="square" rtlCol="0">
            <a:spAutoFit/>
          </a:bodyPr>
          <a:lstStyle/>
          <a:p>
            <a:pPr algn="ctr"/>
            <a:r>
              <a:rPr lang="en-US" sz="1600" dirty="0">
                <a:solidFill>
                  <a:srgbClr val="C00000"/>
                </a:solidFill>
              </a:rPr>
              <a:t>The matrix that is being reduced</a:t>
            </a:r>
          </a:p>
        </p:txBody>
      </p:sp>
      <p:sp>
        <p:nvSpPr>
          <p:cNvPr id="6" name="TextBox 5">
            <a:extLst>
              <a:ext uri="{FF2B5EF4-FFF2-40B4-BE49-F238E27FC236}">
                <a16:creationId xmlns:a16="http://schemas.microsoft.com/office/drawing/2014/main" id="{B5873717-F2D1-4C47-9075-060972F03B2C}"/>
              </a:ext>
            </a:extLst>
          </p:cNvPr>
          <p:cNvSpPr txBox="1"/>
          <p:nvPr/>
        </p:nvSpPr>
        <p:spPr>
          <a:xfrm>
            <a:off x="5132243" y="5297107"/>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type and operator used in the reduction</a:t>
            </a:r>
          </a:p>
        </p:txBody>
      </p:sp>
      <p:sp>
        <p:nvSpPr>
          <p:cNvPr id="7" name="TextBox 6">
            <a:extLst>
              <a:ext uri="{FF2B5EF4-FFF2-40B4-BE49-F238E27FC236}">
                <a16:creationId xmlns:a16="http://schemas.microsoft.com/office/drawing/2014/main" id="{177C9BAE-92B2-1D47-B6EB-AEFCE34E1223}"/>
              </a:ext>
            </a:extLst>
          </p:cNvPr>
          <p:cNvSpPr txBox="1"/>
          <p:nvPr/>
        </p:nvSpPr>
        <p:spPr>
          <a:xfrm>
            <a:off x="2350547" y="5357514"/>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name of the </a:t>
            </a:r>
            <a:r>
              <a:rPr lang="en-US" sz="1600" dirty="0" err="1">
                <a:solidFill>
                  <a:srgbClr val="C00000"/>
                </a:solidFill>
              </a:rPr>
              <a:t>graphBLAS</a:t>
            </a:r>
            <a:r>
              <a:rPr lang="en-US" sz="1600" dirty="0">
                <a:solidFill>
                  <a:srgbClr val="C00000"/>
                </a:solidFill>
              </a:rPr>
              <a:t> operation</a:t>
            </a:r>
          </a:p>
        </p:txBody>
      </p:sp>
      <p:cxnSp>
        <p:nvCxnSpPr>
          <p:cNvPr id="9" name="Straight Arrow Connector 8">
            <a:extLst>
              <a:ext uri="{FF2B5EF4-FFF2-40B4-BE49-F238E27FC236}">
                <a16:creationId xmlns:a16="http://schemas.microsoft.com/office/drawing/2014/main" id="{DDFC005C-E803-DD41-B7C7-6EF6EBBD9B77}"/>
              </a:ext>
            </a:extLst>
          </p:cNvPr>
          <p:cNvCxnSpPr>
            <a:stCxn id="5" idx="0"/>
          </p:cNvCxnSpPr>
          <p:nvPr/>
        </p:nvCxnSpPr>
        <p:spPr bwMode="auto">
          <a:xfrm flipV="1">
            <a:off x="1406616" y="4998360"/>
            <a:ext cx="295836"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865C3342-4CFE-0241-8488-5B59057B9839}"/>
              </a:ext>
            </a:extLst>
          </p:cNvPr>
          <p:cNvCxnSpPr>
            <a:cxnSpLocks/>
            <a:stCxn id="7" idx="0"/>
          </p:cNvCxnSpPr>
          <p:nvPr/>
        </p:nvCxnSpPr>
        <p:spPr bwMode="auto">
          <a:xfrm flipH="1" flipV="1">
            <a:off x="3088346" y="4998360"/>
            <a:ext cx="181084"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486F347-1362-A14D-83BA-E0A3BD3CB479}"/>
              </a:ext>
            </a:extLst>
          </p:cNvPr>
          <p:cNvCxnSpPr>
            <a:cxnSpLocks/>
            <a:stCxn id="6" idx="0"/>
          </p:cNvCxnSpPr>
          <p:nvPr/>
        </p:nvCxnSpPr>
        <p:spPr bwMode="auto">
          <a:xfrm flipH="1" flipV="1">
            <a:off x="5714093" y="4937953"/>
            <a:ext cx="337033" cy="35915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79847473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Counting Triangles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6000490" y="898208"/>
            <a:ext cx="2678837" cy="2130692"/>
          </a:xfrm>
          <a:prstGeom prst="rect">
            <a:avLst/>
          </a:prstGeom>
        </p:spPr>
      </p:pic>
      <p:sp>
        <p:nvSpPr>
          <p:cNvPr id="20" name="Content Placeholder 2">
            <a:extLst>
              <a:ext uri="{FF2B5EF4-FFF2-40B4-BE49-F238E27FC236}">
                <a16:creationId xmlns:a16="http://schemas.microsoft.com/office/drawing/2014/main" id="{D70B804F-A61E-394C-9DB2-1F2B996E592C}"/>
              </a:ext>
            </a:extLst>
          </p:cNvPr>
          <p:cNvSpPr>
            <a:spLocks noGrp="1"/>
          </p:cNvSpPr>
          <p:nvPr>
            <p:ph idx="1"/>
          </p:nvPr>
        </p:nvSpPr>
        <p:spPr>
          <a:xfrm>
            <a:off x="358422" y="1353487"/>
            <a:ext cx="5321242" cy="1419584"/>
          </a:xfrm>
        </p:spPr>
        <p:txBody>
          <a:bodyPr/>
          <a:lstStyle/>
          <a:p>
            <a:r>
              <a:rPr lang="en-US" sz="2000" dirty="0"/>
              <a:t>Write a function that will count the triangles in an undirected, unweighted graph that has no self-loops.</a:t>
            </a:r>
          </a:p>
          <a:p>
            <a:r>
              <a:rPr lang="en-US" sz="2000" dirty="0"/>
              <a:t>Use the graph you generated in Exercise 13.</a:t>
            </a:r>
          </a:p>
        </p:txBody>
      </p:sp>
      <p:sp>
        <p:nvSpPr>
          <p:cNvPr id="24" name="Content Placeholder 2">
            <a:extLst>
              <a:ext uri="{FF2B5EF4-FFF2-40B4-BE49-F238E27FC236}">
                <a16:creationId xmlns:a16="http://schemas.microsoft.com/office/drawing/2014/main" id="{7977B34C-105D-1149-952B-23713EC6A67E}"/>
              </a:ext>
            </a:extLst>
          </p:cNvPr>
          <p:cNvSpPr txBox="1">
            <a:spLocks/>
          </p:cNvSpPr>
          <p:nvPr/>
        </p:nvSpPr>
        <p:spPr bwMode="auto">
          <a:xfrm>
            <a:off x="358422" y="3106558"/>
            <a:ext cx="8419818" cy="14195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Hints:</a:t>
            </a:r>
          </a:p>
          <a:p>
            <a:pPr lvl="1"/>
            <a:r>
              <a:rPr lang="en-US" sz="1600" kern="0" dirty="0"/>
              <a:t>There are multiple ways to close wedges to find triangles.  Think hard … we’ve shown you how to do this already.</a:t>
            </a:r>
          </a:p>
          <a:p>
            <a:pPr lvl="1"/>
            <a:r>
              <a:rPr lang="en-US" sz="1600" kern="0" dirty="0"/>
              <a:t>Ask yourself … how many times are you counting each triangle?  Is overcounting an issue?</a:t>
            </a:r>
          </a:p>
        </p:txBody>
      </p:sp>
      <p:sp>
        <p:nvSpPr>
          <p:cNvPr id="26" name="TextBox 25">
            <a:extLst>
              <a:ext uri="{FF2B5EF4-FFF2-40B4-BE49-F238E27FC236}">
                <a16:creationId xmlns:a16="http://schemas.microsoft.com/office/drawing/2014/main" id="{A4C49C30-98A7-6440-9583-5DC9CFA43EBF}"/>
              </a:ext>
            </a:extLst>
          </p:cNvPr>
          <p:cNvSpPr txBox="1"/>
          <p:nvPr/>
        </p:nvSpPr>
        <p:spPr>
          <a:xfrm>
            <a:off x="1199712" y="5319847"/>
            <a:ext cx="7116762" cy="369332"/>
          </a:xfrm>
          <a:prstGeom prst="rect">
            <a:avLst/>
          </a:prstGeom>
          <a:noFill/>
        </p:spPr>
        <p:txBody>
          <a:bodyPr wrap="square" rtlCol="0">
            <a:spAutoFit/>
          </a:bodyPr>
          <a:lstStyle/>
          <a:p>
            <a:r>
              <a:rPr lang="en-US" dirty="0">
                <a:hlinkClick r:id="rId4"/>
              </a:rPr>
              <a:t>https://graphegon.github.io/pygraphblas/pygraphblas/index.html</a:t>
            </a:r>
            <a:endParaRPr lang="en-US" dirty="0"/>
          </a:p>
        </p:txBody>
      </p:sp>
    </p:spTree>
    <p:extLst>
      <p:ext uri="{BB962C8B-B14F-4D97-AF65-F5344CB8AC3E}">
        <p14:creationId xmlns:p14="http://schemas.microsoft.com/office/powerpoint/2010/main" val="77372517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First 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8450" y="2789103"/>
            <a:ext cx="8556822" cy="1384995"/>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TriCount1</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 = </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=grb.types.UINT64.PLUS_TIMES)</a:t>
            </a:r>
          </a:p>
          <a:p>
            <a:r>
              <a:rPr lang="en-US" sz="1400" b="1" dirty="0">
                <a:latin typeface="Courier New" panose="02070309020205020404" pitchFamily="49" charset="0"/>
                <a:cs typeface="Courier New" panose="02070309020205020404" pitchFamily="49" charset="0"/>
              </a:rPr>
              <a:t>    tri = </a:t>
            </a:r>
            <a:r>
              <a:rPr lang="en-US" sz="1400" b="1" dirty="0" err="1">
                <a:latin typeface="Courier New" panose="02070309020205020404" pitchFamily="49" charset="0"/>
                <a:cs typeface="Courier New" panose="02070309020205020404" pitchFamily="49" charset="0"/>
              </a:rPr>
              <a:t>out.emult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tri.reduce_int</a:t>
            </a:r>
            <a:r>
              <a:rPr lang="en-US" sz="1400" b="1" dirty="0">
                <a:latin typeface="Courier New" panose="02070309020205020404" pitchFamily="49" charset="0"/>
                <a:cs typeface="Courier New" panose="02070309020205020404" pitchFamily="49" charset="0"/>
              </a:rPr>
              <a:t>(grb.types.UINT64.PLUS_MONOID)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return</a:t>
            </a:r>
            <a:r>
              <a:rPr lang="en-US" sz="1400" b="1" dirty="0">
                <a:latin typeface="Courier New" panose="02070309020205020404" pitchFamily="49" charset="0"/>
                <a:cs typeface="Courier New" panose="02070309020205020404" pitchFamily="49" charset="0"/>
              </a:rPr>
              <a:t> red/6</a:t>
            </a:r>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460765" y="5167277"/>
            <a:ext cx="691872" cy="307777"/>
          </a:xfrm>
          <a:prstGeom prst="rect">
            <a:avLst/>
          </a:prstGeom>
          <a:noFill/>
        </p:spPr>
        <p:txBody>
          <a:bodyPr wrap="square" rtlCol="0">
            <a:spAutoFit/>
          </a:bodyPr>
          <a:lstStyle/>
          <a:p>
            <a:r>
              <a:rPr lang="en-US" sz="1400" dirty="0"/>
              <a:t>out =</a:t>
            </a:r>
          </a:p>
        </p:txBody>
      </p:sp>
      <p:sp>
        <p:nvSpPr>
          <p:cNvPr id="22" name="TextBox 21">
            <a:extLst>
              <a:ext uri="{FF2B5EF4-FFF2-40B4-BE49-F238E27FC236}">
                <a16:creationId xmlns:a16="http://schemas.microsoft.com/office/drawing/2014/main" id="{E5853DA7-3F04-D041-8152-B61F1BAE7DFC}"/>
              </a:ext>
            </a:extLst>
          </p:cNvPr>
          <p:cNvSpPr txBox="1"/>
          <p:nvPr/>
        </p:nvSpPr>
        <p:spPr>
          <a:xfrm>
            <a:off x="5302510" y="5167277"/>
            <a:ext cx="691872" cy="307777"/>
          </a:xfrm>
          <a:prstGeom prst="rect">
            <a:avLst/>
          </a:prstGeom>
          <a:noFill/>
        </p:spPr>
        <p:txBody>
          <a:bodyPr wrap="square" rtlCol="0">
            <a:spAutoFit/>
          </a:bodyPr>
          <a:lstStyle/>
          <a:p>
            <a:r>
              <a:rPr lang="en-US" sz="1400" dirty="0"/>
              <a:t>tri =</a:t>
            </a:r>
          </a:p>
        </p:txBody>
      </p:sp>
      <p:pic>
        <p:nvPicPr>
          <p:cNvPr id="23" name="Picture 22" descr="Text, calendar&#10;&#10;Description automatically generated">
            <a:extLst>
              <a:ext uri="{FF2B5EF4-FFF2-40B4-BE49-F238E27FC236}">
                <a16:creationId xmlns:a16="http://schemas.microsoft.com/office/drawing/2014/main" id="{DABCB6E8-4E0E-0241-916E-FD1237AE0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08" y="4355966"/>
            <a:ext cx="3098800" cy="1930400"/>
          </a:xfrm>
          <a:prstGeom prst="rect">
            <a:avLst/>
          </a:prstGeom>
        </p:spPr>
      </p:pic>
      <p:pic>
        <p:nvPicPr>
          <p:cNvPr id="28" name="Picture 27" descr="Box and whisker chart&#10;&#10;Description automatically generated with medium confidence">
            <a:extLst>
              <a:ext uri="{FF2B5EF4-FFF2-40B4-BE49-F238E27FC236}">
                <a16:creationId xmlns:a16="http://schemas.microsoft.com/office/drawing/2014/main" id="{40929DB8-4B31-3A42-A7B8-3123FA57E601}"/>
              </a:ext>
            </a:extLst>
          </p:cNvPr>
          <p:cNvPicPr>
            <a:picLocks noChangeAspect="1"/>
          </p:cNvPicPr>
          <p:nvPr/>
        </p:nvPicPr>
        <p:blipFill rotWithShape="1">
          <a:blip r:embed="rId6">
            <a:extLst>
              <a:ext uri="{28A0092B-C50C-407E-A947-70E740481C1C}">
                <a14:useLocalDpi xmlns:a14="http://schemas.microsoft.com/office/drawing/2010/main" val="0"/>
              </a:ext>
            </a:extLst>
          </a:blip>
          <a:srcRect b="3798"/>
          <a:stretch/>
        </p:blipFill>
        <p:spPr>
          <a:xfrm>
            <a:off x="5784850" y="4326574"/>
            <a:ext cx="3060700" cy="1930400"/>
          </a:xfrm>
          <a:prstGeom prst="rect">
            <a:avLst/>
          </a:prstGeom>
        </p:spPr>
      </p:pic>
      <p:sp>
        <p:nvSpPr>
          <p:cNvPr id="29" name="TextBox 28">
            <a:extLst>
              <a:ext uri="{FF2B5EF4-FFF2-40B4-BE49-F238E27FC236}">
                <a16:creationId xmlns:a16="http://schemas.microsoft.com/office/drawing/2014/main" id="{F33E189D-8D26-0D44-813D-6DF753110440}"/>
              </a:ext>
            </a:extLst>
          </p:cNvPr>
          <p:cNvSpPr txBox="1"/>
          <p:nvPr/>
        </p:nvSpPr>
        <p:spPr>
          <a:xfrm>
            <a:off x="941511" y="6324465"/>
            <a:ext cx="3515157" cy="307777"/>
          </a:xfrm>
          <a:prstGeom prst="rect">
            <a:avLst/>
          </a:prstGeom>
          <a:noFill/>
        </p:spPr>
        <p:txBody>
          <a:bodyPr wrap="square" rtlCol="0">
            <a:spAutoFit/>
          </a:bodyPr>
          <a:lstStyle/>
          <a:p>
            <a:r>
              <a:rPr lang="en-US" sz="1400" dirty="0"/>
              <a:t>Counts of 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5508576" y="6324465"/>
            <a:ext cx="3515157" cy="307777"/>
          </a:xfrm>
          <a:prstGeom prst="rect">
            <a:avLst/>
          </a:prstGeom>
          <a:noFill/>
        </p:spPr>
        <p:txBody>
          <a:bodyPr wrap="square" rtlCol="0">
            <a:spAutoFit/>
          </a:bodyPr>
          <a:lstStyle/>
          <a:p>
            <a:r>
              <a:rPr lang="en-US" sz="1400" dirty="0"/>
              <a:t>Keep wedges with an edge to close them</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120993" y="3856199"/>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spTree>
    <p:extLst>
      <p:ext uri="{BB962C8B-B14F-4D97-AF65-F5344CB8AC3E}">
        <p14:creationId xmlns:p14="http://schemas.microsoft.com/office/powerpoint/2010/main" val="41948005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Second solution</a:t>
            </a:r>
            <a:endParaRPr lang="en-US" sz="20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376933" y="2767280"/>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TriCount2</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=grb.types.UINT64.PLUS_TIMES,mask=</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a:t>
            </a:r>
            <a:r>
              <a:rPr lang="en-US" sz="1400" b="1" dirty="0" err="1">
                <a:latin typeface="Courier New" panose="02070309020205020404" pitchFamily="49" charset="0"/>
                <a:cs typeface="Courier New" panose="02070309020205020404" pitchFamily="49" charset="0"/>
              </a:rPr>
              <a:t>out.reduce_int</a:t>
            </a:r>
            <a:r>
              <a:rPr lang="en-US" sz="1400" b="1" dirty="0">
                <a:latin typeface="Courier New" panose="02070309020205020404" pitchFamily="49" charset="0"/>
                <a:cs typeface="Courier New" panose="02070309020205020404" pitchFamily="49" charset="0"/>
              </a:rPr>
              <a:t>(grb.types.UINT64.PLUS_MONOID)</a:t>
            </a:r>
          </a:p>
          <a:p>
            <a:endParaRPr lang="en-US" sz="1400" b="1" dirty="0">
              <a:latin typeface="Courier New" panose="02070309020205020404" pitchFamily="49" charset="0"/>
              <a:cs typeface="Courier New" panose="02070309020205020404" pitchFamily="49" charset="0"/>
            </a:endParaRP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red/6</a:t>
            </a: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2708528" y="4862730"/>
            <a:ext cx="691872" cy="307777"/>
          </a:xfrm>
          <a:prstGeom prst="rect">
            <a:avLst/>
          </a:prstGeom>
          <a:noFill/>
        </p:spPr>
        <p:txBody>
          <a:bodyPr wrap="square" rtlCol="0">
            <a:spAutoFit/>
          </a:bodyPr>
          <a:lstStyle/>
          <a:p>
            <a:r>
              <a:rPr lang="en-US" sz="1400" dirty="0"/>
              <a:t>out =</a:t>
            </a:r>
          </a:p>
        </p:txBody>
      </p:sp>
      <p:sp>
        <p:nvSpPr>
          <p:cNvPr id="29" name="TextBox 28">
            <a:extLst>
              <a:ext uri="{FF2B5EF4-FFF2-40B4-BE49-F238E27FC236}">
                <a16:creationId xmlns:a16="http://schemas.microsoft.com/office/drawing/2014/main" id="{F33E189D-8D26-0D44-813D-6DF753110440}"/>
              </a:ext>
            </a:extLst>
          </p:cNvPr>
          <p:cNvSpPr txBox="1"/>
          <p:nvPr/>
        </p:nvSpPr>
        <p:spPr>
          <a:xfrm>
            <a:off x="3527080" y="6004475"/>
            <a:ext cx="2729825" cy="307777"/>
          </a:xfrm>
          <a:prstGeom prst="rect">
            <a:avLst/>
          </a:prstGeom>
          <a:noFill/>
        </p:spPr>
        <p:txBody>
          <a:bodyPr wrap="square" rtlCol="0">
            <a:spAutoFit/>
          </a:bodyPr>
          <a:lstStyle/>
          <a:p>
            <a:r>
              <a:rPr lang="en-US" sz="1400" dirty="0"/>
              <a:t>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1633962" y="6312252"/>
            <a:ext cx="6293922" cy="307777"/>
          </a:xfrm>
          <a:prstGeom prst="rect">
            <a:avLst/>
          </a:prstGeom>
          <a:noFill/>
        </p:spPr>
        <p:txBody>
          <a:bodyPr wrap="square" rtlCol="0">
            <a:spAutoFit/>
          </a:bodyPr>
          <a:lstStyle/>
          <a:p>
            <a:r>
              <a:rPr lang="en-US" sz="1400" dirty="0"/>
              <a:t>Only keep wedges with a closing edge in the original graph (using the mask) </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260862" y="3599064"/>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pic>
        <p:nvPicPr>
          <p:cNvPr id="6" name="Picture 5" descr="Box and whisker chart&#10;&#10;Description automatically generated with medium confidence">
            <a:extLst>
              <a:ext uri="{FF2B5EF4-FFF2-40B4-BE49-F238E27FC236}">
                <a16:creationId xmlns:a16="http://schemas.microsoft.com/office/drawing/2014/main" id="{801B3367-5B1B-9145-8C3B-9A1283A41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273" y="4039678"/>
            <a:ext cx="3035300" cy="2006600"/>
          </a:xfrm>
          <a:prstGeom prst="rect">
            <a:avLst/>
          </a:prstGeom>
        </p:spPr>
      </p:pic>
    </p:spTree>
    <p:extLst>
      <p:ext uri="{BB962C8B-B14F-4D97-AF65-F5344CB8AC3E}">
        <p14:creationId xmlns:p14="http://schemas.microsoft.com/office/powerpoint/2010/main" val="201272481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spect="1" noChangeArrowheads="1"/>
          </p:cNvSpPr>
          <p:nvPr/>
        </p:nvSpPr>
        <p:spPr bwMode="auto">
          <a:xfrm>
            <a:off x="2652880" y="2466924"/>
            <a:ext cx="1463757" cy="1506752"/>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68576" tIns="34289" rIns="68576" bIns="34289" anchor="ctr"/>
          <a:lstStyle/>
          <a:p>
            <a:endParaRPr lang="en-US">
              <a:solidFill>
                <a:schemeClr val="bg1"/>
              </a:solidFill>
            </a:endParaRPr>
          </a:p>
        </p:txBody>
      </p:sp>
      <p:sp>
        <p:nvSpPr>
          <p:cNvPr id="62" name="Text Box 59"/>
          <p:cNvSpPr txBox="1">
            <a:spLocks noChangeArrowheads="1"/>
          </p:cNvSpPr>
          <p:nvPr/>
        </p:nvSpPr>
        <p:spPr bwMode="auto">
          <a:xfrm>
            <a:off x="2658119"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63" name="Text Box 60"/>
          <p:cNvSpPr txBox="1">
            <a:spLocks noChangeArrowheads="1"/>
          </p:cNvSpPr>
          <p:nvPr/>
        </p:nvSpPr>
        <p:spPr bwMode="auto">
          <a:xfrm>
            <a:off x="3638004"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64" name="Text Box 61"/>
          <p:cNvSpPr txBox="1">
            <a:spLocks noChangeArrowheads="1"/>
          </p:cNvSpPr>
          <p:nvPr/>
        </p:nvSpPr>
        <p:spPr bwMode="auto">
          <a:xfrm>
            <a:off x="2900749"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65" name="Text Box 62"/>
          <p:cNvSpPr txBox="1">
            <a:spLocks noChangeArrowheads="1"/>
          </p:cNvSpPr>
          <p:nvPr/>
        </p:nvSpPr>
        <p:spPr bwMode="auto">
          <a:xfrm>
            <a:off x="3143894"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6" name="Text Box 63"/>
          <p:cNvSpPr txBox="1">
            <a:spLocks noChangeArrowheads="1"/>
          </p:cNvSpPr>
          <p:nvPr/>
        </p:nvSpPr>
        <p:spPr bwMode="auto">
          <a:xfrm>
            <a:off x="3390354"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7" name="Text Box 64"/>
          <p:cNvSpPr txBox="1">
            <a:spLocks noChangeArrowheads="1"/>
          </p:cNvSpPr>
          <p:nvPr/>
        </p:nvSpPr>
        <p:spPr bwMode="auto">
          <a:xfrm>
            <a:off x="3884463"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72" name="Text Box 67"/>
          <p:cNvSpPr txBox="1">
            <a:spLocks noChangeArrowheads="1"/>
          </p:cNvSpPr>
          <p:nvPr/>
        </p:nvSpPr>
        <p:spPr bwMode="auto">
          <a:xfrm>
            <a:off x="2384444" y="246726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75" name="Text Box 68"/>
          <p:cNvSpPr txBox="1">
            <a:spLocks noChangeArrowheads="1"/>
          </p:cNvSpPr>
          <p:nvPr/>
        </p:nvSpPr>
        <p:spPr bwMode="auto">
          <a:xfrm>
            <a:off x="2384444" y="3447761"/>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76" name="Text Box 69"/>
          <p:cNvSpPr txBox="1">
            <a:spLocks noChangeArrowheads="1"/>
          </p:cNvSpPr>
          <p:nvPr/>
        </p:nvSpPr>
        <p:spPr bwMode="auto">
          <a:xfrm>
            <a:off x="2384444" y="2711955"/>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77" name="Text Box 70"/>
          <p:cNvSpPr txBox="1">
            <a:spLocks noChangeArrowheads="1"/>
          </p:cNvSpPr>
          <p:nvPr/>
        </p:nvSpPr>
        <p:spPr bwMode="auto">
          <a:xfrm>
            <a:off x="2384444" y="2957223"/>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78" name="Text Box 71"/>
          <p:cNvSpPr txBox="1">
            <a:spLocks noChangeArrowheads="1"/>
          </p:cNvSpPr>
          <p:nvPr/>
        </p:nvSpPr>
        <p:spPr bwMode="auto">
          <a:xfrm>
            <a:off x="2384444" y="3202492"/>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79" name="Text Box 72"/>
          <p:cNvSpPr txBox="1">
            <a:spLocks noChangeArrowheads="1"/>
          </p:cNvSpPr>
          <p:nvPr/>
        </p:nvSpPr>
        <p:spPr bwMode="auto">
          <a:xfrm>
            <a:off x="2384444" y="3693030"/>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211" name="Text Box 25"/>
          <p:cNvSpPr txBox="1">
            <a:spLocks noChangeArrowheads="1"/>
          </p:cNvSpPr>
          <p:nvPr/>
        </p:nvSpPr>
        <p:spPr bwMode="auto">
          <a:xfrm>
            <a:off x="2151864" y="2892918"/>
            <a:ext cx="348465" cy="48473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700" b="1" dirty="0"/>
              <a:t>x</a:t>
            </a:r>
          </a:p>
        </p:txBody>
      </p:sp>
      <p:sp>
        <p:nvSpPr>
          <p:cNvPr id="156" name="Text Box 25"/>
          <p:cNvSpPr txBox="1">
            <a:spLocks noChangeArrowheads="1"/>
          </p:cNvSpPr>
          <p:nvPr/>
        </p:nvSpPr>
        <p:spPr bwMode="auto">
          <a:xfrm>
            <a:off x="6756837" y="2963191"/>
            <a:ext cx="374113" cy="41548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250" b="1" dirty="0"/>
              <a:t>=</a:t>
            </a:r>
          </a:p>
        </p:txBody>
      </p:sp>
      <p:sp>
        <p:nvSpPr>
          <p:cNvPr id="190" name="TextBox 189">
            <a:extLst>
              <a:ext uri="{FF2B5EF4-FFF2-40B4-BE49-F238E27FC236}">
                <a16:creationId xmlns:a16="http://schemas.microsoft.com/office/drawing/2014/main" id="{510BA1D3-3F39-2741-8126-EF2D5E4EAB31}"/>
              </a:ext>
            </a:extLst>
          </p:cNvPr>
          <p:cNvSpPr txBox="1"/>
          <p:nvPr/>
        </p:nvSpPr>
        <p:spPr>
          <a:xfrm>
            <a:off x="360133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1" name="TextBox 190">
            <a:extLst>
              <a:ext uri="{FF2B5EF4-FFF2-40B4-BE49-F238E27FC236}">
                <a16:creationId xmlns:a16="http://schemas.microsoft.com/office/drawing/2014/main" id="{5D2E0745-7FCB-4145-9B33-8345122FC7F7}"/>
              </a:ext>
            </a:extLst>
          </p:cNvPr>
          <p:cNvSpPr txBox="1"/>
          <p:nvPr/>
        </p:nvSpPr>
        <p:spPr>
          <a:xfrm>
            <a:off x="290074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2" name="TextBox 191">
            <a:extLst>
              <a:ext uri="{FF2B5EF4-FFF2-40B4-BE49-F238E27FC236}">
                <a16:creationId xmlns:a16="http://schemas.microsoft.com/office/drawing/2014/main" id="{465CDC69-07B8-FB44-A76F-39BE60550844}"/>
              </a:ext>
            </a:extLst>
          </p:cNvPr>
          <p:cNvSpPr txBox="1"/>
          <p:nvPr/>
        </p:nvSpPr>
        <p:spPr>
          <a:xfrm flipH="1">
            <a:off x="3135052"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5" name="TextBox 194">
            <a:extLst>
              <a:ext uri="{FF2B5EF4-FFF2-40B4-BE49-F238E27FC236}">
                <a16:creationId xmlns:a16="http://schemas.microsoft.com/office/drawing/2014/main" id="{7EA15E71-69F9-484E-A167-E64F66A44D8A}"/>
              </a:ext>
            </a:extLst>
          </p:cNvPr>
          <p:cNvSpPr txBox="1"/>
          <p:nvPr/>
        </p:nvSpPr>
        <p:spPr>
          <a:xfrm>
            <a:off x="3373028"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6" name="TextBox 205">
            <a:extLst>
              <a:ext uri="{FF2B5EF4-FFF2-40B4-BE49-F238E27FC236}">
                <a16:creationId xmlns:a16="http://schemas.microsoft.com/office/drawing/2014/main" id="{5FB4B96E-1174-1A4B-8D96-994E64F91379}"/>
              </a:ext>
            </a:extLst>
          </p:cNvPr>
          <p:cNvSpPr txBox="1"/>
          <p:nvPr/>
        </p:nvSpPr>
        <p:spPr>
          <a:xfrm>
            <a:off x="3868231"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7" name="TextBox 206">
            <a:extLst>
              <a:ext uri="{FF2B5EF4-FFF2-40B4-BE49-F238E27FC236}">
                <a16:creationId xmlns:a16="http://schemas.microsoft.com/office/drawing/2014/main" id="{53B68370-4597-384A-9930-BD856D27FC52}"/>
              </a:ext>
            </a:extLst>
          </p:cNvPr>
          <p:cNvSpPr txBox="1"/>
          <p:nvPr/>
        </p:nvSpPr>
        <p:spPr>
          <a:xfrm>
            <a:off x="2686936"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4" name="TextBox 213">
            <a:extLst>
              <a:ext uri="{FF2B5EF4-FFF2-40B4-BE49-F238E27FC236}">
                <a16:creationId xmlns:a16="http://schemas.microsoft.com/office/drawing/2014/main" id="{11C6F54A-3433-574C-9049-D11C2446A03B}"/>
              </a:ext>
            </a:extLst>
          </p:cNvPr>
          <p:cNvSpPr txBox="1"/>
          <p:nvPr/>
        </p:nvSpPr>
        <p:spPr>
          <a:xfrm>
            <a:off x="360510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5" name="TextBox 214">
            <a:extLst>
              <a:ext uri="{FF2B5EF4-FFF2-40B4-BE49-F238E27FC236}">
                <a16:creationId xmlns:a16="http://schemas.microsoft.com/office/drawing/2014/main" id="{33E983AC-8A9B-BB49-B097-AB691940009A}"/>
              </a:ext>
            </a:extLst>
          </p:cNvPr>
          <p:cNvSpPr txBox="1"/>
          <p:nvPr/>
        </p:nvSpPr>
        <p:spPr>
          <a:xfrm>
            <a:off x="290451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6" name="TextBox 215">
            <a:extLst>
              <a:ext uri="{FF2B5EF4-FFF2-40B4-BE49-F238E27FC236}">
                <a16:creationId xmlns:a16="http://schemas.microsoft.com/office/drawing/2014/main" id="{4F036321-1197-0842-9295-84DB00ABEF07}"/>
              </a:ext>
            </a:extLst>
          </p:cNvPr>
          <p:cNvSpPr txBox="1"/>
          <p:nvPr/>
        </p:nvSpPr>
        <p:spPr>
          <a:xfrm flipH="1">
            <a:off x="3138814"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7" name="TextBox 216">
            <a:extLst>
              <a:ext uri="{FF2B5EF4-FFF2-40B4-BE49-F238E27FC236}">
                <a16:creationId xmlns:a16="http://schemas.microsoft.com/office/drawing/2014/main" id="{A2DB4E81-D8A3-F544-A577-99143485919D}"/>
              </a:ext>
            </a:extLst>
          </p:cNvPr>
          <p:cNvSpPr txBox="1"/>
          <p:nvPr/>
        </p:nvSpPr>
        <p:spPr>
          <a:xfrm>
            <a:off x="3376790"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8" name="TextBox 217">
            <a:extLst>
              <a:ext uri="{FF2B5EF4-FFF2-40B4-BE49-F238E27FC236}">
                <a16:creationId xmlns:a16="http://schemas.microsoft.com/office/drawing/2014/main" id="{2B50DD9C-4E68-574B-B921-2A308923E5E9}"/>
              </a:ext>
            </a:extLst>
          </p:cNvPr>
          <p:cNvSpPr txBox="1"/>
          <p:nvPr/>
        </p:nvSpPr>
        <p:spPr>
          <a:xfrm>
            <a:off x="3871993"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9" name="TextBox 218">
            <a:extLst>
              <a:ext uri="{FF2B5EF4-FFF2-40B4-BE49-F238E27FC236}">
                <a16:creationId xmlns:a16="http://schemas.microsoft.com/office/drawing/2014/main" id="{2B6BAB21-EFCF-EC47-BA0A-690D47FEF78F}"/>
              </a:ext>
            </a:extLst>
          </p:cNvPr>
          <p:cNvSpPr txBox="1"/>
          <p:nvPr/>
        </p:nvSpPr>
        <p:spPr>
          <a:xfrm>
            <a:off x="2690698" y="270927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23" name="TextBox 222">
            <a:extLst>
              <a:ext uri="{FF2B5EF4-FFF2-40B4-BE49-F238E27FC236}">
                <a16:creationId xmlns:a16="http://schemas.microsoft.com/office/drawing/2014/main" id="{6ECA437F-1CD8-4C47-A4A6-A266F9CFCA41}"/>
              </a:ext>
            </a:extLst>
          </p:cNvPr>
          <p:cNvSpPr txBox="1"/>
          <p:nvPr/>
        </p:nvSpPr>
        <p:spPr>
          <a:xfrm>
            <a:off x="3597577"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4" name="TextBox 223">
            <a:extLst>
              <a:ext uri="{FF2B5EF4-FFF2-40B4-BE49-F238E27FC236}">
                <a16:creationId xmlns:a16="http://schemas.microsoft.com/office/drawing/2014/main" id="{81A2DE8F-B206-154F-ABFB-2A20DD0505F5}"/>
              </a:ext>
            </a:extLst>
          </p:cNvPr>
          <p:cNvSpPr txBox="1"/>
          <p:nvPr/>
        </p:nvSpPr>
        <p:spPr>
          <a:xfrm>
            <a:off x="2896987" y="2966522"/>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25" name="TextBox 224">
            <a:extLst>
              <a:ext uri="{FF2B5EF4-FFF2-40B4-BE49-F238E27FC236}">
                <a16:creationId xmlns:a16="http://schemas.microsoft.com/office/drawing/2014/main" id="{E58200F4-01FF-824B-A496-3162403DA28C}"/>
              </a:ext>
            </a:extLst>
          </p:cNvPr>
          <p:cNvSpPr txBox="1"/>
          <p:nvPr/>
        </p:nvSpPr>
        <p:spPr>
          <a:xfrm flipH="1">
            <a:off x="3131290"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6" name="TextBox 225">
            <a:extLst>
              <a:ext uri="{FF2B5EF4-FFF2-40B4-BE49-F238E27FC236}">
                <a16:creationId xmlns:a16="http://schemas.microsoft.com/office/drawing/2014/main" id="{6D07519A-B1BC-BB4C-8EF4-4CD35938A4AF}"/>
              </a:ext>
            </a:extLst>
          </p:cNvPr>
          <p:cNvSpPr txBox="1"/>
          <p:nvPr/>
        </p:nvSpPr>
        <p:spPr>
          <a:xfrm>
            <a:off x="3369266"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7" name="TextBox 226">
            <a:extLst>
              <a:ext uri="{FF2B5EF4-FFF2-40B4-BE49-F238E27FC236}">
                <a16:creationId xmlns:a16="http://schemas.microsoft.com/office/drawing/2014/main" id="{E62DA3D8-98AF-A740-909B-E25E852B3802}"/>
              </a:ext>
            </a:extLst>
          </p:cNvPr>
          <p:cNvSpPr txBox="1"/>
          <p:nvPr/>
        </p:nvSpPr>
        <p:spPr>
          <a:xfrm>
            <a:off x="3864469"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8" name="TextBox 227">
            <a:extLst>
              <a:ext uri="{FF2B5EF4-FFF2-40B4-BE49-F238E27FC236}">
                <a16:creationId xmlns:a16="http://schemas.microsoft.com/office/drawing/2014/main" id="{9A767649-E32E-F146-80CF-4F069599ECDF}"/>
              </a:ext>
            </a:extLst>
          </p:cNvPr>
          <p:cNvSpPr txBox="1"/>
          <p:nvPr/>
        </p:nvSpPr>
        <p:spPr>
          <a:xfrm>
            <a:off x="2683174" y="296652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32" name="TextBox 231">
            <a:extLst>
              <a:ext uri="{FF2B5EF4-FFF2-40B4-BE49-F238E27FC236}">
                <a16:creationId xmlns:a16="http://schemas.microsoft.com/office/drawing/2014/main" id="{3FA9B149-A4B5-654F-BF83-7BEE6D352B2E}"/>
              </a:ext>
            </a:extLst>
          </p:cNvPr>
          <p:cNvSpPr txBox="1"/>
          <p:nvPr/>
        </p:nvSpPr>
        <p:spPr>
          <a:xfrm>
            <a:off x="3601339"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3" name="TextBox 232">
            <a:extLst>
              <a:ext uri="{FF2B5EF4-FFF2-40B4-BE49-F238E27FC236}">
                <a16:creationId xmlns:a16="http://schemas.microsoft.com/office/drawing/2014/main" id="{6AD492FB-7E19-7843-9BE9-9A6F562E18DC}"/>
              </a:ext>
            </a:extLst>
          </p:cNvPr>
          <p:cNvSpPr txBox="1"/>
          <p:nvPr/>
        </p:nvSpPr>
        <p:spPr>
          <a:xfrm>
            <a:off x="2900749" y="3208530"/>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4" name="TextBox 233">
            <a:extLst>
              <a:ext uri="{FF2B5EF4-FFF2-40B4-BE49-F238E27FC236}">
                <a16:creationId xmlns:a16="http://schemas.microsoft.com/office/drawing/2014/main" id="{AB3C5927-72D4-8443-8B9B-43EB0A14D960}"/>
              </a:ext>
            </a:extLst>
          </p:cNvPr>
          <p:cNvSpPr txBox="1"/>
          <p:nvPr/>
        </p:nvSpPr>
        <p:spPr>
          <a:xfrm flipH="1">
            <a:off x="3135052" y="3208530"/>
            <a:ext cx="135491"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5" name="TextBox 234">
            <a:extLst>
              <a:ext uri="{FF2B5EF4-FFF2-40B4-BE49-F238E27FC236}">
                <a16:creationId xmlns:a16="http://schemas.microsoft.com/office/drawing/2014/main" id="{752D2A40-14FC-264A-9BC3-0DA8ED047EA9}"/>
              </a:ext>
            </a:extLst>
          </p:cNvPr>
          <p:cNvSpPr txBox="1"/>
          <p:nvPr/>
        </p:nvSpPr>
        <p:spPr>
          <a:xfrm>
            <a:off x="3373028"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6" name="TextBox 235">
            <a:extLst>
              <a:ext uri="{FF2B5EF4-FFF2-40B4-BE49-F238E27FC236}">
                <a16:creationId xmlns:a16="http://schemas.microsoft.com/office/drawing/2014/main" id="{12C596CA-9283-284A-B6A1-B6C54BEDFD79}"/>
              </a:ext>
            </a:extLst>
          </p:cNvPr>
          <p:cNvSpPr txBox="1"/>
          <p:nvPr/>
        </p:nvSpPr>
        <p:spPr>
          <a:xfrm>
            <a:off x="3868231"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7" name="TextBox 236">
            <a:extLst>
              <a:ext uri="{FF2B5EF4-FFF2-40B4-BE49-F238E27FC236}">
                <a16:creationId xmlns:a16="http://schemas.microsoft.com/office/drawing/2014/main" id="{516BA82F-90F1-4843-9840-75B9E002BC39}"/>
              </a:ext>
            </a:extLst>
          </p:cNvPr>
          <p:cNvSpPr txBox="1"/>
          <p:nvPr/>
        </p:nvSpPr>
        <p:spPr>
          <a:xfrm>
            <a:off x="2686936"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1" name="TextBox 240">
            <a:extLst>
              <a:ext uri="{FF2B5EF4-FFF2-40B4-BE49-F238E27FC236}">
                <a16:creationId xmlns:a16="http://schemas.microsoft.com/office/drawing/2014/main" id="{E59EACE9-0DFB-424D-AC27-50CF0ED93272}"/>
              </a:ext>
            </a:extLst>
          </p:cNvPr>
          <p:cNvSpPr txBox="1"/>
          <p:nvPr/>
        </p:nvSpPr>
        <p:spPr>
          <a:xfrm>
            <a:off x="360490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2" name="TextBox 241">
            <a:extLst>
              <a:ext uri="{FF2B5EF4-FFF2-40B4-BE49-F238E27FC236}">
                <a16:creationId xmlns:a16="http://schemas.microsoft.com/office/drawing/2014/main" id="{E6C03EBB-BECD-984A-B087-26D6DF4D6BB8}"/>
              </a:ext>
            </a:extLst>
          </p:cNvPr>
          <p:cNvSpPr txBox="1"/>
          <p:nvPr/>
        </p:nvSpPr>
        <p:spPr>
          <a:xfrm>
            <a:off x="290431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3" name="TextBox 242">
            <a:extLst>
              <a:ext uri="{FF2B5EF4-FFF2-40B4-BE49-F238E27FC236}">
                <a16:creationId xmlns:a16="http://schemas.microsoft.com/office/drawing/2014/main" id="{B7685AD9-EE21-A84B-BC50-255F0E097604}"/>
              </a:ext>
            </a:extLst>
          </p:cNvPr>
          <p:cNvSpPr txBox="1"/>
          <p:nvPr/>
        </p:nvSpPr>
        <p:spPr>
          <a:xfrm flipH="1">
            <a:off x="3138620"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4" name="TextBox 243">
            <a:extLst>
              <a:ext uri="{FF2B5EF4-FFF2-40B4-BE49-F238E27FC236}">
                <a16:creationId xmlns:a16="http://schemas.microsoft.com/office/drawing/2014/main" id="{19699F7A-3D33-8545-B29B-5631B92C4F64}"/>
              </a:ext>
            </a:extLst>
          </p:cNvPr>
          <p:cNvSpPr txBox="1"/>
          <p:nvPr/>
        </p:nvSpPr>
        <p:spPr>
          <a:xfrm>
            <a:off x="3376597"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5" name="TextBox 244">
            <a:extLst>
              <a:ext uri="{FF2B5EF4-FFF2-40B4-BE49-F238E27FC236}">
                <a16:creationId xmlns:a16="http://schemas.microsoft.com/office/drawing/2014/main" id="{2DA7948B-4ED8-C94A-B90A-85FDCF68769E}"/>
              </a:ext>
            </a:extLst>
          </p:cNvPr>
          <p:cNvSpPr txBox="1"/>
          <p:nvPr/>
        </p:nvSpPr>
        <p:spPr>
          <a:xfrm>
            <a:off x="3871800"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6" name="TextBox 245">
            <a:extLst>
              <a:ext uri="{FF2B5EF4-FFF2-40B4-BE49-F238E27FC236}">
                <a16:creationId xmlns:a16="http://schemas.microsoft.com/office/drawing/2014/main" id="{58C0E933-72D9-6B4A-BF89-E34607DA0422}"/>
              </a:ext>
            </a:extLst>
          </p:cNvPr>
          <p:cNvSpPr txBox="1"/>
          <p:nvPr/>
        </p:nvSpPr>
        <p:spPr>
          <a:xfrm>
            <a:off x="2690505"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0" name="TextBox 249">
            <a:extLst>
              <a:ext uri="{FF2B5EF4-FFF2-40B4-BE49-F238E27FC236}">
                <a16:creationId xmlns:a16="http://schemas.microsoft.com/office/drawing/2014/main" id="{C49623BE-1C69-E647-8A9D-900E3F55D8F6}"/>
              </a:ext>
            </a:extLst>
          </p:cNvPr>
          <p:cNvSpPr txBox="1"/>
          <p:nvPr/>
        </p:nvSpPr>
        <p:spPr>
          <a:xfrm>
            <a:off x="360866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1" name="TextBox 250">
            <a:extLst>
              <a:ext uri="{FF2B5EF4-FFF2-40B4-BE49-F238E27FC236}">
                <a16:creationId xmlns:a16="http://schemas.microsoft.com/office/drawing/2014/main" id="{B185A849-CA43-4E4D-B96B-467FF3D87BA0}"/>
              </a:ext>
            </a:extLst>
          </p:cNvPr>
          <p:cNvSpPr txBox="1"/>
          <p:nvPr/>
        </p:nvSpPr>
        <p:spPr>
          <a:xfrm>
            <a:off x="290807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2" name="TextBox 251">
            <a:extLst>
              <a:ext uri="{FF2B5EF4-FFF2-40B4-BE49-F238E27FC236}">
                <a16:creationId xmlns:a16="http://schemas.microsoft.com/office/drawing/2014/main" id="{93C93D5A-5B96-514E-9339-FF86378D6A51}"/>
              </a:ext>
            </a:extLst>
          </p:cNvPr>
          <p:cNvSpPr txBox="1"/>
          <p:nvPr/>
        </p:nvSpPr>
        <p:spPr>
          <a:xfrm flipH="1">
            <a:off x="3142382"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3" name="TextBox 252">
            <a:extLst>
              <a:ext uri="{FF2B5EF4-FFF2-40B4-BE49-F238E27FC236}">
                <a16:creationId xmlns:a16="http://schemas.microsoft.com/office/drawing/2014/main" id="{09E1FC8B-46A3-424A-8DFC-2EA2C8BE0759}"/>
              </a:ext>
            </a:extLst>
          </p:cNvPr>
          <p:cNvSpPr txBox="1"/>
          <p:nvPr/>
        </p:nvSpPr>
        <p:spPr>
          <a:xfrm>
            <a:off x="3380359"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54" name="TextBox 253">
            <a:extLst>
              <a:ext uri="{FF2B5EF4-FFF2-40B4-BE49-F238E27FC236}">
                <a16:creationId xmlns:a16="http://schemas.microsoft.com/office/drawing/2014/main" id="{4D2CE883-181C-024E-B8E5-AD6046632FA7}"/>
              </a:ext>
            </a:extLst>
          </p:cNvPr>
          <p:cNvSpPr txBox="1"/>
          <p:nvPr/>
        </p:nvSpPr>
        <p:spPr>
          <a:xfrm>
            <a:off x="3875562"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5" name="TextBox 254">
            <a:extLst>
              <a:ext uri="{FF2B5EF4-FFF2-40B4-BE49-F238E27FC236}">
                <a16:creationId xmlns:a16="http://schemas.microsoft.com/office/drawing/2014/main" id="{E5F940E1-E3CA-0F43-B7EB-6B2F59D25610}"/>
              </a:ext>
            </a:extLst>
          </p:cNvPr>
          <p:cNvSpPr txBox="1"/>
          <p:nvPr/>
        </p:nvSpPr>
        <p:spPr>
          <a:xfrm>
            <a:off x="269426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374" name="TextBox 373">
            <a:extLst>
              <a:ext uri="{FF2B5EF4-FFF2-40B4-BE49-F238E27FC236}">
                <a16:creationId xmlns:a16="http://schemas.microsoft.com/office/drawing/2014/main" id="{5A0706CE-C50B-CB4A-9452-E9B69DD03F27}"/>
              </a:ext>
            </a:extLst>
          </p:cNvPr>
          <p:cNvSpPr txBox="1"/>
          <p:nvPr/>
        </p:nvSpPr>
        <p:spPr>
          <a:xfrm>
            <a:off x="3170867"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46" name="TextBox 445">
            <a:extLst>
              <a:ext uri="{FF2B5EF4-FFF2-40B4-BE49-F238E27FC236}">
                <a16:creationId xmlns:a16="http://schemas.microsoft.com/office/drawing/2014/main" id="{E0EC2339-373B-9246-9989-7073AF310188}"/>
              </a:ext>
            </a:extLst>
          </p:cNvPr>
          <p:cNvSpPr txBox="1"/>
          <p:nvPr/>
        </p:nvSpPr>
        <p:spPr>
          <a:xfrm>
            <a:off x="1179037" y="5029475"/>
            <a:ext cx="1499079" cy="415498"/>
          </a:xfrm>
          <a:prstGeom prst="rect">
            <a:avLst/>
          </a:prstGeom>
          <a:noFill/>
        </p:spPr>
        <p:txBody>
          <a:bodyPr wrap="square" rtlCol="0">
            <a:spAutoFit/>
          </a:bodyPr>
          <a:lstStyle/>
          <a:p>
            <a:r>
              <a:rPr lang="en-US" sz="2100" b="1" dirty="0">
                <a:latin typeface="Arial" panose="020B0604020202020204" pitchFamily="34" charset="0"/>
              </a:rPr>
              <a:t>G</a:t>
            </a:r>
          </a:p>
        </p:txBody>
      </p:sp>
      <p:sp>
        <p:nvSpPr>
          <p:cNvPr id="86" name="Oval 85"/>
          <p:cNvSpPr/>
          <p:nvPr/>
        </p:nvSpPr>
        <p:spPr>
          <a:xfrm>
            <a:off x="2513294" y="6197246"/>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92" name="Straight Arrow Connector 91"/>
          <p:cNvCxnSpPr>
            <a:cxnSpLocks/>
            <a:stCxn id="94" idx="6"/>
            <a:endCxn id="166" idx="3"/>
          </p:cNvCxnSpPr>
          <p:nvPr/>
        </p:nvCxnSpPr>
        <p:spPr>
          <a:xfrm flipV="1">
            <a:off x="2763139" y="5450465"/>
            <a:ext cx="967314" cy="266561"/>
          </a:xfrm>
          <a:prstGeom prst="straightConnector1">
            <a:avLst/>
          </a:prstGeom>
          <a:ln w="25400" cmpd="sng">
            <a:solidFill>
              <a:srgbClr val="0070C0"/>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1273075" y="581162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4" name="Oval 93"/>
          <p:cNvSpPr/>
          <p:nvPr/>
        </p:nvSpPr>
        <p:spPr>
          <a:xfrm>
            <a:off x="2453791" y="5562352"/>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95" name="Straight Arrow Connector 94"/>
          <p:cNvCxnSpPr>
            <a:cxnSpLocks/>
            <a:stCxn id="93" idx="6"/>
            <a:endCxn id="94" idx="3"/>
          </p:cNvCxnSpPr>
          <p:nvPr/>
        </p:nvCxnSpPr>
        <p:spPr>
          <a:xfrm flipV="1">
            <a:off x="1582422" y="5826396"/>
            <a:ext cx="916673" cy="139901"/>
          </a:xfrm>
          <a:prstGeom prst="straightConnector1">
            <a:avLst/>
          </a:prstGeom>
          <a:ln w="25400" cmpd="tri">
            <a:solidFill>
              <a:srgbClr val="A044EA"/>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stCxn id="93" idx="7"/>
            <a:endCxn id="157" idx="3"/>
          </p:cNvCxnSpPr>
          <p:nvPr/>
        </p:nvCxnSpPr>
        <p:spPr>
          <a:xfrm flipV="1">
            <a:off x="1537119" y="5279202"/>
            <a:ext cx="520452" cy="577725"/>
          </a:xfrm>
          <a:prstGeom prst="straightConnector1">
            <a:avLst/>
          </a:prstGeom>
          <a:ln w="25400">
            <a:solidFill>
              <a:srgbClr val="A044EA"/>
            </a:solidFill>
            <a:prstDash val="sysDash"/>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D176B90A-B496-6B46-BBFC-1B8F43CC84EB}"/>
              </a:ext>
            </a:extLst>
          </p:cNvPr>
          <p:cNvSpPr/>
          <p:nvPr/>
        </p:nvSpPr>
        <p:spPr>
          <a:xfrm>
            <a:off x="2012268" y="5015157"/>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65" name="Oval 164">
            <a:extLst>
              <a:ext uri="{FF2B5EF4-FFF2-40B4-BE49-F238E27FC236}">
                <a16:creationId xmlns:a16="http://schemas.microsoft.com/office/drawing/2014/main" id="{2F8A2E7B-89DF-2945-BE2F-181486078CF5}"/>
              </a:ext>
            </a:extLst>
          </p:cNvPr>
          <p:cNvSpPr/>
          <p:nvPr/>
        </p:nvSpPr>
        <p:spPr>
          <a:xfrm>
            <a:off x="3139679" y="472351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66" name="Oval 165">
            <a:extLst>
              <a:ext uri="{FF2B5EF4-FFF2-40B4-BE49-F238E27FC236}">
                <a16:creationId xmlns:a16="http://schemas.microsoft.com/office/drawing/2014/main" id="{786C8A5E-B462-4D49-B9D0-E2D3438B3342}"/>
              </a:ext>
            </a:extLst>
          </p:cNvPr>
          <p:cNvSpPr/>
          <p:nvPr/>
        </p:nvSpPr>
        <p:spPr>
          <a:xfrm>
            <a:off x="3685150" y="5186420"/>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67" name="Straight Arrow Connector 166">
            <a:extLst>
              <a:ext uri="{FF2B5EF4-FFF2-40B4-BE49-F238E27FC236}">
                <a16:creationId xmlns:a16="http://schemas.microsoft.com/office/drawing/2014/main" id="{742C3195-790C-8C42-A335-D1F6403F989A}"/>
              </a:ext>
            </a:extLst>
          </p:cNvPr>
          <p:cNvCxnSpPr>
            <a:cxnSpLocks/>
            <a:stCxn id="157" idx="6"/>
            <a:endCxn id="165" idx="2"/>
          </p:cNvCxnSpPr>
          <p:nvPr/>
        </p:nvCxnSpPr>
        <p:spPr>
          <a:xfrm flipV="1">
            <a:off x="2321616" y="4878187"/>
            <a:ext cx="818065" cy="291644"/>
          </a:xfrm>
          <a:prstGeom prst="straightConnector1">
            <a:avLst/>
          </a:prstGeom>
          <a:ln w="25400">
            <a:solidFill>
              <a:schemeClr val="accent2"/>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A1D7BE10-F080-2A4B-8078-BC7BDE6F8595}"/>
              </a:ext>
            </a:extLst>
          </p:cNvPr>
          <p:cNvCxnSpPr>
            <a:cxnSpLocks/>
            <a:stCxn id="165" idx="6"/>
            <a:endCxn id="166" idx="1"/>
          </p:cNvCxnSpPr>
          <p:nvPr/>
        </p:nvCxnSpPr>
        <p:spPr>
          <a:xfrm>
            <a:off x="3449026" y="4878187"/>
            <a:ext cx="281427" cy="353537"/>
          </a:xfrm>
          <a:prstGeom prst="straightConnector1">
            <a:avLst/>
          </a:prstGeom>
          <a:ln w="25400" cmpd="thinThick">
            <a:solidFill>
              <a:schemeClr val="accent2"/>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530E1632-1960-814B-B4FC-3EE121B2EBB7}"/>
              </a:ext>
            </a:extLst>
          </p:cNvPr>
          <p:cNvCxnSpPr>
            <a:cxnSpLocks/>
            <a:stCxn id="157" idx="6"/>
            <a:endCxn id="166" idx="2"/>
          </p:cNvCxnSpPr>
          <p:nvPr/>
        </p:nvCxnSpPr>
        <p:spPr>
          <a:xfrm>
            <a:off x="2321615" y="5169830"/>
            <a:ext cx="1363535" cy="171263"/>
          </a:xfrm>
          <a:prstGeom prst="straightConnector1">
            <a:avLst/>
          </a:prstGeom>
          <a:ln w="25400" cmpd="thinThick">
            <a:solidFill>
              <a:srgbClr val="0070C0"/>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88B0924C-8D92-7743-8866-FAA11719681F}"/>
              </a:ext>
            </a:extLst>
          </p:cNvPr>
          <p:cNvCxnSpPr>
            <a:cxnSpLocks/>
            <a:stCxn id="93" idx="5"/>
            <a:endCxn id="86" idx="2"/>
          </p:cNvCxnSpPr>
          <p:nvPr/>
        </p:nvCxnSpPr>
        <p:spPr>
          <a:xfrm>
            <a:off x="1537120" y="6075667"/>
            <a:ext cx="976175" cy="27625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97729E36-8E72-D04E-BFAE-B26093096826}"/>
              </a:ext>
            </a:extLst>
          </p:cNvPr>
          <p:cNvCxnSpPr>
            <a:cxnSpLocks/>
            <a:stCxn id="86" idx="7"/>
            <a:endCxn id="166" idx="4"/>
          </p:cNvCxnSpPr>
          <p:nvPr/>
        </p:nvCxnSpPr>
        <p:spPr>
          <a:xfrm flipV="1">
            <a:off x="2777338" y="5495767"/>
            <a:ext cx="1062485" cy="74678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A236042B-F1A5-734A-8424-78E87C42AD7C}"/>
              </a:ext>
            </a:extLst>
          </p:cNvPr>
          <p:cNvCxnSpPr>
            <a:cxnSpLocks/>
            <a:stCxn id="157" idx="5"/>
            <a:endCxn id="94" idx="1"/>
          </p:cNvCxnSpPr>
          <p:nvPr/>
        </p:nvCxnSpPr>
        <p:spPr>
          <a:xfrm>
            <a:off x="2276312" y="5279202"/>
            <a:ext cx="222783" cy="328454"/>
          </a:xfrm>
          <a:prstGeom prst="straightConnector1">
            <a:avLst/>
          </a:prstGeom>
          <a:ln w="25400" cmpd="tri">
            <a:solidFill>
              <a:srgbClr val="A044EA"/>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64" name="Rectangle 9">
            <a:extLst>
              <a:ext uri="{FF2B5EF4-FFF2-40B4-BE49-F238E27FC236}">
                <a16:creationId xmlns:a16="http://schemas.microsoft.com/office/drawing/2014/main" id="{E91A4ABB-2706-FC46-B92C-9F38982407F0}"/>
              </a:ext>
            </a:extLst>
          </p:cNvPr>
          <p:cNvSpPr>
            <a:spLocks noChangeAspect="1" noChangeArrowheads="1"/>
          </p:cNvSpPr>
          <p:nvPr/>
        </p:nvSpPr>
        <p:spPr bwMode="auto">
          <a:xfrm>
            <a:off x="590249" y="2466924"/>
            <a:ext cx="1463757" cy="1506752"/>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68576" tIns="34289" rIns="68576" bIns="34289" anchor="ctr"/>
          <a:lstStyle/>
          <a:p>
            <a:endParaRPr lang="en-US">
              <a:solidFill>
                <a:schemeClr val="bg1"/>
              </a:solidFill>
            </a:endParaRPr>
          </a:p>
        </p:txBody>
      </p:sp>
      <p:sp>
        <p:nvSpPr>
          <p:cNvPr id="366" name="Text Box 59">
            <a:extLst>
              <a:ext uri="{FF2B5EF4-FFF2-40B4-BE49-F238E27FC236}">
                <a16:creationId xmlns:a16="http://schemas.microsoft.com/office/drawing/2014/main" id="{473BC709-9D28-3348-8DBF-DB7C3DD9A0E0}"/>
              </a:ext>
            </a:extLst>
          </p:cNvPr>
          <p:cNvSpPr txBox="1">
            <a:spLocks noChangeArrowheads="1"/>
          </p:cNvSpPr>
          <p:nvPr/>
        </p:nvSpPr>
        <p:spPr bwMode="auto">
          <a:xfrm>
            <a:off x="595488"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367" name="Text Box 60">
            <a:extLst>
              <a:ext uri="{FF2B5EF4-FFF2-40B4-BE49-F238E27FC236}">
                <a16:creationId xmlns:a16="http://schemas.microsoft.com/office/drawing/2014/main" id="{842A7912-8226-104F-B034-34DE0C61C582}"/>
              </a:ext>
            </a:extLst>
          </p:cNvPr>
          <p:cNvSpPr txBox="1">
            <a:spLocks noChangeArrowheads="1"/>
          </p:cNvSpPr>
          <p:nvPr/>
        </p:nvSpPr>
        <p:spPr bwMode="auto">
          <a:xfrm>
            <a:off x="1575373"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48" name="Text Box 61">
            <a:extLst>
              <a:ext uri="{FF2B5EF4-FFF2-40B4-BE49-F238E27FC236}">
                <a16:creationId xmlns:a16="http://schemas.microsoft.com/office/drawing/2014/main" id="{DFB39678-EC12-BC47-A398-B6D6A4B4B0CE}"/>
              </a:ext>
            </a:extLst>
          </p:cNvPr>
          <p:cNvSpPr txBox="1">
            <a:spLocks noChangeArrowheads="1"/>
          </p:cNvSpPr>
          <p:nvPr/>
        </p:nvSpPr>
        <p:spPr bwMode="auto">
          <a:xfrm>
            <a:off x="838117"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49" name="Text Box 62">
            <a:extLst>
              <a:ext uri="{FF2B5EF4-FFF2-40B4-BE49-F238E27FC236}">
                <a16:creationId xmlns:a16="http://schemas.microsoft.com/office/drawing/2014/main" id="{591614B4-BCF5-154A-812A-44A1ABE7CBE2}"/>
              </a:ext>
            </a:extLst>
          </p:cNvPr>
          <p:cNvSpPr txBox="1">
            <a:spLocks noChangeArrowheads="1"/>
          </p:cNvSpPr>
          <p:nvPr/>
        </p:nvSpPr>
        <p:spPr bwMode="auto">
          <a:xfrm>
            <a:off x="1081263"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450" name="Text Box 63">
            <a:extLst>
              <a:ext uri="{FF2B5EF4-FFF2-40B4-BE49-F238E27FC236}">
                <a16:creationId xmlns:a16="http://schemas.microsoft.com/office/drawing/2014/main" id="{56A4249C-36B4-0744-BF81-D34CFC86D4F3}"/>
              </a:ext>
            </a:extLst>
          </p:cNvPr>
          <p:cNvSpPr txBox="1">
            <a:spLocks noChangeArrowheads="1"/>
          </p:cNvSpPr>
          <p:nvPr/>
        </p:nvSpPr>
        <p:spPr bwMode="auto">
          <a:xfrm>
            <a:off x="1327723"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451" name="Text Box 64">
            <a:extLst>
              <a:ext uri="{FF2B5EF4-FFF2-40B4-BE49-F238E27FC236}">
                <a16:creationId xmlns:a16="http://schemas.microsoft.com/office/drawing/2014/main" id="{C2FF284F-03E9-3441-9BEF-DE50073EDA40}"/>
              </a:ext>
            </a:extLst>
          </p:cNvPr>
          <p:cNvSpPr txBox="1">
            <a:spLocks noChangeArrowheads="1"/>
          </p:cNvSpPr>
          <p:nvPr/>
        </p:nvSpPr>
        <p:spPr bwMode="auto">
          <a:xfrm>
            <a:off x="1821832" y="222357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452" name="Text Box 67">
            <a:extLst>
              <a:ext uri="{FF2B5EF4-FFF2-40B4-BE49-F238E27FC236}">
                <a16:creationId xmlns:a16="http://schemas.microsoft.com/office/drawing/2014/main" id="{27A797FF-4482-9946-8ED4-2A5E4DEDE5BF}"/>
              </a:ext>
            </a:extLst>
          </p:cNvPr>
          <p:cNvSpPr txBox="1">
            <a:spLocks noChangeArrowheads="1"/>
          </p:cNvSpPr>
          <p:nvPr/>
        </p:nvSpPr>
        <p:spPr bwMode="auto">
          <a:xfrm>
            <a:off x="321813" y="246726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453" name="Text Box 68">
            <a:extLst>
              <a:ext uri="{FF2B5EF4-FFF2-40B4-BE49-F238E27FC236}">
                <a16:creationId xmlns:a16="http://schemas.microsoft.com/office/drawing/2014/main" id="{AD83CB0B-B94F-DB4C-A794-187DB530CA33}"/>
              </a:ext>
            </a:extLst>
          </p:cNvPr>
          <p:cNvSpPr txBox="1">
            <a:spLocks noChangeArrowheads="1"/>
          </p:cNvSpPr>
          <p:nvPr/>
        </p:nvSpPr>
        <p:spPr bwMode="auto">
          <a:xfrm>
            <a:off x="321813" y="3447761"/>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454" name="Text Box 69">
            <a:extLst>
              <a:ext uri="{FF2B5EF4-FFF2-40B4-BE49-F238E27FC236}">
                <a16:creationId xmlns:a16="http://schemas.microsoft.com/office/drawing/2014/main" id="{E0D30109-6939-704C-AEA3-DA52D634D6A9}"/>
              </a:ext>
            </a:extLst>
          </p:cNvPr>
          <p:cNvSpPr txBox="1">
            <a:spLocks noChangeArrowheads="1"/>
          </p:cNvSpPr>
          <p:nvPr/>
        </p:nvSpPr>
        <p:spPr bwMode="auto">
          <a:xfrm>
            <a:off x="321813" y="2711955"/>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455" name="Text Box 70">
            <a:extLst>
              <a:ext uri="{FF2B5EF4-FFF2-40B4-BE49-F238E27FC236}">
                <a16:creationId xmlns:a16="http://schemas.microsoft.com/office/drawing/2014/main" id="{B347F7AF-6073-FA42-B870-3E989A3F0651}"/>
              </a:ext>
            </a:extLst>
          </p:cNvPr>
          <p:cNvSpPr txBox="1">
            <a:spLocks noChangeArrowheads="1"/>
          </p:cNvSpPr>
          <p:nvPr/>
        </p:nvSpPr>
        <p:spPr bwMode="auto">
          <a:xfrm>
            <a:off x="321813" y="2957223"/>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456" name="Text Box 71">
            <a:extLst>
              <a:ext uri="{FF2B5EF4-FFF2-40B4-BE49-F238E27FC236}">
                <a16:creationId xmlns:a16="http://schemas.microsoft.com/office/drawing/2014/main" id="{4B6B71C5-A205-6A4F-AEAF-833C4D4C3989}"/>
              </a:ext>
            </a:extLst>
          </p:cNvPr>
          <p:cNvSpPr txBox="1">
            <a:spLocks noChangeArrowheads="1"/>
          </p:cNvSpPr>
          <p:nvPr/>
        </p:nvSpPr>
        <p:spPr bwMode="auto">
          <a:xfrm>
            <a:off x="321813" y="3202492"/>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457" name="Text Box 72">
            <a:extLst>
              <a:ext uri="{FF2B5EF4-FFF2-40B4-BE49-F238E27FC236}">
                <a16:creationId xmlns:a16="http://schemas.microsoft.com/office/drawing/2014/main" id="{C4668156-FF66-084B-877F-4F8E8695B7F0}"/>
              </a:ext>
            </a:extLst>
          </p:cNvPr>
          <p:cNvSpPr txBox="1">
            <a:spLocks noChangeArrowheads="1"/>
          </p:cNvSpPr>
          <p:nvPr/>
        </p:nvSpPr>
        <p:spPr bwMode="auto">
          <a:xfrm>
            <a:off x="321813" y="3693030"/>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458" name="TextBox 457">
            <a:extLst>
              <a:ext uri="{FF2B5EF4-FFF2-40B4-BE49-F238E27FC236}">
                <a16:creationId xmlns:a16="http://schemas.microsoft.com/office/drawing/2014/main" id="{DEA272CB-3441-3846-984E-86EF0A304109}"/>
              </a:ext>
            </a:extLst>
          </p:cNvPr>
          <p:cNvSpPr txBox="1"/>
          <p:nvPr/>
        </p:nvSpPr>
        <p:spPr>
          <a:xfrm>
            <a:off x="153870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59" name="TextBox 458">
            <a:extLst>
              <a:ext uri="{FF2B5EF4-FFF2-40B4-BE49-F238E27FC236}">
                <a16:creationId xmlns:a16="http://schemas.microsoft.com/office/drawing/2014/main" id="{70F27CC9-6ED2-C24E-8EFF-BEA8791632F4}"/>
              </a:ext>
            </a:extLst>
          </p:cNvPr>
          <p:cNvSpPr txBox="1"/>
          <p:nvPr/>
        </p:nvSpPr>
        <p:spPr>
          <a:xfrm>
            <a:off x="83811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0" name="TextBox 459">
            <a:extLst>
              <a:ext uri="{FF2B5EF4-FFF2-40B4-BE49-F238E27FC236}">
                <a16:creationId xmlns:a16="http://schemas.microsoft.com/office/drawing/2014/main" id="{7EA9F06A-EDEC-B845-947E-DCA5FD7986B0}"/>
              </a:ext>
            </a:extLst>
          </p:cNvPr>
          <p:cNvSpPr txBox="1"/>
          <p:nvPr/>
        </p:nvSpPr>
        <p:spPr>
          <a:xfrm flipH="1">
            <a:off x="1072420"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1" name="TextBox 460">
            <a:extLst>
              <a:ext uri="{FF2B5EF4-FFF2-40B4-BE49-F238E27FC236}">
                <a16:creationId xmlns:a16="http://schemas.microsoft.com/office/drawing/2014/main" id="{29EB6EFF-FA3B-9C45-AFD8-E455BE3B1939}"/>
              </a:ext>
            </a:extLst>
          </p:cNvPr>
          <p:cNvSpPr txBox="1"/>
          <p:nvPr/>
        </p:nvSpPr>
        <p:spPr>
          <a:xfrm>
            <a:off x="131039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2" name="TextBox 461">
            <a:extLst>
              <a:ext uri="{FF2B5EF4-FFF2-40B4-BE49-F238E27FC236}">
                <a16:creationId xmlns:a16="http://schemas.microsoft.com/office/drawing/2014/main" id="{9DAA98EA-15B7-104B-8133-F2E32030E9A5}"/>
              </a:ext>
            </a:extLst>
          </p:cNvPr>
          <p:cNvSpPr txBox="1"/>
          <p:nvPr/>
        </p:nvSpPr>
        <p:spPr>
          <a:xfrm>
            <a:off x="1805600"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3" name="TextBox 462">
            <a:extLst>
              <a:ext uri="{FF2B5EF4-FFF2-40B4-BE49-F238E27FC236}">
                <a16:creationId xmlns:a16="http://schemas.microsoft.com/office/drawing/2014/main" id="{10C60D6C-4498-1647-A826-9506005DE4A0}"/>
              </a:ext>
            </a:extLst>
          </p:cNvPr>
          <p:cNvSpPr txBox="1"/>
          <p:nvPr/>
        </p:nvSpPr>
        <p:spPr>
          <a:xfrm>
            <a:off x="624305"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4" name="TextBox 463">
            <a:extLst>
              <a:ext uri="{FF2B5EF4-FFF2-40B4-BE49-F238E27FC236}">
                <a16:creationId xmlns:a16="http://schemas.microsoft.com/office/drawing/2014/main" id="{5816A4D5-2138-1548-9595-89846871FD78}"/>
              </a:ext>
            </a:extLst>
          </p:cNvPr>
          <p:cNvSpPr txBox="1"/>
          <p:nvPr/>
        </p:nvSpPr>
        <p:spPr>
          <a:xfrm>
            <a:off x="154246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5" name="TextBox 464">
            <a:extLst>
              <a:ext uri="{FF2B5EF4-FFF2-40B4-BE49-F238E27FC236}">
                <a16:creationId xmlns:a16="http://schemas.microsoft.com/office/drawing/2014/main" id="{5080370E-5755-6249-9074-6735190C3D56}"/>
              </a:ext>
            </a:extLst>
          </p:cNvPr>
          <p:cNvSpPr txBox="1"/>
          <p:nvPr/>
        </p:nvSpPr>
        <p:spPr>
          <a:xfrm>
            <a:off x="84187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6" name="TextBox 465">
            <a:extLst>
              <a:ext uri="{FF2B5EF4-FFF2-40B4-BE49-F238E27FC236}">
                <a16:creationId xmlns:a16="http://schemas.microsoft.com/office/drawing/2014/main" id="{C507C588-2578-4A42-9986-7E6DDB2B82F7}"/>
              </a:ext>
            </a:extLst>
          </p:cNvPr>
          <p:cNvSpPr txBox="1"/>
          <p:nvPr/>
        </p:nvSpPr>
        <p:spPr>
          <a:xfrm flipH="1">
            <a:off x="1076182"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7" name="TextBox 466">
            <a:extLst>
              <a:ext uri="{FF2B5EF4-FFF2-40B4-BE49-F238E27FC236}">
                <a16:creationId xmlns:a16="http://schemas.microsoft.com/office/drawing/2014/main" id="{FD422C81-90ED-5C46-AC9F-CDCE12C2961B}"/>
              </a:ext>
            </a:extLst>
          </p:cNvPr>
          <p:cNvSpPr txBox="1"/>
          <p:nvPr/>
        </p:nvSpPr>
        <p:spPr>
          <a:xfrm>
            <a:off x="131415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8" name="TextBox 467">
            <a:extLst>
              <a:ext uri="{FF2B5EF4-FFF2-40B4-BE49-F238E27FC236}">
                <a16:creationId xmlns:a16="http://schemas.microsoft.com/office/drawing/2014/main" id="{141A950B-EEBA-1A42-AB83-06D558C62293}"/>
              </a:ext>
            </a:extLst>
          </p:cNvPr>
          <p:cNvSpPr txBox="1"/>
          <p:nvPr/>
        </p:nvSpPr>
        <p:spPr>
          <a:xfrm>
            <a:off x="1809362"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9" name="TextBox 468">
            <a:extLst>
              <a:ext uri="{FF2B5EF4-FFF2-40B4-BE49-F238E27FC236}">
                <a16:creationId xmlns:a16="http://schemas.microsoft.com/office/drawing/2014/main" id="{F7CD9C9F-E448-FC48-BFBE-DE86EF83144C}"/>
              </a:ext>
            </a:extLst>
          </p:cNvPr>
          <p:cNvSpPr txBox="1"/>
          <p:nvPr/>
        </p:nvSpPr>
        <p:spPr>
          <a:xfrm>
            <a:off x="628067" y="2709276"/>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0" name="TextBox 469">
            <a:extLst>
              <a:ext uri="{FF2B5EF4-FFF2-40B4-BE49-F238E27FC236}">
                <a16:creationId xmlns:a16="http://schemas.microsoft.com/office/drawing/2014/main" id="{2F5BDF68-D4AC-3741-8993-840E960C25F4}"/>
              </a:ext>
            </a:extLst>
          </p:cNvPr>
          <p:cNvSpPr txBox="1"/>
          <p:nvPr/>
        </p:nvSpPr>
        <p:spPr>
          <a:xfrm>
            <a:off x="153494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1" name="TextBox 470">
            <a:extLst>
              <a:ext uri="{FF2B5EF4-FFF2-40B4-BE49-F238E27FC236}">
                <a16:creationId xmlns:a16="http://schemas.microsoft.com/office/drawing/2014/main" id="{44A78A4F-FC0E-864E-875C-DA356356778D}"/>
              </a:ext>
            </a:extLst>
          </p:cNvPr>
          <p:cNvSpPr txBox="1"/>
          <p:nvPr/>
        </p:nvSpPr>
        <p:spPr>
          <a:xfrm>
            <a:off x="834355"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2" name="TextBox 471">
            <a:extLst>
              <a:ext uri="{FF2B5EF4-FFF2-40B4-BE49-F238E27FC236}">
                <a16:creationId xmlns:a16="http://schemas.microsoft.com/office/drawing/2014/main" id="{A4848AD7-B886-C049-AFF1-8C39BD36D2EE}"/>
              </a:ext>
            </a:extLst>
          </p:cNvPr>
          <p:cNvSpPr txBox="1"/>
          <p:nvPr/>
        </p:nvSpPr>
        <p:spPr>
          <a:xfrm flipH="1">
            <a:off x="1068658"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3" name="TextBox 472">
            <a:extLst>
              <a:ext uri="{FF2B5EF4-FFF2-40B4-BE49-F238E27FC236}">
                <a16:creationId xmlns:a16="http://schemas.microsoft.com/office/drawing/2014/main" id="{00DC049D-9472-6746-BEDF-8B681EC9B67D}"/>
              </a:ext>
            </a:extLst>
          </p:cNvPr>
          <p:cNvSpPr txBox="1"/>
          <p:nvPr/>
        </p:nvSpPr>
        <p:spPr>
          <a:xfrm>
            <a:off x="130663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4" name="TextBox 473">
            <a:extLst>
              <a:ext uri="{FF2B5EF4-FFF2-40B4-BE49-F238E27FC236}">
                <a16:creationId xmlns:a16="http://schemas.microsoft.com/office/drawing/2014/main" id="{F9DE66ED-C916-E44C-85F5-682B7A9278A5}"/>
              </a:ext>
            </a:extLst>
          </p:cNvPr>
          <p:cNvSpPr txBox="1"/>
          <p:nvPr/>
        </p:nvSpPr>
        <p:spPr>
          <a:xfrm>
            <a:off x="1801838"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5" name="TextBox 474">
            <a:extLst>
              <a:ext uri="{FF2B5EF4-FFF2-40B4-BE49-F238E27FC236}">
                <a16:creationId xmlns:a16="http://schemas.microsoft.com/office/drawing/2014/main" id="{B8B048F0-EC52-0C4C-9E5B-26B3B8B1B70E}"/>
              </a:ext>
            </a:extLst>
          </p:cNvPr>
          <p:cNvSpPr txBox="1"/>
          <p:nvPr/>
        </p:nvSpPr>
        <p:spPr>
          <a:xfrm>
            <a:off x="620543"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6" name="TextBox 475">
            <a:extLst>
              <a:ext uri="{FF2B5EF4-FFF2-40B4-BE49-F238E27FC236}">
                <a16:creationId xmlns:a16="http://schemas.microsoft.com/office/drawing/2014/main" id="{468B2EE6-9926-2245-9792-A1DB614F713F}"/>
              </a:ext>
            </a:extLst>
          </p:cNvPr>
          <p:cNvSpPr txBox="1"/>
          <p:nvPr/>
        </p:nvSpPr>
        <p:spPr>
          <a:xfrm>
            <a:off x="153870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7" name="TextBox 476">
            <a:extLst>
              <a:ext uri="{FF2B5EF4-FFF2-40B4-BE49-F238E27FC236}">
                <a16:creationId xmlns:a16="http://schemas.microsoft.com/office/drawing/2014/main" id="{8C493C0A-87F9-DE4F-88E3-EB6AA21AD9FE}"/>
              </a:ext>
            </a:extLst>
          </p:cNvPr>
          <p:cNvSpPr txBox="1"/>
          <p:nvPr/>
        </p:nvSpPr>
        <p:spPr>
          <a:xfrm>
            <a:off x="838117" y="320853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8" name="TextBox 477">
            <a:extLst>
              <a:ext uri="{FF2B5EF4-FFF2-40B4-BE49-F238E27FC236}">
                <a16:creationId xmlns:a16="http://schemas.microsoft.com/office/drawing/2014/main" id="{B1C5FF61-63F0-D144-B8A0-1E805191A70D}"/>
              </a:ext>
            </a:extLst>
          </p:cNvPr>
          <p:cNvSpPr txBox="1"/>
          <p:nvPr/>
        </p:nvSpPr>
        <p:spPr>
          <a:xfrm flipH="1">
            <a:off x="1072420" y="320853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9" name="TextBox 478">
            <a:extLst>
              <a:ext uri="{FF2B5EF4-FFF2-40B4-BE49-F238E27FC236}">
                <a16:creationId xmlns:a16="http://schemas.microsoft.com/office/drawing/2014/main" id="{F5F19AFA-7EE8-A741-9FA0-E63FD1BDB517}"/>
              </a:ext>
            </a:extLst>
          </p:cNvPr>
          <p:cNvSpPr txBox="1"/>
          <p:nvPr/>
        </p:nvSpPr>
        <p:spPr>
          <a:xfrm>
            <a:off x="131039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0" name="TextBox 479">
            <a:extLst>
              <a:ext uri="{FF2B5EF4-FFF2-40B4-BE49-F238E27FC236}">
                <a16:creationId xmlns:a16="http://schemas.microsoft.com/office/drawing/2014/main" id="{5E779644-0FFA-414C-BA75-E01086F2C0A4}"/>
              </a:ext>
            </a:extLst>
          </p:cNvPr>
          <p:cNvSpPr txBox="1"/>
          <p:nvPr/>
        </p:nvSpPr>
        <p:spPr>
          <a:xfrm>
            <a:off x="1805600"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1" name="TextBox 480">
            <a:extLst>
              <a:ext uri="{FF2B5EF4-FFF2-40B4-BE49-F238E27FC236}">
                <a16:creationId xmlns:a16="http://schemas.microsoft.com/office/drawing/2014/main" id="{419E6C8E-6489-FD4B-8CCF-5BE5590BC64B}"/>
              </a:ext>
            </a:extLst>
          </p:cNvPr>
          <p:cNvSpPr txBox="1"/>
          <p:nvPr/>
        </p:nvSpPr>
        <p:spPr>
          <a:xfrm>
            <a:off x="624305"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2" name="TextBox 481">
            <a:extLst>
              <a:ext uri="{FF2B5EF4-FFF2-40B4-BE49-F238E27FC236}">
                <a16:creationId xmlns:a16="http://schemas.microsoft.com/office/drawing/2014/main" id="{3D64B5A9-EE35-754B-BBAC-9981C6A80CFD}"/>
              </a:ext>
            </a:extLst>
          </p:cNvPr>
          <p:cNvSpPr txBox="1"/>
          <p:nvPr/>
        </p:nvSpPr>
        <p:spPr>
          <a:xfrm>
            <a:off x="154227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3" name="TextBox 482">
            <a:extLst>
              <a:ext uri="{FF2B5EF4-FFF2-40B4-BE49-F238E27FC236}">
                <a16:creationId xmlns:a16="http://schemas.microsoft.com/office/drawing/2014/main" id="{31DE69E1-27D0-C547-8846-085226C48293}"/>
              </a:ext>
            </a:extLst>
          </p:cNvPr>
          <p:cNvSpPr txBox="1"/>
          <p:nvPr/>
        </p:nvSpPr>
        <p:spPr>
          <a:xfrm>
            <a:off x="84168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4" name="TextBox 483">
            <a:extLst>
              <a:ext uri="{FF2B5EF4-FFF2-40B4-BE49-F238E27FC236}">
                <a16:creationId xmlns:a16="http://schemas.microsoft.com/office/drawing/2014/main" id="{7F5C55EE-A53B-C541-B194-F686CDCD63AC}"/>
              </a:ext>
            </a:extLst>
          </p:cNvPr>
          <p:cNvSpPr txBox="1"/>
          <p:nvPr/>
        </p:nvSpPr>
        <p:spPr>
          <a:xfrm flipH="1">
            <a:off x="1075989"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5" name="TextBox 484">
            <a:extLst>
              <a:ext uri="{FF2B5EF4-FFF2-40B4-BE49-F238E27FC236}">
                <a16:creationId xmlns:a16="http://schemas.microsoft.com/office/drawing/2014/main" id="{B789C792-FD0A-6C4E-83FF-069689DEE8C1}"/>
              </a:ext>
            </a:extLst>
          </p:cNvPr>
          <p:cNvSpPr txBox="1"/>
          <p:nvPr/>
        </p:nvSpPr>
        <p:spPr>
          <a:xfrm>
            <a:off x="1313965"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6" name="TextBox 485">
            <a:extLst>
              <a:ext uri="{FF2B5EF4-FFF2-40B4-BE49-F238E27FC236}">
                <a16:creationId xmlns:a16="http://schemas.microsoft.com/office/drawing/2014/main" id="{A30237C4-27A0-FA4D-AC1C-7C0CD5B4E7F8}"/>
              </a:ext>
            </a:extLst>
          </p:cNvPr>
          <p:cNvSpPr txBox="1"/>
          <p:nvPr/>
        </p:nvSpPr>
        <p:spPr>
          <a:xfrm>
            <a:off x="1809169"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7" name="TextBox 486">
            <a:extLst>
              <a:ext uri="{FF2B5EF4-FFF2-40B4-BE49-F238E27FC236}">
                <a16:creationId xmlns:a16="http://schemas.microsoft.com/office/drawing/2014/main" id="{525161E3-B313-3747-9828-ADA8E4F62878}"/>
              </a:ext>
            </a:extLst>
          </p:cNvPr>
          <p:cNvSpPr txBox="1"/>
          <p:nvPr/>
        </p:nvSpPr>
        <p:spPr>
          <a:xfrm>
            <a:off x="627874"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8" name="TextBox 487">
            <a:extLst>
              <a:ext uri="{FF2B5EF4-FFF2-40B4-BE49-F238E27FC236}">
                <a16:creationId xmlns:a16="http://schemas.microsoft.com/office/drawing/2014/main" id="{90DE3DED-3653-C14E-89B5-A2F1C3DFF7F3}"/>
              </a:ext>
            </a:extLst>
          </p:cNvPr>
          <p:cNvSpPr txBox="1"/>
          <p:nvPr/>
        </p:nvSpPr>
        <p:spPr>
          <a:xfrm>
            <a:off x="154603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9" name="TextBox 488">
            <a:extLst>
              <a:ext uri="{FF2B5EF4-FFF2-40B4-BE49-F238E27FC236}">
                <a16:creationId xmlns:a16="http://schemas.microsoft.com/office/drawing/2014/main" id="{27463AB4-0FD2-324F-B21B-C66C87AB699F}"/>
              </a:ext>
            </a:extLst>
          </p:cNvPr>
          <p:cNvSpPr txBox="1"/>
          <p:nvPr/>
        </p:nvSpPr>
        <p:spPr>
          <a:xfrm>
            <a:off x="84544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0" name="TextBox 489">
            <a:extLst>
              <a:ext uri="{FF2B5EF4-FFF2-40B4-BE49-F238E27FC236}">
                <a16:creationId xmlns:a16="http://schemas.microsoft.com/office/drawing/2014/main" id="{1B6B17C4-FA89-F44C-9AEE-3601CC78AA5D}"/>
              </a:ext>
            </a:extLst>
          </p:cNvPr>
          <p:cNvSpPr txBox="1"/>
          <p:nvPr/>
        </p:nvSpPr>
        <p:spPr>
          <a:xfrm flipH="1">
            <a:off x="1079751"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1" name="TextBox 490">
            <a:extLst>
              <a:ext uri="{FF2B5EF4-FFF2-40B4-BE49-F238E27FC236}">
                <a16:creationId xmlns:a16="http://schemas.microsoft.com/office/drawing/2014/main" id="{E2C83C90-FE00-8346-A965-C71C16DE31B7}"/>
              </a:ext>
            </a:extLst>
          </p:cNvPr>
          <p:cNvSpPr txBox="1"/>
          <p:nvPr/>
        </p:nvSpPr>
        <p:spPr>
          <a:xfrm>
            <a:off x="131772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2" name="TextBox 491">
            <a:extLst>
              <a:ext uri="{FF2B5EF4-FFF2-40B4-BE49-F238E27FC236}">
                <a16:creationId xmlns:a16="http://schemas.microsoft.com/office/drawing/2014/main" id="{74DBC646-C875-8544-9E5A-725A7CD00BAE}"/>
              </a:ext>
            </a:extLst>
          </p:cNvPr>
          <p:cNvSpPr txBox="1"/>
          <p:nvPr/>
        </p:nvSpPr>
        <p:spPr>
          <a:xfrm>
            <a:off x="1812931"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3" name="TextBox 492">
            <a:extLst>
              <a:ext uri="{FF2B5EF4-FFF2-40B4-BE49-F238E27FC236}">
                <a16:creationId xmlns:a16="http://schemas.microsoft.com/office/drawing/2014/main" id="{9045798A-E861-FC4E-BA4B-BA5C1D47F4AC}"/>
              </a:ext>
            </a:extLst>
          </p:cNvPr>
          <p:cNvSpPr txBox="1"/>
          <p:nvPr/>
        </p:nvSpPr>
        <p:spPr>
          <a:xfrm>
            <a:off x="631636"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4" name="TextBox 493">
            <a:extLst>
              <a:ext uri="{FF2B5EF4-FFF2-40B4-BE49-F238E27FC236}">
                <a16:creationId xmlns:a16="http://schemas.microsoft.com/office/drawing/2014/main" id="{C98F650A-6C71-6549-B22F-E0F31C18154C}"/>
              </a:ext>
            </a:extLst>
          </p:cNvPr>
          <p:cNvSpPr txBox="1"/>
          <p:nvPr/>
        </p:nvSpPr>
        <p:spPr>
          <a:xfrm>
            <a:off x="1108235"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95" name="Rectangle 9">
            <a:extLst>
              <a:ext uri="{FF2B5EF4-FFF2-40B4-BE49-F238E27FC236}">
                <a16:creationId xmlns:a16="http://schemas.microsoft.com/office/drawing/2014/main" id="{DDC67769-45C2-9441-8078-2F3E567DF9EE}"/>
              </a:ext>
            </a:extLst>
          </p:cNvPr>
          <p:cNvSpPr>
            <a:spLocks noChangeAspect="1" noChangeArrowheads="1"/>
          </p:cNvSpPr>
          <p:nvPr/>
        </p:nvSpPr>
        <p:spPr bwMode="auto">
          <a:xfrm>
            <a:off x="5219517" y="2477182"/>
            <a:ext cx="1463757" cy="1506752"/>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68576" tIns="34289" rIns="68576" bIns="34289" anchor="ctr"/>
          <a:lstStyle/>
          <a:p>
            <a:endParaRPr lang="en-US">
              <a:solidFill>
                <a:schemeClr val="bg1"/>
              </a:solidFill>
            </a:endParaRPr>
          </a:p>
        </p:txBody>
      </p:sp>
      <p:sp>
        <p:nvSpPr>
          <p:cNvPr id="496" name="Text Box 59">
            <a:extLst>
              <a:ext uri="{FF2B5EF4-FFF2-40B4-BE49-F238E27FC236}">
                <a16:creationId xmlns:a16="http://schemas.microsoft.com/office/drawing/2014/main" id="{266C7C85-85AE-BA49-A180-45ED15EC4C8E}"/>
              </a:ext>
            </a:extLst>
          </p:cNvPr>
          <p:cNvSpPr txBox="1">
            <a:spLocks noChangeArrowheads="1"/>
          </p:cNvSpPr>
          <p:nvPr/>
        </p:nvSpPr>
        <p:spPr bwMode="auto">
          <a:xfrm>
            <a:off x="5224756"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497" name="Text Box 60">
            <a:extLst>
              <a:ext uri="{FF2B5EF4-FFF2-40B4-BE49-F238E27FC236}">
                <a16:creationId xmlns:a16="http://schemas.microsoft.com/office/drawing/2014/main" id="{7EB3092F-E34D-9245-AD7D-C3ABB50847B0}"/>
              </a:ext>
            </a:extLst>
          </p:cNvPr>
          <p:cNvSpPr txBox="1">
            <a:spLocks noChangeArrowheads="1"/>
          </p:cNvSpPr>
          <p:nvPr/>
        </p:nvSpPr>
        <p:spPr bwMode="auto">
          <a:xfrm>
            <a:off x="6204641"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98" name="Text Box 61">
            <a:extLst>
              <a:ext uri="{FF2B5EF4-FFF2-40B4-BE49-F238E27FC236}">
                <a16:creationId xmlns:a16="http://schemas.microsoft.com/office/drawing/2014/main" id="{297835CC-2FA2-3C4A-BA69-92E609EBC2B7}"/>
              </a:ext>
            </a:extLst>
          </p:cNvPr>
          <p:cNvSpPr txBox="1">
            <a:spLocks noChangeArrowheads="1"/>
          </p:cNvSpPr>
          <p:nvPr/>
        </p:nvSpPr>
        <p:spPr bwMode="auto">
          <a:xfrm>
            <a:off x="5467386"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99" name="Text Box 62">
            <a:extLst>
              <a:ext uri="{FF2B5EF4-FFF2-40B4-BE49-F238E27FC236}">
                <a16:creationId xmlns:a16="http://schemas.microsoft.com/office/drawing/2014/main" id="{E54F7329-D28C-A543-9341-FBF365B34A5F}"/>
              </a:ext>
            </a:extLst>
          </p:cNvPr>
          <p:cNvSpPr txBox="1">
            <a:spLocks noChangeArrowheads="1"/>
          </p:cNvSpPr>
          <p:nvPr/>
        </p:nvSpPr>
        <p:spPr bwMode="auto">
          <a:xfrm>
            <a:off x="5710531"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00" name="Text Box 63">
            <a:extLst>
              <a:ext uri="{FF2B5EF4-FFF2-40B4-BE49-F238E27FC236}">
                <a16:creationId xmlns:a16="http://schemas.microsoft.com/office/drawing/2014/main" id="{F5D4F1F9-4749-B04A-8B36-8C05E1E3C5DF}"/>
              </a:ext>
            </a:extLst>
          </p:cNvPr>
          <p:cNvSpPr txBox="1">
            <a:spLocks noChangeArrowheads="1"/>
          </p:cNvSpPr>
          <p:nvPr/>
        </p:nvSpPr>
        <p:spPr bwMode="auto">
          <a:xfrm>
            <a:off x="5956991"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01" name="Text Box 64">
            <a:extLst>
              <a:ext uri="{FF2B5EF4-FFF2-40B4-BE49-F238E27FC236}">
                <a16:creationId xmlns:a16="http://schemas.microsoft.com/office/drawing/2014/main" id="{F2B9B27A-6FEC-784A-90FD-687DFB60CBBB}"/>
              </a:ext>
            </a:extLst>
          </p:cNvPr>
          <p:cNvSpPr txBox="1">
            <a:spLocks noChangeArrowheads="1"/>
          </p:cNvSpPr>
          <p:nvPr/>
        </p:nvSpPr>
        <p:spPr bwMode="auto">
          <a:xfrm>
            <a:off x="6451100" y="223383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02" name="Text Box 67">
            <a:extLst>
              <a:ext uri="{FF2B5EF4-FFF2-40B4-BE49-F238E27FC236}">
                <a16:creationId xmlns:a16="http://schemas.microsoft.com/office/drawing/2014/main" id="{E8D2B1FD-2D2E-F044-8E55-B63634E509DF}"/>
              </a:ext>
            </a:extLst>
          </p:cNvPr>
          <p:cNvSpPr txBox="1">
            <a:spLocks noChangeArrowheads="1"/>
          </p:cNvSpPr>
          <p:nvPr/>
        </p:nvSpPr>
        <p:spPr bwMode="auto">
          <a:xfrm>
            <a:off x="4951081" y="2477526"/>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03" name="Text Box 68">
            <a:extLst>
              <a:ext uri="{FF2B5EF4-FFF2-40B4-BE49-F238E27FC236}">
                <a16:creationId xmlns:a16="http://schemas.microsoft.com/office/drawing/2014/main" id="{EDA593B2-FFCA-9E42-A038-9BB2365BDA50}"/>
              </a:ext>
            </a:extLst>
          </p:cNvPr>
          <p:cNvSpPr txBox="1">
            <a:spLocks noChangeArrowheads="1"/>
          </p:cNvSpPr>
          <p:nvPr/>
        </p:nvSpPr>
        <p:spPr bwMode="auto">
          <a:xfrm>
            <a:off x="4951081" y="345801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04" name="Text Box 69">
            <a:extLst>
              <a:ext uri="{FF2B5EF4-FFF2-40B4-BE49-F238E27FC236}">
                <a16:creationId xmlns:a16="http://schemas.microsoft.com/office/drawing/2014/main" id="{9A452C47-3DAA-5746-BBE4-E4F0FAF6C091}"/>
              </a:ext>
            </a:extLst>
          </p:cNvPr>
          <p:cNvSpPr txBox="1">
            <a:spLocks noChangeArrowheads="1"/>
          </p:cNvSpPr>
          <p:nvPr/>
        </p:nvSpPr>
        <p:spPr bwMode="auto">
          <a:xfrm>
            <a:off x="4951081" y="2722213"/>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05" name="Text Box 70">
            <a:extLst>
              <a:ext uri="{FF2B5EF4-FFF2-40B4-BE49-F238E27FC236}">
                <a16:creationId xmlns:a16="http://schemas.microsoft.com/office/drawing/2014/main" id="{11F30F39-B8A5-9A47-A01D-62916359697D}"/>
              </a:ext>
            </a:extLst>
          </p:cNvPr>
          <p:cNvSpPr txBox="1">
            <a:spLocks noChangeArrowheads="1"/>
          </p:cNvSpPr>
          <p:nvPr/>
        </p:nvSpPr>
        <p:spPr bwMode="auto">
          <a:xfrm>
            <a:off x="4951081" y="2967482"/>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06" name="Text Box 71">
            <a:extLst>
              <a:ext uri="{FF2B5EF4-FFF2-40B4-BE49-F238E27FC236}">
                <a16:creationId xmlns:a16="http://schemas.microsoft.com/office/drawing/2014/main" id="{89769662-E5D2-4144-B333-9E25407EA047}"/>
              </a:ext>
            </a:extLst>
          </p:cNvPr>
          <p:cNvSpPr txBox="1">
            <a:spLocks noChangeArrowheads="1"/>
          </p:cNvSpPr>
          <p:nvPr/>
        </p:nvSpPr>
        <p:spPr bwMode="auto">
          <a:xfrm>
            <a:off x="4951081" y="3212751"/>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07" name="Text Box 72">
            <a:extLst>
              <a:ext uri="{FF2B5EF4-FFF2-40B4-BE49-F238E27FC236}">
                <a16:creationId xmlns:a16="http://schemas.microsoft.com/office/drawing/2014/main" id="{7B2101D9-CDB3-C04E-8954-141D55310D80}"/>
              </a:ext>
            </a:extLst>
          </p:cNvPr>
          <p:cNvSpPr txBox="1">
            <a:spLocks noChangeArrowheads="1"/>
          </p:cNvSpPr>
          <p:nvPr/>
        </p:nvSpPr>
        <p:spPr bwMode="auto">
          <a:xfrm>
            <a:off x="4951081" y="370328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08" name="TextBox 507">
            <a:extLst>
              <a:ext uri="{FF2B5EF4-FFF2-40B4-BE49-F238E27FC236}">
                <a16:creationId xmlns:a16="http://schemas.microsoft.com/office/drawing/2014/main" id="{DA6AD2DA-2511-E943-A565-5BA47778AAB2}"/>
              </a:ext>
            </a:extLst>
          </p:cNvPr>
          <p:cNvSpPr txBox="1"/>
          <p:nvPr/>
        </p:nvSpPr>
        <p:spPr>
          <a:xfrm>
            <a:off x="616797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09" name="TextBox 508">
            <a:extLst>
              <a:ext uri="{FF2B5EF4-FFF2-40B4-BE49-F238E27FC236}">
                <a16:creationId xmlns:a16="http://schemas.microsoft.com/office/drawing/2014/main" id="{B9AEFA61-2B75-324E-B926-1DD5DBF38754}"/>
              </a:ext>
            </a:extLst>
          </p:cNvPr>
          <p:cNvSpPr txBox="1"/>
          <p:nvPr/>
        </p:nvSpPr>
        <p:spPr>
          <a:xfrm>
            <a:off x="546738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0" name="TextBox 509">
            <a:extLst>
              <a:ext uri="{FF2B5EF4-FFF2-40B4-BE49-F238E27FC236}">
                <a16:creationId xmlns:a16="http://schemas.microsoft.com/office/drawing/2014/main" id="{6BAD82E5-B786-2649-9848-0E79AC22467F}"/>
              </a:ext>
            </a:extLst>
          </p:cNvPr>
          <p:cNvSpPr txBox="1"/>
          <p:nvPr/>
        </p:nvSpPr>
        <p:spPr>
          <a:xfrm flipH="1">
            <a:off x="5701689" y="247752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1" name="TextBox 510">
            <a:extLst>
              <a:ext uri="{FF2B5EF4-FFF2-40B4-BE49-F238E27FC236}">
                <a16:creationId xmlns:a16="http://schemas.microsoft.com/office/drawing/2014/main" id="{135C8DD4-8593-A842-B9A5-9EF222F12DA3}"/>
              </a:ext>
            </a:extLst>
          </p:cNvPr>
          <p:cNvSpPr txBox="1"/>
          <p:nvPr/>
        </p:nvSpPr>
        <p:spPr>
          <a:xfrm>
            <a:off x="5939665"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2" name="TextBox 511">
            <a:extLst>
              <a:ext uri="{FF2B5EF4-FFF2-40B4-BE49-F238E27FC236}">
                <a16:creationId xmlns:a16="http://schemas.microsoft.com/office/drawing/2014/main" id="{34F1E67C-344C-FC4E-94F0-95FCE4F70A2F}"/>
              </a:ext>
            </a:extLst>
          </p:cNvPr>
          <p:cNvSpPr txBox="1"/>
          <p:nvPr/>
        </p:nvSpPr>
        <p:spPr>
          <a:xfrm>
            <a:off x="6434869"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3" name="TextBox 512">
            <a:extLst>
              <a:ext uri="{FF2B5EF4-FFF2-40B4-BE49-F238E27FC236}">
                <a16:creationId xmlns:a16="http://schemas.microsoft.com/office/drawing/2014/main" id="{BFEF4C6E-DE0F-9545-A06E-34FFB388C275}"/>
              </a:ext>
            </a:extLst>
          </p:cNvPr>
          <p:cNvSpPr txBox="1"/>
          <p:nvPr/>
        </p:nvSpPr>
        <p:spPr>
          <a:xfrm>
            <a:off x="5253574"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4" name="TextBox 513">
            <a:extLst>
              <a:ext uri="{FF2B5EF4-FFF2-40B4-BE49-F238E27FC236}">
                <a16:creationId xmlns:a16="http://schemas.microsoft.com/office/drawing/2014/main" id="{C8DF47ED-CC99-274F-9321-721EACA16C73}"/>
              </a:ext>
            </a:extLst>
          </p:cNvPr>
          <p:cNvSpPr txBox="1"/>
          <p:nvPr/>
        </p:nvSpPr>
        <p:spPr>
          <a:xfrm>
            <a:off x="617173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5" name="TextBox 514">
            <a:extLst>
              <a:ext uri="{FF2B5EF4-FFF2-40B4-BE49-F238E27FC236}">
                <a16:creationId xmlns:a16="http://schemas.microsoft.com/office/drawing/2014/main" id="{EE3E020E-4D21-B24B-9496-0826A3FF5193}"/>
              </a:ext>
            </a:extLst>
          </p:cNvPr>
          <p:cNvSpPr txBox="1"/>
          <p:nvPr/>
        </p:nvSpPr>
        <p:spPr>
          <a:xfrm>
            <a:off x="547114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6" name="TextBox 515">
            <a:extLst>
              <a:ext uri="{FF2B5EF4-FFF2-40B4-BE49-F238E27FC236}">
                <a16:creationId xmlns:a16="http://schemas.microsoft.com/office/drawing/2014/main" id="{18BFBA7B-4042-8246-BD77-7393E4DAF749}"/>
              </a:ext>
            </a:extLst>
          </p:cNvPr>
          <p:cNvSpPr txBox="1"/>
          <p:nvPr/>
        </p:nvSpPr>
        <p:spPr>
          <a:xfrm flipH="1">
            <a:off x="5705451" y="271953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7" name="TextBox 516">
            <a:extLst>
              <a:ext uri="{FF2B5EF4-FFF2-40B4-BE49-F238E27FC236}">
                <a16:creationId xmlns:a16="http://schemas.microsoft.com/office/drawing/2014/main" id="{F8CA1968-12D5-3440-ADD0-D361F40D16C5}"/>
              </a:ext>
            </a:extLst>
          </p:cNvPr>
          <p:cNvSpPr txBox="1"/>
          <p:nvPr/>
        </p:nvSpPr>
        <p:spPr>
          <a:xfrm>
            <a:off x="5943427"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8" name="TextBox 517">
            <a:extLst>
              <a:ext uri="{FF2B5EF4-FFF2-40B4-BE49-F238E27FC236}">
                <a16:creationId xmlns:a16="http://schemas.microsoft.com/office/drawing/2014/main" id="{7E218654-59A4-9A4D-BEBF-3D9262A34B53}"/>
              </a:ext>
            </a:extLst>
          </p:cNvPr>
          <p:cNvSpPr txBox="1"/>
          <p:nvPr/>
        </p:nvSpPr>
        <p:spPr>
          <a:xfrm>
            <a:off x="6438631"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9" name="TextBox 518">
            <a:extLst>
              <a:ext uri="{FF2B5EF4-FFF2-40B4-BE49-F238E27FC236}">
                <a16:creationId xmlns:a16="http://schemas.microsoft.com/office/drawing/2014/main" id="{C7B03673-028B-534E-B475-D3C907FE5173}"/>
              </a:ext>
            </a:extLst>
          </p:cNvPr>
          <p:cNvSpPr txBox="1"/>
          <p:nvPr/>
        </p:nvSpPr>
        <p:spPr>
          <a:xfrm>
            <a:off x="5257336" y="271953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0" name="TextBox 519">
            <a:extLst>
              <a:ext uri="{FF2B5EF4-FFF2-40B4-BE49-F238E27FC236}">
                <a16:creationId xmlns:a16="http://schemas.microsoft.com/office/drawing/2014/main" id="{F8385D6D-6433-6F46-9809-D7B94BF58B25}"/>
              </a:ext>
            </a:extLst>
          </p:cNvPr>
          <p:cNvSpPr txBox="1"/>
          <p:nvPr/>
        </p:nvSpPr>
        <p:spPr>
          <a:xfrm>
            <a:off x="6164214"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1" name="TextBox 520">
            <a:extLst>
              <a:ext uri="{FF2B5EF4-FFF2-40B4-BE49-F238E27FC236}">
                <a16:creationId xmlns:a16="http://schemas.microsoft.com/office/drawing/2014/main" id="{4F3A5C61-7111-6344-8EE1-339F6E3AF87E}"/>
              </a:ext>
            </a:extLst>
          </p:cNvPr>
          <p:cNvSpPr txBox="1"/>
          <p:nvPr/>
        </p:nvSpPr>
        <p:spPr>
          <a:xfrm>
            <a:off x="5463624"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2" name="TextBox 521">
            <a:extLst>
              <a:ext uri="{FF2B5EF4-FFF2-40B4-BE49-F238E27FC236}">
                <a16:creationId xmlns:a16="http://schemas.microsoft.com/office/drawing/2014/main" id="{DB17956D-A64B-6245-B537-7458001C8F25}"/>
              </a:ext>
            </a:extLst>
          </p:cNvPr>
          <p:cNvSpPr txBox="1"/>
          <p:nvPr/>
        </p:nvSpPr>
        <p:spPr>
          <a:xfrm flipH="1">
            <a:off x="5697927" y="297678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3" name="TextBox 522">
            <a:extLst>
              <a:ext uri="{FF2B5EF4-FFF2-40B4-BE49-F238E27FC236}">
                <a16:creationId xmlns:a16="http://schemas.microsoft.com/office/drawing/2014/main" id="{58BCD91B-D14A-0F47-9CBF-25AD028D46B9}"/>
              </a:ext>
            </a:extLst>
          </p:cNvPr>
          <p:cNvSpPr txBox="1"/>
          <p:nvPr/>
        </p:nvSpPr>
        <p:spPr>
          <a:xfrm>
            <a:off x="5935903"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4" name="TextBox 523">
            <a:extLst>
              <a:ext uri="{FF2B5EF4-FFF2-40B4-BE49-F238E27FC236}">
                <a16:creationId xmlns:a16="http://schemas.microsoft.com/office/drawing/2014/main" id="{8FDE34B8-7897-D446-9185-6F2767ABD0AA}"/>
              </a:ext>
            </a:extLst>
          </p:cNvPr>
          <p:cNvSpPr txBox="1"/>
          <p:nvPr/>
        </p:nvSpPr>
        <p:spPr>
          <a:xfrm>
            <a:off x="6431107"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5" name="TextBox 524">
            <a:extLst>
              <a:ext uri="{FF2B5EF4-FFF2-40B4-BE49-F238E27FC236}">
                <a16:creationId xmlns:a16="http://schemas.microsoft.com/office/drawing/2014/main" id="{64BAEE22-6CA3-7842-AEBD-38987E3410B0}"/>
              </a:ext>
            </a:extLst>
          </p:cNvPr>
          <p:cNvSpPr txBox="1"/>
          <p:nvPr/>
        </p:nvSpPr>
        <p:spPr>
          <a:xfrm>
            <a:off x="5249812"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6" name="TextBox 525">
            <a:extLst>
              <a:ext uri="{FF2B5EF4-FFF2-40B4-BE49-F238E27FC236}">
                <a16:creationId xmlns:a16="http://schemas.microsoft.com/office/drawing/2014/main" id="{9FB5855B-1925-5B4C-9B6B-F65563EBB53D}"/>
              </a:ext>
            </a:extLst>
          </p:cNvPr>
          <p:cNvSpPr txBox="1"/>
          <p:nvPr/>
        </p:nvSpPr>
        <p:spPr>
          <a:xfrm>
            <a:off x="6167976"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7" name="TextBox 526">
            <a:extLst>
              <a:ext uri="{FF2B5EF4-FFF2-40B4-BE49-F238E27FC236}">
                <a16:creationId xmlns:a16="http://schemas.microsoft.com/office/drawing/2014/main" id="{805748E0-B5D6-1246-B2EA-A4A90D0BF6CF}"/>
              </a:ext>
            </a:extLst>
          </p:cNvPr>
          <p:cNvSpPr txBox="1"/>
          <p:nvPr/>
        </p:nvSpPr>
        <p:spPr>
          <a:xfrm>
            <a:off x="5467386" y="321878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8" name="TextBox 527">
            <a:extLst>
              <a:ext uri="{FF2B5EF4-FFF2-40B4-BE49-F238E27FC236}">
                <a16:creationId xmlns:a16="http://schemas.microsoft.com/office/drawing/2014/main" id="{30A3D572-0DD7-544B-80F3-642F906AAB25}"/>
              </a:ext>
            </a:extLst>
          </p:cNvPr>
          <p:cNvSpPr txBox="1"/>
          <p:nvPr/>
        </p:nvSpPr>
        <p:spPr>
          <a:xfrm flipH="1">
            <a:off x="5701689" y="3218788"/>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29" name="TextBox 528">
            <a:extLst>
              <a:ext uri="{FF2B5EF4-FFF2-40B4-BE49-F238E27FC236}">
                <a16:creationId xmlns:a16="http://schemas.microsoft.com/office/drawing/2014/main" id="{4F0EE5A9-CB57-464C-9B16-4FF7201D3814}"/>
              </a:ext>
            </a:extLst>
          </p:cNvPr>
          <p:cNvSpPr txBox="1"/>
          <p:nvPr/>
        </p:nvSpPr>
        <p:spPr>
          <a:xfrm>
            <a:off x="5939665"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0" name="TextBox 529">
            <a:extLst>
              <a:ext uri="{FF2B5EF4-FFF2-40B4-BE49-F238E27FC236}">
                <a16:creationId xmlns:a16="http://schemas.microsoft.com/office/drawing/2014/main" id="{28C2BFF5-9CFA-D442-B9D3-D34AAC3C5B8A}"/>
              </a:ext>
            </a:extLst>
          </p:cNvPr>
          <p:cNvSpPr txBox="1"/>
          <p:nvPr/>
        </p:nvSpPr>
        <p:spPr>
          <a:xfrm>
            <a:off x="6434869"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1" name="TextBox 530">
            <a:extLst>
              <a:ext uri="{FF2B5EF4-FFF2-40B4-BE49-F238E27FC236}">
                <a16:creationId xmlns:a16="http://schemas.microsoft.com/office/drawing/2014/main" id="{2F52FBCE-B4EF-E84B-B566-1A790BA2672D}"/>
              </a:ext>
            </a:extLst>
          </p:cNvPr>
          <p:cNvSpPr txBox="1"/>
          <p:nvPr/>
        </p:nvSpPr>
        <p:spPr>
          <a:xfrm>
            <a:off x="5253574"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2" name="TextBox 531">
            <a:extLst>
              <a:ext uri="{FF2B5EF4-FFF2-40B4-BE49-F238E27FC236}">
                <a16:creationId xmlns:a16="http://schemas.microsoft.com/office/drawing/2014/main" id="{7A281867-118D-7C4B-932C-0A01A2A2A4C7}"/>
              </a:ext>
            </a:extLst>
          </p:cNvPr>
          <p:cNvSpPr txBox="1"/>
          <p:nvPr/>
        </p:nvSpPr>
        <p:spPr>
          <a:xfrm>
            <a:off x="617154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3" name="TextBox 532">
            <a:extLst>
              <a:ext uri="{FF2B5EF4-FFF2-40B4-BE49-F238E27FC236}">
                <a16:creationId xmlns:a16="http://schemas.microsoft.com/office/drawing/2014/main" id="{F764B124-64C7-3D45-884E-0DBF527A6B68}"/>
              </a:ext>
            </a:extLst>
          </p:cNvPr>
          <p:cNvSpPr txBox="1"/>
          <p:nvPr/>
        </p:nvSpPr>
        <p:spPr>
          <a:xfrm>
            <a:off x="547095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4" name="TextBox 533">
            <a:extLst>
              <a:ext uri="{FF2B5EF4-FFF2-40B4-BE49-F238E27FC236}">
                <a16:creationId xmlns:a16="http://schemas.microsoft.com/office/drawing/2014/main" id="{A68DDB4F-BF9B-584B-9554-A3B4D67AC26B}"/>
              </a:ext>
            </a:extLst>
          </p:cNvPr>
          <p:cNvSpPr txBox="1"/>
          <p:nvPr/>
        </p:nvSpPr>
        <p:spPr>
          <a:xfrm flipH="1">
            <a:off x="5705257" y="3470559"/>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5" name="TextBox 534">
            <a:extLst>
              <a:ext uri="{FF2B5EF4-FFF2-40B4-BE49-F238E27FC236}">
                <a16:creationId xmlns:a16="http://schemas.microsoft.com/office/drawing/2014/main" id="{27BC1F25-2207-CA4C-A2B4-71CD70460A1C}"/>
              </a:ext>
            </a:extLst>
          </p:cNvPr>
          <p:cNvSpPr txBox="1"/>
          <p:nvPr/>
        </p:nvSpPr>
        <p:spPr>
          <a:xfrm>
            <a:off x="5943234" y="3470559"/>
            <a:ext cx="162866"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6" name="TextBox 535">
            <a:extLst>
              <a:ext uri="{FF2B5EF4-FFF2-40B4-BE49-F238E27FC236}">
                <a16:creationId xmlns:a16="http://schemas.microsoft.com/office/drawing/2014/main" id="{EA6950FA-B2AB-A44F-81A8-57FFADBC264F}"/>
              </a:ext>
            </a:extLst>
          </p:cNvPr>
          <p:cNvSpPr txBox="1"/>
          <p:nvPr/>
        </p:nvSpPr>
        <p:spPr>
          <a:xfrm>
            <a:off x="6438437"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7" name="TextBox 536">
            <a:extLst>
              <a:ext uri="{FF2B5EF4-FFF2-40B4-BE49-F238E27FC236}">
                <a16:creationId xmlns:a16="http://schemas.microsoft.com/office/drawing/2014/main" id="{E0578571-49D7-E341-9454-124F019D6A01}"/>
              </a:ext>
            </a:extLst>
          </p:cNvPr>
          <p:cNvSpPr txBox="1"/>
          <p:nvPr/>
        </p:nvSpPr>
        <p:spPr>
          <a:xfrm>
            <a:off x="5257142"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8" name="TextBox 537">
            <a:extLst>
              <a:ext uri="{FF2B5EF4-FFF2-40B4-BE49-F238E27FC236}">
                <a16:creationId xmlns:a16="http://schemas.microsoft.com/office/drawing/2014/main" id="{9B0D9FB0-9550-0340-A703-C5F5B2CBD932}"/>
              </a:ext>
            </a:extLst>
          </p:cNvPr>
          <p:cNvSpPr txBox="1"/>
          <p:nvPr/>
        </p:nvSpPr>
        <p:spPr>
          <a:xfrm>
            <a:off x="617530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9" name="TextBox 538">
            <a:extLst>
              <a:ext uri="{FF2B5EF4-FFF2-40B4-BE49-F238E27FC236}">
                <a16:creationId xmlns:a16="http://schemas.microsoft.com/office/drawing/2014/main" id="{B297FCAE-B8BF-AF42-B2B0-D56E0BA98F36}"/>
              </a:ext>
            </a:extLst>
          </p:cNvPr>
          <p:cNvSpPr txBox="1"/>
          <p:nvPr/>
        </p:nvSpPr>
        <p:spPr>
          <a:xfrm>
            <a:off x="547471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0" name="TextBox 539">
            <a:extLst>
              <a:ext uri="{FF2B5EF4-FFF2-40B4-BE49-F238E27FC236}">
                <a16:creationId xmlns:a16="http://schemas.microsoft.com/office/drawing/2014/main" id="{D624EEC1-C794-FA40-BEBD-5D5FAD3D5771}"/>
              </a:ext>
            </a:extLst>
          </p:cNvPr>
          <p:cNvSpPr txBox="1"/>
          <p:nvPr/>
        </p:nvSpPr>
        <p:spPr>
          <a:xfrm flipH="1">
            <a:off x="5709019" y="371256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1" name="TextBox 540">
            <a:extLst>
              <a:ext uri="{FF2B5EF4-FFF2-40B4-BE49-F238E27FC236}">
                <a16:creationId xmlns:a16="http://schemas.microsoft.com/office/drawing/2014/main" id="{26C415E2-07CB-A746-8BAB-97FDC48443A1}"/>
              </a:ext>
            </a:extLst>
          </p:cNvPr>
          <p:cNvSpPr txBox="1"/>
          <p:nvPr/>
        </p:nvSpPr>
        <p:spPr>
          <a:xfrm>
            <a:off x="5946996"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2" name="TextBox 541">
            <a:extLst>
              <a:ext uri="{FF2B5EF4-FFF2-40B4-BE49-F238E27FC236}">
                <a16:creationId xmlns:a16="http://schemas.microsoft.com/office/drawing/2014/main" id="{707B74B7-4701-2848-9270-FA76453F4412}"/>
              </a:ext>
            </a:extLst>
          </p:cNvPr>
          <p:cNvSpPr txBox="1"/>
          <p:nvPr/>
        </p:nvSpPr>
        <p:spPr>
          <a:xfrm>
            <a:off x="6442199"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3" name="TextBox 542">
            <a:extLst>
              <a:ext uri="{FF2B5EF4-FFF2-40B4-BE49-F238E27FC236}">
                <a16:creationId xmlns:a16="http://schemas.microsoft.com/office/drawing/2014/main" id="{1F7D96D9-3651-9246-A886-F17A8CA40C77}"/>
              </a:ext>
            </a:extLst>
          </p:cNvPr>
          <p:cNvSpPr txBox="1"/>
          <p:nvPr/>
        </p:nvSpPr>
        <p:spPr>
          <a:xfrm>
            <a:off x="5260904"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4" name="TextBox 543">
            <a:extLst>
              <a:ext uri="{FF2B5EF4-FFF2-40B4-BE49-F238E27FC236}">
                <a16:creationId xmlns:a16="http://schemas.microsoft.com/office/drawing/2014/main" id="{668BF564-74A6-6E45-B8CC-988A3A96C690}"/>
              </a:ext>
            </a:extLst>
          </p:cNvPr>
          <p:cNvSpPr txBox="1"/>
          <p:nvPr/>
        </p:nvSpPr>
        <p:spPr>
          <a:xfrm>
            <a:off x="5737504" y="4088628"/>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545" name="Rectangle 9">
            <a:extLst>
              <a:ext uri="{FF2B5EF4-FFF2-40B4-BE49-F238E27FC236}">
                <a16:creationId xmlns:a16="http://schemas.microsoft.com/office/drawing/2014/main" id="{7D5FD7C2-3359-154D-BAC9-1556B1FB2BCE}"/>
              </a:ext>
            </a:extLst>
          </p:cNvPr>
          <p:cNvSpPr>
            <a:spLocks noChangeAspect="1" noChangeArrowheads="1"/>
          </p:cNvSpPr>
          <p:nvPr/>
        </p:nvSpPr>
        <p:spPr bwMode="auto">
          <a:xfrm>
            <a:off x="7364720" y="2467061"/>
            <a:ext cx="1463757" cy="1506752"/>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68576" tIns="34289" rIns="68576" bIns="34289" anchor="ctr"/>
          <a:lstStyle/>
          <a:p>
            <a:endParaRPr lang="en-US">
              <a:solidFill>
                <a:schemeClr val="bg1"/>
              </a:solidFill>
            </a:endParaRPr>
          </a:p>
        </p:txBody>
      </p:sp>
      <p:sp>
        <p:nvSpPr>
          <p:cNvPr id="546" name="Text Box 59">
            <a:extLst>
              <a:ext uri="{FF2B5EF4-FFF2-40B4-BE49-F238E27FC236}">
                <a16:creationId xmlns:a16="http://schemas.microsoft.com/office/drawing/2014/main" id="{76605F0B-C6D7-D641-AEBB-CE25BF634045}"/>
              </a:ext>
            </a:extLst>
          </p:cNvPr>
          <p:cNvSpPr txBox="1">
            <a:spLocks noChangeArrowheads="1"/>
          </p:cNvSpPr>
          <p:nvPr/>
        </p:nvSpPr>
        <p:spPr bwMode="auto">
          <a:xfrm>
            <a:off x="7369960"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47" name="Text Box 60">
            <a:extLst>
              <a:ext uri="{FF2B5EF4-FFF2-40B4-BE49-F238E27FC236}">
                <a16:creationId xmlns:a16="http://schemas.microsoft.com/office/drawing/2014/main" id="{96761C9A-806C-3845-B679-6B9F02DC9800}"/>
              </a:ext>
            </a:extLst>
          </p:cNvPr>
          <p:cNvSpPr txBox="1">
            <a:spLocks noChangeArrowheads="1"/>
          </p:cNvSpPr>
          <p:nvPr/>
        </p:nvSpPr>
        <p:spPr bwMode="auto">
          <a:xfrm>
            <a:off x="8349844"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48" name="Text Box 61">
            <a:extLst>
              <a:ext uri="{FF2B5EF4-FFF2-40B4-BE49-F238E27FC236}">
                <a16:creationId xmlns:a16="http://schemas.microsoft.com/office/drawing/2014/main" id="{5F911DA9-03E7-404E-BFDD-7131FFC2E3B9}"/>
              </a:ext>
            </a:extLst>
          </p:cNvPr>
          <p:cNvSpPr txBox="1">
            <a:spLocks noChangeArrowheads="1"/>
          </p:cNvSpPr>
          <p:nvPr/>
        </p:nvSpPr>
        <p:spPr bwMode="auto">
          <a:xfrm>
            <a:off x="7612589"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49" name="Text Box 62">
            <a:extLst>
              <a:ext uri="{FF2B5EF4-FFF2-40B4-BE49-F238E27FC236}">
                <a16:creationId xmlns:a16="http://schemas.microsoft.com/office/drawing/2014/main" id="{AB852B17-35B4-5A43-B40E-661BE5702CF5}"/>
              </a:ext>
            </a:extLst>
          </p:cNvPr>
          <p:cNvSpPr txBox="1">
            <a:spLocks noChangeArrowheads="1"/>
          </p:cNvSpPr>
          <p:nvPr/>
        </p:nvSpPr>
        <p:spPr bwMode="auto">
          <a:xfrm>
            <a:off x="7855735"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50" name="Text Box 63">
            <a:extLst>
              <a:ext uri="{FF2B5EF4-FFF2-40B4-BE49-F238E27FC236}">
                <a16:creationId xmlns:a16="http://schemas.microsoft.com/office/drawing/2014/main" id="{88524587-EB49-6D47-92C1-5EB24F299313}"/>
              </a:ext>
            </a:extLst>
          </p:cNvPr>
          <p:cNvSpPr txBox="1">
            <a:spLocks noChangeArrowheads="1"/>
          </p:cNvSpPr>
          <p:nvPr/>
        </p:nvSpPr>
        <p:spPr bwMode="auto">
          <a:xfrm>
            <a:off x="8102194"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51" name="Text Box 64">
            <a:extLst>
              <a:ext uri="{FF2B5EF4-FFF2-40B4-BE49-F238E27FC236}">
                <a16:creationId xmlns:a16="http://schemas.microsoft.com/office/drawing/2014/main" id="{9640D39A-D5D7-DA43-92D6-C69B8D4E1C2F}"/>
              </a:ext>
            </a:extLst>
          </p:cNvPr>
          <p:cNvSpPr txBox="1">
            <a:spLocks noChangeArrowheads="1"/>
          </p:cNvSpPr>
          <p:nvPr/>
        </p:nvSpPr>
        <p:spPr bwMode="auto">
          <a:xfrm>
            <a:off x="8596303" y="222371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52" name="Text Box 67">
            <a:extLst>
              <a:ext uri="{FF2B5EF4-FFF2-40B4-BE49-F238E27FC236}">
                <a16:creationId xmlns:a16="http://schemas.microsoft.com/office/drawing/2014/main" id="{A8523DB7-C00C-5743-B606-9D8C95B0EDAC}"/>
              </a:ext>
            </a:extLst>
          </p:cNvPr>
          <p:cNvSpPr txBox="1">
            <a:spLocks noChangeArrowheads="1"/>
          </p:cNvSpPr>
          <p:nvPr/>
        </p:nvSpPr>
        <p:spPr bwMode="auto">
          <a:xfrm>
            <a:off x="7096284" y="2467405"/>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53" name="Text Box 68">
            <a:extLst>
              <a:ext uri="{FF2B5EF4-FFF2-40B4-BE49-F238E27FC236}">
                <a16:creationId xmlns:a16="http://schemas.microsoft.com/office/drawing/2014/main" id="{D76CE58E-A9AC-A144-B8A9-6B31FE458428}"/>
              </a:ext>
            </a:extLst>
          </p:cNvPr>
          <p:cNvSpPr txBox="1">
            <a:spLocks noChangeArrowheads="1"/>
          </p:cNvSpPr>
          <p:nvPr/>
        </p:nvSpPr>
        <p:spPr bwMode="auto">
          <a:xfrm>
            <a:off x="7096284" y="344789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54" name="Text Box 69">
            <a:extLst>
              <a:ext uri="{FF2B5EF4-FFF2-40B4-BE49-F238E27FC236}">
                <a16:creationId xmlns:a16="http://schemas.microsoft.com/office/drawing/2014/main" id="{C1608B21-18A8-9D45-94AA-EF87783FDD6A}"/>
              </a:ext>
            </a:extLst>
          </p:cNvPr>
          <p:cNvSpPr txBox="1">
            <a:spLocks noChangeArrowheads="1"/>
          </p:cNvSpPr>
          <p:nvPr/>
        </p:nvSpPr>
        <p:spPr bwMode="auto">
          <a:xfrm>
            <a:off x="7096284" y="2712092"/>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55" name="Text Box 70">
            <a:extLst>
              <a:ext uri="{FF2B5EF4-FFF2-40B4-BE49-F238E27FC236}">
                <a16:creationId xmlns:a16="http://schemas.microsoft.com/office/drawing/2014/main" id="{A8E18244-9199-E945-86F3-D0BDA3F2A18C}"/>
              </a:ext>
            </a:extLst>
          </p:cNvPr>
          <p:cNvSpPr txBox="1">
            <a:spLocks noChangeArrowheads="1"/>
          </p:cNvSpPr>
          <p:nvPr/>
        </p:nvSpPr>
        <p:spPr bwMode="auto">
          <a:xfrm>
            <a:off x="7096284" y="2957361"/>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56" name="Text Box 71">
            <a:extLst>
              <a:ext uri="{FF2B5EF4-FFF2-40B4-BE49-F238E27FC236}">
                <a16:creationId xmlns:a16="http://schemas.microsoft.com/office/drawing/2014/main" id="{A5613872-AC44-734E-8B64-993EEB0C8C05}"/>
              </a:ext>
            </a:extLst>
          </p:cNvPr>
          <p:cNvSpPr txBox="1">
            <a:spLocks noChangeArrowheads="1"/>
          </p:cNvSpPr>
          <p:nvPr/>
        </p:nvSpPr>
        <p:spPr bwMode="auto">
          <a:xfrm>
            <a:off x="7096284" y="320262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57" name="Text Box 72">
            <a:extLst>
              <a:ext uri="{FF2B5EF4-FFF2-40B4-BE49-F238E27FC236}">
                <a16:creationId xmlns:a16="http://schemas.microsoft.com/office/drawing/2014/main" id="{89A550F5-A219-FA4F-84EB-38A728B54DEF}"/>
              </a:ext>
            </a:extLst>
          </p:cNvPr>
          <p:cNvSpPr txBox="1">
            <a:spLocks noChangeArrowheads="1"/>
          </p:cNvSpPr>
          <p:nvPr/>
        </p:nvSpPr>
        <p:spPr bwMode="auto">
          <a:xfrm>
            <a:off x="7096284" y="369316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58" name="TextBox 557">
            <a:extLst>
              <a:ext uri="{FF2B5EF4-FFF2-40B4-BE49-F238E27FC236}">
                <a16:creationId xmlns:a16="http://schemas.microsoft.com/office/drawing/2014/main" id="{D5ED682C-E599-724B-BF99-4ACC05C4C53C}"/>
              </a:ext>
            </a:extLst>
          </p:cNvPr>
          <p:cNvSpPr txBox="1"/>
          <p:nvPr/>
        </p:nvSpPr>
        <p:spPr>
          <a:xfrm>
            <a:off x="831317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59" name="TextBox 558">
            <a:extLst>
              <a:ext uri="{FF2B5EF4-FFF2-40B4-BE49-F238E27FC236}">
                <a16:creationId xmlns:a16="http://schemas.microsoft.com/office/drawing/2014/main" id="{6F4B43FF-4C95-1C40-A230-D07D5D760149}"/>
              </a:ext>
            </a:extLst>
          </p:cNvPr>
          <p:cNvSpPr txBox="1"/>
          <p:nvPr/>
        </p:nvSpPr>
        <p:spPr>
          <a:xfrm>
            <a:off x="761258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0" name="TextBox 559">
            <a:extLst>
              <a:ext uri="{FF2B5EF4-FFF2-40B4-BE49-F238E27FC236}">
                <a16:creationId xmlns:a16="http://schemas.microsoft.com/office/drawing/2014/main" id="{33BFDC01-2395-9544-A7CB-355DC32BF970}"/>
              </a:ext>
            </a:extLst>
          </p:cNvPr>
          <p:cNvSpPr txBox="1"/>
          <p:nvPr/>
        </p:nvSpPr>
        <p:spPr>
          <a:xfrm flipH="1">
            <a:off x="7846892" y="246740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1" name="TextBox 560">
            <a:extLst>
              <a:ext uri="{FF2B5EF4-FFF2-40B4-BE49-F238E27FC236}">
                <a16:creationId xmlns:a16="http://schemas.microsoft.com/office/drawing/2014/main" id="{9874F6DE-D964-5D4C-8E4B-8C4159422ED6}"/>
              </a:ext>
            </a:extLst>
          </p:cNvPr>
          <p:cNvSpPr txBox="1"/>
          <p:nvPr/>
        </p:nvSpPr>
        <p:spPr>
          <a:xfrm>
            <a:off x="808486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2" name="TextBox 561">
            <a:extLst>
              <a:ext uri="{FF2B5EF4-FFF2-40B4-BE49-F238E27FC236}">
                <a16:creationId xmlns:a16="http://schemas.microsoft.com/office/drawing/2014/main" id="{81A5528A-A467-3646-97B1-A18D952E7B09}"/>
              </a:ext>
            </a:extLst>
          </p:cNvPr>
          <p:cNvSpPr txBox="1"/>
          <p:nvPr/>
        </p:nvSpPr>
        <p:spPr>
          <a:xfrm>
            <a:off x="8580072"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3" name="TextBox 562">
            <a:extLst>
              <a:ext uri="{FF2B5EF4-FFF2-40B4-BE49-F238E27FC236}">
                <a16:creationId xmlns:a16="http://schemas.microsoft.com/office/drawing/2014/main" id="{FCF7F6D9-836C-5043-9C97-A5950B479E99}"/>
              </a:ext>
            </a:extLst>
          </p:cNvPr>
          <p:cNvSpPr txBox="1"/>
          <p:nvPr/>
        </p:nvSpPr>
        <p:spPr>
          <a:xfrm>
            <a:off x="7398777"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4" name="TextBox 563">
            <a:extLst>
              <a:ext uri="{FF2B5EF4-FFF2-40B4-BE49-F238E27FC236}">
                <a16:creationId xmlns:a16="http://schemas.microsoft.com/office/drawing/2014/main" id="{3396054C-776B-CB47-84F3-ACBEFB5ACA12}"/>
              </a:ext>
            </a:extLst>
          </p:cNvPr>
          <p:cNvSpPr txBox="1"/>
          <p:nvPr/>
        </p:nvSpPr>
        <p:spPr>
          <a:xfrm>
            <a:off x="831694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5" name="TextBox 564">
            <a:extLst>
              <a:ext uri="{FF2B5EF4-FFF2-40B4-BE49-F238E27FC236}">
                <a16:creationId xmlns:a16="http://schemas.microsoft.com/office/drawing/2014/main" id="{908C44C7-4162-894A-A8B6-B6B58EF48ED3}"/>
              </a:ext>
            </a:extLst>
          </p:cNvPr>
          <p:cNvSpPr txBox="1"/>
          <p:nvPr/>
        </p:nvSpPr>
        <p:spPr>
          <a:xfrm>
            <a:off x="761635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6" name="TextBox 565">
            <a:extLst>
              <a:ext uri="{FF2B5EF4-FFF2-40B4-BE49-F238E27FC236}">
                <a16:creationId xmlns:a16="http://schemas.microsoft.com/office/drawing/2014/main" id="{FA08E9D9-9DA1-DC48-9DCD-58A36E8F81A4}"/>
              </a:ext>
            </a:extLst>
          </p:cNvPr>
          <p:cNvSpPr txBox="1"/>
          <p:nvPr/>
        </p:nvSpPr>
        <p:spPr>
          <a:xfrm flipH="1">
            <a:off x="7850654" y="2709413"/>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7" name="TextBox 566">
            <a:extLst>
              <a:ext uri="{FF2B5EF4-FFF2-40B4-BE49-F238E27FC236}">
                <a16:creationId xmlns:a16="http://schemas.microsoft.com/office/drawing/2014/main" id="{2A1D898D-0488-8747-AC9D-102BE5FB1B2B}"/>
              </a:ext>
            </a:extLst>
          </p:cNvPr>
          <p:cNvSpPr txBox="1"/>
          <p:nvPr/>
        </p:nvSpPr>
        <p:spPr>
          <a:xfrm>
            <a:off x="808863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8" name="TextBox 567">
            <a:extLst>
              <a:ext uri="{FF2B5EF4-FFF2-40B4-BE49-F238E27FC236}">
                <a16:creationId xmlns:a16="http://schemas.microsoft.com/office/drawing/2014/main" id="{45E34C37-3402-7749-AB59-BBCDC801DF29}"/>
              </a:ext>
            </a:extLst>
          </p:cNvPr>
          <p:cNvSpPr txBox="1"/>
          <p:nvPr/>
        </p:nvSpPr>
        <p:spPr>
          <a:xfrm>
            <a:off x="8583834"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9" name="TextBox 568">
            <a:extLst>
              <a:ext uri="{FF2B5EF4-FFF2-40B4-BE49-F238E27FC236}">
                <a16:creationId xmlns:a16="http://schemas.microsoft.com/office/drawing/2014/main" id="{3237293B-66EA-F14F-BAA0-3FD11C6A783B}"/>
              </a:ext>
            </a:extLst>
          </p:cNvPr>
          <p:cNvSpPr txBox="1"/>
          <p:nvPr/>
        </p:nvSpPr>
        <p:spPr>
          <a:xfrm>
            <a:off x="7402539"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0" name="TextBox 569">
            <a:extLst>
              <a:ext uri="{FF2B5EF4-FFF2-40B4-BE49-F238E27FC236}">
                <a16:creationId xmlns:a16="http://schemas.microsoft.com/office/drawing/2014/main" id="{448251CD-3D79-924C-B5DC-F2F0A91E787D}"/>
              </a:ext>
            </a:extLst>
          </p:cNvPr>
          <p:cNvSpPr txBox="1"/>
          <p:nvPr/>
        </p:nvSpPr>
        <p:spPr>
          <a:xfrm>
            <a:off x="830941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1" name="TextBox 570">
            <a:extLst>
              <a:ext uri="{FF2B5EF4-FFF2-40B4-BE49-F238E27FC236}">
                <a16:creationId xmlns:a16="http://schemas.microsoft.com/office/drawing/2014/main" id="{24BA3780-D2F8-0E49-8652-C448497A6CCE}"/>
              </a:ext>
            </a:extLst>
          </p:cNvPr>
          <p:cNvSpPr txBox="1"/>
          <p:nvPr/>
        </p:nvSpPr>
        <p:spPr>
          <a:xfrm>
            <a:off x="760882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2" name="TextBox 571">
            <a:extLst>
              <a:ext uri="{FF2B5EF4-FFF2-40B4-BE49-F238E27FC236}">
                <a16:creationId xmlns:a16="http://schemas.microsoft.com/office/drawing/2014/main" id="{8977CDBB-0A9B-5848-9C18-B5D809F06FBA}"/>
              </a:ext>
            </a:extLst>
          </p:cNvPr>
          <p:cNvSpPr txBox="1"/>
          <p:nvPr/>
        </p:nvSpPr>
        <p:spPr>
          <a:xfrm flipH="1">
            <a:off x="7843130" y="2966659"/>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3" name="TextBox 572">
            <a:extLst>
              <a:ext uri="{FF2B5EF4-FFF2-40B4-BE49-F238E27FC236}">
                <a16:creationId xmlns:a16="http://schemas.microsoft.com/office/drawing/2014/main" id="{94CE2109-D3C3-6246-982F-871F04D2CE13}"/>
              </a:ext>
            </a:extLst>
          </p:cNvPr>
          <p:cNvSpPr txBox="1"/>
          <p:nvPr/>
        </p:nvSpPr>
        <p:spPr>
          <a:xfrm>
            <a:off x="808110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4" name="TextBox 573">
            <a:extLst>
              <a:ext uri="{FF2B5EF4-FFF2-40B4-BE49-F238E27FC236}">
                <a16:creationId xmlns:a16="http://schemas.microsoft.com/office/drawing/2014/main" id="{AFD05F01-5FEF-234B-8FA8-CF8424F8B4DA}"/>
              </a:ext>
            </a:extLst>
          </p:cNvPr>
          <p:cNvSpPr txBox="1"/>
          <p:nvPr/>
        </p:nvSpPr>
        <p:spPr>
          <a:xfrm>
            <a:off x="8576310"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5" name="TextBox 574">
            <a:extLst>
              <a:ext uri="{FF2B5EF4-FFF2-40B4-BE49-F238E27FC236}">
                <a16:creationId xmlns:a16="http://schemas.microsoft.com/office/drawing/2014/main" id="{7F432FB1-1DC7-3B4E-A5AC-1D8D99F8C513}"/>
              </a:ext>
            </a:extLst>
          </p:cNvPr>
          <p:cNvSpPr txBox="1"/>
          <p:nvPr/>
        </p:nvSpPr>
        <p:spPr>
          <a:xfrm>
            <a:off x="7395015" y="2966659"/>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576" name="TextBox 575">
            <a:extLst>
              <a:ext uri="{FF2B5EF4-FFF2-40B4-BE49-F238E27FC236}">
                <a16:creationId xmlns:a16="http://schemas.microsoft.com/office/drawing/2014/main" id="{2F306153-82BB-D243-A8D4-9F8FAE5C52BC}"/>
              </a:ext>
            </a:extLst>
          </p:cNvPr>
          <p:cNvSpPr txBox="1"/>
          <p:nvPr/>
        </p:nvSpPr>
        <p:spPr>
          <a:xfrm>
            <a:off x="831317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7" name="TextBox 576">
            <a:extLst>
              <a:ext uri="{FF2B5EF4-FFF2-40B4-BE49-F238E27FC236}">
                <a16:creationId xmlns:a16="http://schemas.microsoft.com/office/drawing/2014/main" id="{2D4289F0-CD9C-3145-AB6C-B15ED7BA6DBE}"/>
              </a:ext>
            </a:extLst>
          </p:cNvPr>
          <p:cNvSpPr txBox="1"/>
          <p:nvPr/>
        </p:nvSpPr>
        <p:spPr>
          <a:xfrm>
            <a:off x="7612589" y="3208667"/>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578" name="TextBox 577">
            <a:extLst>
              <a:ext uri="{FF2B5EF4-FFF2-40B4-BE49-F238E27FC236}">
                <a16:creationId xmlns:a16="http://schemas.microsoft.com/office/drawing/2014/main" id="{21FAFE39-8C84-6646-9D5C-E3A75E17FC5D}"/>
              </a:ext>
            </a:extLst>
          </p:cNvPr>
          <p:cNvSpPr txBox="1"/>
          <p:nvPr/>
        </p:nvSpPr>
        <p:spPr>
          <a:xfrm flipH="1">
            <a:off x="7846892" y="3208667"/>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9" name="TextBox 578">
            <a:extLst>
              <a:ext uri="{FF2B5EF4-FFF2-40B4-BE49-F238E27FC236}">
                <a16:creationId xmlns:a16="http://schemas.microsoft.com/office/drawing/2014/main" id="{C630AA13-E5A8-AA43-981B-CBEBDF6E4CAA}"/>
              </a:ext>
            </a:extLst>
          </p:cNvPr>
          <p:cNvSpPr txBox="1"/>
          <p:nvPr/>
        </p:nvSpPr>
        <p:spPr>
          <a:xfrm>
            <a:off x="808486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0" name="TextBox 579">
            <a:extLst>
              <a:ext uri="{FF2B5EF4-FFF2-40B4-BE49-F238E27FC236}">
                <a16:creationId xmlns:a16="http://schemas.microsoft.com/office/drawing/2014/main" id="{53D9EF20-788F-8C4A-B769-D672A66A5FC7}"/>
              </a:ext>
            </a:extLst>
          </p:cNvPr>
          <p:cNvSpPr txBox="1"/>
          <p:nvPr/>
        </p:nvSpPr>
        <p:spPr>
          <a:xfrm>
            <a:off x="8580072"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1" name="TextBox 580">
            <a:extLst>
              <a:ext uri="{FF2B5EF4-FFF2-40B4-BE49-F238E27FC236}">
                <a16:creationId xmlns:a16="http://schemas.microsoft.com/office/drawing/2014/main" id="{B8EE5344-3A67-3649-8A77-A58504757ACB}"/>
              </a:ext>
            </a:extLst>
          </p:cNvPr>
          <p:cNvSpPr txBox="1"/>
          <p:nvPr/>
        </p:nvSpPr>
        <p:spPr>
          <a:xfrm>
            <a:off x="7398777"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2" name="TextBox 581">
            <a:extLst>
              <a:ext uri="{FF2B5EF4-FFF2-40B4-BE49-F238E27FC236}">
                <a16:creationId xmlns:a16="http://schemas.microsoft.com/office/drawing/2014/main" id="{6B0C1CEA-2F58-8140-B263-C404A39561C9}"/>
              </a:ext>
            </a:extLst>
          </p:cNvPr>
          <p:cNvSpPr txBox="1"/>
          <p:nvPr/>
        </p:nvSpPr>
        <p:spPr>
          <a:xfrm>
            <a:off x="831674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3" name="TextBox 582">
            <a:extLst>
              <a:ext uri="{FF2B5EF4-FFF2-40B4-BE49-F238E27FC236}">
                <a16:creationId xmlns:a16="http://schemas.microsoft.com/office/drawing/2014/main" id="{45617C41-50BD-2043-BB19-26AA79166234}"/>
              </a:ext>
            </a:extLst>
          </p:cNvPr>
          <p:cNvSpPr txBox="1"/>
          <p:nvPr/>
        </p:nvSpPr>
        <p:spPr>
          <a:xfrm>
            <a:off x="761615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4" name="TextBox 583">
            <a:extLst>
              <a:ext uri="{FF2B5EF4-FFF2-40B4-BE49-F238E27FC236}">
                <a16:creationId xmlns:a16="http://schemas.microsoft.com/office/drawing/2014/main" id="{7FB33639-5D7A-8B4F-86CC-30D2F33620BD}"/>
              </a:ext>
            </a:extLst>
          </p:cNvPr>
          <p:cNvSpPr txBox="1"/>
          <p:nvPr/>
        </p:nvSpPr>
        <p:spPr>
          <a:xfrm flipH="1">
            <a:off x="7850461" y="3460437"/>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85" name="TextBox 584">
            <a:extLst>
              <a:ext uri="{FF2B5EF4-FFF2-40B4-BE49-F238E27FC236}">
                <a16:creationId xmlns:a16="http://schemas.microsoft.com/office/drawing/2014/main" id="{9D12F1CF-DB23-CD4B-8032-5B2453C05A4D}"/>
              </a:ext>
            </a:extLst>
          </p:cNvPr>
          <p:cNvSpPr txBox="1"/>
          <p:nvPr/>
        </p:nvSpPr>
        <p:spPr>
          <a:xfrm>
            <a:off x="8088437"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6" name="TextBox 585">
            <a:extLst>
              <a:ext uri="{FF2B5EF4-FFF2-40B4-BE49-F238E27FC236}">
                <a16:creationId xmlns:a16="http://schemas.microsoft.com/office/drawing/2014/main" id="{276F75C0-789D-BF47-9B17-6D88D3F8C4E7}"/>
              </a:ext>
            </a:extLst>
          </p:cNvPr>
          <p:cNvSpPr txBox="1"/>
          <p:nvPr/>
        </p:nvSpPr>
        <p:spPr>
          <a:xfrm>
            <a:off x="8583640"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7" name="TextBox 586">
            <a:extLst>
              <a:ext uri="{FF2B5EF4-FFF2-40B4-BE49-F238E27FC236}">
                <a16:creationId xmlns:a16="http://schemas.microsoft.com/office/drawing/2014/main" id="{0F2A95A4-D615-E442-86C6-803B4AEF1D4B}"/>
              </a:ext>
            </a:extLst>
          </p:cNvPr>
          <p:cNvSpPr txBox="1"/>
          <p:nvPr/>
        </p:nvSpPr>
        <p:spPr>
          <a:xfrm>
            <a:off x="7402345"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8" name="TextBox 587">
            <a:extLst>
              <a:ext uri="{FF2B5EF4-FFF2-40B4-BE49-F238E27FC236}">
                <a16:creationId xmlns:a16="http://schemas.microsoft.com/office/drawing/2014/main" id="{A19BE2EC-BF56-4C46-B105-833266E9CAE3}"/>
              </a:ext>
            </a:extLst>
          </p:cNvPr>
          <p:cNvSpPr txBox="1"/>
          <p:nvPr/>
        </p:nvSpPr>
        <p:spPr>
          <a:xfrm>
            <a:off x="832051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9" name="TextBox 588">
            <a:extLst>
              <a:ext uri="{FF2B5EF4-FFF2-40B4-BE49-F238E27FC236}">
                <a16:creationId xmlns:a16="http://schemas.microsoft.com/office/drawing/2014/main" id="{6C66E82C-B23C-C54A-8629-C2AFCFB870AA}"/>
              </a:ext>
            </a:extLst>
          </p:cNvPr>
          <p:cNvSpPr txBox="1"/>
          <p:nvPr/>
        </p:nvSpPr>
        <p:spPr>
          <a:xfrm>
            <a:off x="761992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0" name="TextBox 589">
            <a:extLst>
              <a:ext uri="{FF2B5EF4-FFF2-40B4-BE49-F238E27FC236}">
                <a16:creationId xmlns:a16="http://schemas.microsoft.com/office/drawing/2014/main" id="{06C24635-20E6-A94E-9E57-744E2CA2AC96}"/>
              </a:ext>
            </a:extLst>
          </p:cNvPr>
          <p:cNvSpPr txBox="1"/>
          <p:nvPr/>
        </p:nvSpPr>
        <p:spPr>
          <a:xfrm flipH="1">
            <a:off x="7854223" y="370244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1" name="TextBox 590">
            <a:extLst>
              <a:ext uri="{FF2B5EF4-FFF2-40B4-BE49-F238E27FC236}">
                <a16:creationId xmlns:a16="http://schemas.microsoft.com/office/drawing/2014/main" id="{1978132F-CD7D-AA4B-8E65-4806133EDD7C}"/>
              </a:ext>
            </a:extLst>
          </p:cNvPr>
          <p:cNvSpPr txBox="1"/>
          <p:nvPr/>
        </p:nvSpPr>
        <p:spPr>
          <a:xfrm>
            <a:off x="8092199"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2" name="TextBox 591">
            <a:extLst>
              <a:ext uri="{FF2B5EF4-FFF2-40B4-BE49-F238E27FC236}">
                <a16:creationId xmlns:a16="http://schemas.microsoft.com/office/drawing/2014/main" id="{CB486556-821C-8142-B94D-8BE05E3E0D28}"/>
              </a:ext>
            </a:extLst>
          </p:cNvPr>
          <p:cNvSpPr txBox="1"/>
          <p:nvPr/>
        </p:nvSpPr>
        <p:spPr>
          <a:xfrm>
            <a:off x="8587402"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3" name="TextBox 592">
            <a:extLst>
              <a:ext uri="{FF2B5EF4-FFF2-40B4-BE49-F238E27FC236}">
                <a16:creationId xmlns:a16="http://schemas.microsoft.com/office/drawing/2014/main" id="{3247C92F-0D16-F84E-8C9F-6E250E6A3C41}"/>
              </a:ext>
            </a:extLst>
          </p:cNvPr>
          <p:cNvSpPr txBox="1"/>
          <p:nvPr/>
        </p:nvSpPr>
        <p:spPr>
          <a:xfrm>
            <a:off x="7406107"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4" name="TextBox 593">
            <a:extLst>
              <a:ext uri="{FF2B5EF4-FFF2-40B4-BE49-F238E27FC236}">
                <a16:creationId xmlns:a16="http://schemas.microsoft.com/office/drawing/2014/main" id="{0B877A23-A457-D64F-896D-43957005F393}"/>
              </a:ext>
            </a:extLst>
          </p:cNvPr>
          <p:cNvSpPr txBox="1"/>
          <p:nvPr/>
        </p:nvSpPr>
        <p:spPr>
          <a:xfrm>
            <a:off x="7882707" y="4078506"/>
            <a:ext cx="699360" cy="415498"/>
          </a:xfrm>
          <a:prstGeom prst="rect">
            <a:avLst/>
          </a:prstGeom>
          <a:noFill/>
        </p:spPr>
        <p:txBody>
          <a:bodyPr wrap="square" rtlCol="0">
            <a:spAutoFit/>
          </a:bodyPr>
          <a:lstStyle/>
          <a:p>
            <a:r>
              <a:rPr lang="en-US" sz="2100" b="1" dirty="0">
                <a:latin typeface="Arial" panose="020B0604020202020204" pitchFamily="34" charset="0"/>
              </a:rPr>
              <a:t>T</a:t>
            </a:r>
            <a:endParaRPr lang="en-US" sz="2100" b="1" baseline="-25000" dirty="0">
              <a:latin typeface="Arial" panose="020B0604020202020204" pitchFamily="34" charset="0"/>
            </a:endParaRPr>
          </a:p>
        </p:txBody>
      </p:sp>
      <p:sp>
        <p:nvSpPr>
          <p:cNvPr id="49" name="TextBox 48">
            <a:extLst>
              <a:ext uri="{FF2B5EF4-FFF2-40B4-BE49-F238E27FC236}">
                <a16:creationId xmlns:a16="http://schemas.microsoft.com/office/drawing/2014/main" id="{8A757F5D-D326-8541-A7C9-9BCB2F2DD5CB}"/>
              </a:ext>
            </a:extLst>
          </p:cNvPr>
          <p:cNvSpPr txBox="1"/>
          <p:nvPr/>
        </p:nvSpPr>
        <p:spPr>
          <a:xfrm>
            <a:off x="0" y="2515784"/>
            <a:ext cx="611921" cy="1200329"/>
          </a:xfrm>
          <a:prstGeom prst="rect">
            <a:avLst/>
          </a:prstGeom>
          <a:noFill/>
        </p:spPr>
        <p:txBody>
          <a:bodyPr wrap="square" rtlCol="0">
            <a:spAutoFit/>
          </a:bodyPr>
          <a:lstStyle/>
          <a:p>
            <a:r>
              <a:rPr lang="en-US" sz="7200" dirty="0">
                <a:latin typeface="Abadi MT Condensed Light" panose="020B0306030101010103" pitchFamily="34" charset="77"/>
                <a:cs typeface="Times New Roman" panose="02020603050405020304" pitchFamily="18" charset="0"/>
              </a:rPr>
              <a:t>(</a:t>
            </a:r>
          </a:p>
        </p:txBody>
      </p:sp>
      <p:sp>
        <p:nvSpPr>
          <p:cNvPr id="50" name="Rectangle 49">
            <a:extLst>
              <a:ext uri="{FF2B5EF4-FFF2-40B4-BE49-F238E27FC236}">
                <a16:creationId xmlns:a16="http://schemas.microsoft.com/office/drawing/2014/main" id="{D688A383-A195-1745-B5E7-732148B049E9}"/>
              </a:ext>
            </a:extLst>
          </p:cNvPr>
          <p:cNvSpPr/>
          <p:nvPr/>
        </p:nvSpPr>
        <p:spPr>
          <a:xfrm>
            <a:off x="4198494" y="2504857"/>
            <a:ext cx="473206" cy="1200329"/>
          </a:xfrm>
          <a:prstGeom prst="rect">
            <a:avLst/>
          </a:prstGeom>
        </p:spPr>
        <p:txBody>
          <a:bodyPr wrap="none">
            <a:spAutoFit/>
          </a:bodyPr>
          <a:lstStyle/>
          <a:p>
            <a:pPr lvl="0"/>
            <a:r>
              <a:rPr lang="en-US" sz="7200" dirty="0">
                <a:solidFill>
                  <a:prstClr val="black"/>
                </a:solidFill>
                <a:latin typeface="Abadi MT Condensed Light" panose="020B0306030101010103" pitchFamily="34" charset="77"/>
                <a:cs typeface="Times New Roman" panose="02020603050405020304" pitchFamily="18" charset="0"/>
              </a:rPr>
              <a:t>)</a:t>
            </a:r>
            <a:endParaRPr lang="en-US" sz="4950" dirty="0">
              <a:solidFill>
                <a:prstClr val="black"/>
              </a:solidFill>
              <a:latin typeface="Abadi MT Condensed Light" panose="020B0306030101010103" pitchFamily="34" charset="77"/>
              <a:cs typeface="Times New Roman" panose="02020603050405020304" pitchFamily="18" charset="0"/>
            </a:endParaRPr>
          </a:p>
        </p:txBody>
      </p:sp>
      <p:sp>
        <p:nvSpPr>
          <p:cNvPr id="51" name="Rectangle 50">
            <a:extLst>
              <a:ext uri="{FF2B5EF4-FFF2-40B4-BE49-F238E27FC236}">
                <a16:creationId xmlns:a16="http://schemas.microsoft.com/office/drawing/2014/main" id="{848A45E6-7B70-9442-8AD7-D8C58464D2E3}"/>
              </a:ext>
            </a:extLst>
          </p:cNvPr>
          <p:cNvSpPr/>
          <p:nvPr/>
        </p:nvSpPr>
        <p:spPr>
          <a:xfrm>
            <a:off x="4552467" y="2720871"/>
            <a:ext cx="441146" cy="784830"/>
          </a:xfrm>
          <a:prstGeom prst="rect">
            <a:avLst/>
          </a:prstGeom>
        </p:spPr>
        <p:txBody>
          <a:bodyPr wrap="none">
            <a:spAutoFit/>
          </a:bodyPr>
          <a:lstStyle/>
          <a:p>
            <a:r>
              <a:rPr lang="en-US" sz="4500" dirty="0">
                <a:solidFill>
                  <a:prstClr val="black"/>
                </a:solidFill>
                <a:latin typeface="Abadi MT Condensed Light" panose="020B0306030101010103" pitchFamily="34" charset="77"/>
                <a:cs typeface="Times New Roman" panose="02020603050405020304" pitchFamily="18" charset="0"/>
              </a:rPr>
              <a:t>∘</a:t>
            </a:r>
            <a:endParaRPr lang="en-US" sz="4500" dirty="0"/>
          </a:p>
        </p:txBody>
      </p:sp>
      <p:sp>
        <p:nvSpPr>
          <p:cNvPr id="595" name="Rectangle 9">
            <a:extLst>
              <a:ext uri="{FF2B5EF4-FFF2-40B4-BE49-F238E27FC236}">
                <a16:creationId xmlns:a16="http://schemas.microsoft.com/office/drawing/2014/main" id="{3C34D3E0-1E4C-3A43-B28A-A23BE4E3AC3E}"/>
              </a:ext>
            </a:extLst>
          </p:cNvPr>
          <p:cNvSpPr>
            <a:spLocks noChangeAspect="1" noChangeArrowheads="1"/>
          </p:cNvSpPr>
          <p:nvPr/>
        </p:nvSpPr>
        <p:spPr bwMode="auto">
          <a:xfrm>
            <a:off x="5228837" y="4814988"/>
            <a:ext cx="1463757" cy="1506752"/>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68576" tIns="34289" rIns="68576" bIns="34289" anchor="ctr"/>
          <a:lstStyle/>
          <a:p>
            <a:endParaRPr lang="en-US">
              <a:solidFill>
                <a:schemeClr val="bg1"/>
              </a:solidFill>
            </a:endParaRPr>
          </a:p>
        </p:txBody>
      </p:sp>
      <p:sp>
        <p:nvSpPr>
          <p:cNvPr id="596" name="Text Box 59">
            <a:extLst>
              <a:ext uri="{FF2B5EF4-FFF2-40B4-BE49-F238E27FC236}">
                <a16:creationId xmlns:a16="http://schemas.microsoft.com/office/drawing/2014/main" id="{5BF443C0-3646-834F-953D-BFE6A8DD390C}"/>
              </a:ext>
            </a:extLst>
          </p:cNvPr>
          <p:cNvSpPr txBox="1">
            <a:spLocks noChangeArrowheads="1"/>
          </p:cNvSpPr>
          <p:nvPr/>
        </p:nvSpPr>
        <p:spPr bwMode="auto">
          <a:xfrm>
            <a:off x="5234076"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97" name="Text Box 60">
            <a:extLst>
              <a:ext uri="{FF2B5EF4-FFF2-40B4-BE49-F238E27FC236}">
                <a16:creationId xmlns:a16="http://schemas.microsoft.com/office/drawing/2014/main" id="{F76DA5CA-3DF1-A54B-95E2-AB8E10B67DCB}"/>
              </a:ext>
            </a:extLst>
          </p:cNvPr>
          <p:cNvSpPr txBox="1">
            <a:spLocks noChangeArrowheads="1"/>
          </p:cNvSpPr>
          <p:nvPr/>
        </p:nvSpPr>
        <p:spPr bwMode="auto">
          <a:xfrm>
            <a:off x="6213961"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98" name="Text Box 61">
            <a:extLst>
              <a:ext uri="{FF2B5EF4-FFF2-40B4-BE49-F238E27FC236}">
                <a16:creationId xmlns:a16="http://schemas.microsoft.com/office/drawing/2014/main" id="{562C6A2F-DEC5-F34A-9A67-F11D9D81038B}"/>
              </a:ext>
            </a:extLst>
          </p:cNvPr>
          <p:cNvSpPr txBox="1">
            <a:spLocks noChangeArrowheads="1"/>
          </p:cNvSpPr>
          <p:nvPr/>
        </p:nvSpPr>
        <p:spPr bwMode="auto">
          <a:xfrm>
            <a:off x="5476705"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99" name="Text Box 62">
            <a:extLst>
              <a:ext uri="{FF2B5EF4-FFF2-40B4-BE49-F238E27FC236}">
                <a16:creationId xmlns:a16="http://schemas.microsoft.com/office/drawing/2014/main" id="{5AF06984-3284-304F-BC15-6AF3550F0010}"/>
              </a:ext>
            </a:extLst>
          </p:cNvPr>
          <p:cNvSpPr txBox="1">
            <a:spLocks noChangeArrowheads="1"/>
          </p:cNvSpPr>
          <p:nvPr/>
        </p:nvSpPr>
        <p:spPr bwMode="auto">
          <a:xfrm>
            <a:off x="5719851"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00" name="Text Box 63">
            <a:extLst>
              <a:ext uri="{FF2B5EF4-FFF2-40B4-BE49-F238E27FC236}">
                <a16:creationId xmlns:a16="http://schemas.microsoft.com/office/drawing/2014/main" id="{2412E953-A996-2147-B358-175100EDDC13}"/>
              </a:ext>
            </a:extLst>
          </p:cNvPr>
          <p:cNvSpPr txBox="1">
            <a:spLocks noChangeArrowheads="1"/>
          </p:cNvSpPr>
          <p:nvPr/>
        </p:nvSpPr>
        <p:spPr bwMode="auto">
          <a:xfrm>
            <a:off x="5966311"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01" name="Text Box 64">
            <a:extLst>
              <a:ext uri="{FF2B5EF4-FFF2-40B4-BE49-F238E27FC236}">
                <a16:creationId xmlns:a16="http://schemas.microsoft.com/office/drawing/2014/main" id="{4BD48114-D5D1-DA43-9245-47A2962DF64B}"/>
              </a:ext>
            </a:extLst>
          </p:cNvPr>
          <p:cNvSpPr txBox="1">
            <a:spLocks noChangeArrowheads="1"/>
          </p:cNvSpPr>
          <p:nvPr/>
        </p:nvSpPr>
        <p:spPr bwMode="auto">
          <a:xfrm>
            <a:off x="6460420" y="457164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602" name="Text Box 67">
            <a:extLst>
              <a:ext uri="{FF2B5EF4-FFF2-40B4-BE49-F238E27FC236}">
                <a16:creationId xmlns:a16="http://schemas.microsoft.com/office/drawing/2014/main" id="{CBA737D7-F17F-8E4B-BB93-F06B2D02D384}"/>
              </a:ext>
            </a:extLst>
          </p:cNvPr>
          <p:cNvSpPr txBox="1">
            <a:spLocks noChangeArrowheads="1"/>
          </p:cNvSpPr>
          <p:nvPr/>
        </p:nvSpPr>
        <p:spPr bwMode="auto">
          <a:xfrm>
            <a:off x="4960401" y="4815332"/>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603" name="Text Box 68">
            <a:extLst>
              <a:ext uri="{FF2B5EF4-FFF2-40B4-BE49-F238E27FC236}">
                <a16:creationId xmlns:a16="http://schemas.microsoft.com/office/drawing/2014/main" id="{5D9FBA4E-8F4A-DA4C-BA02-0DF1C81281C2}"/>
              </a:ext>
            </a:extLst>
          </p:cNvPr>
          <p:cNvSpPr txBox="1">
            <a:spLocks noChangeArrowheads="1"/>
          </p:cNvSpPr>
          <p:nvPr/>
        </p:nvSpPr>
        <p:spPr bwMode="auto">
          <a:xfrm>
            <a:off x="4960401" y="5795825"/>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604" name="Text Box 69">
            <a:extLst>
              <a:ext uri="{FF2B5EF4-FFF2-40B4-BE49-F238E27FC236}">
                <a16:creationId xmlns:a16="http://schemas.microsoft.com/office/drawing/2014/main" id="{316167B3-DBC7-8F49-B60D-D1F9F1E70AF4}"/>
              </a:ext>
            </a:extLst>
          </p:cNvPr>
          <p:cNvSpPr txBox="1">
            <a:spLocks noChangeArrowheads="1"/>
          </p:cNvSpPr>
          <p:nvPr/>
        </p:nvSpPr>
        <p:spPr bwMode="auto">
          <a:xfrm>
            <a:off x="4960401" y="5060019"/>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605" name="Text Box 70">
            <a:extLst>
              <a:ext uri="{FF2B5EF4-FFF2-40B4-BE49-F238E27FC236}">
                <a16:creationId xmlns:a16="http://schemas.microsoft.com/office/drawing/2014/main" id="{B77B8789-EA46-CF43-9C71-201114E5D59F}"/>
              </a:ext>
            </a:extLst>
          </p:cNvPr>
          <p:cNvSpPr txBox="1">
            <a:spLocks noChangeArrowheads="1"/>
          </p:cNvSpPr>
          <p:nvPr/>
        </p:nvSpPr>
        <p:spPr bwMode="auto">
          <a:xfrm>
            <a:off x="4960401" y="5305288"/>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606" name="Text Box 71">
            <a:extLst>
              <a:ext uri="{FF2B5EF4-FFF2-40B4-BE49-F238E27FC236}">
                <a16:creationId xmlns:a16="http://schemas.microsoft.com/office/drawing/2014/main" id="{80952CB8-866E-7E44-A62A-BD314C9AA8C2}"/>
              </a:ext>
            </a:extLst>
          </p:cNvPr>
          <p:cNvSpPr txBox="1">
            <a:spLocks noChangeArrowheads="1"/>
          </p:cNvSpPr>
          <p:nvPr/>
        </p:nvSpPr>
        <p:spPr bwMode="auto">
          <a:xfrm>
            <a:off x="4960401" y="5550557"/>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607" name="Text Box 72">
            <a:extLst>
              <a:ext uri="{FF2B5EF4-FFF2-40B4-BE49-F238E27FC236}">
                <a16:creationId xmlns:a16="http://schemas.microsoft.com/office/drawing/2014/main" id="{9DC0554C-3691-2B48-B751-880809C5C9B2}"/>
              </a:ext>
            </a:extLst>
          </p:cNvPr>
          <p:cNvSpPr txBox="1">
            <a:spLocks noChangeArrowheads="1"/>
          </p:cNvSpPr>
          <p:nvPr/>
        </p:nvSpPr>
        <p:spPr bwMode="auto">
          <a:xfrm>
            <a:off x="4960401" y="6041094"/>
            <a:ext cx="26962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608" name="TextBox 607">
            <a:extLst>
              <a:ext uri="{FF2B5EF4-FFF2-40B4-BE49-F238E27FC236}">
                <a16:creationId xmlns:a16="http://schemas.microsoft.com/office/drawing/2014/main" id="{85355E32-3DB6-2F42-AAD8-34BE0B6C14D3}"/>
              </a:ext>
            </a:extLst>
          </p:cNvPr>
          <p:cNvSpPr txBox="1"/>
          <p:nvPr/>
        </p:nvSpPr>
        <p:spPr>
          <a:xfrm>
            <a:off x="617729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09" name="TextBox 608">
            <a:extLst>
              <a:ext uri="{FF2B5EF4-FFF2-40B4-BE49-F238E27FC236}">
                <a16:creationId xmlns:a16="http://schemas.microsoft.com/office/drawing/2014/main" id="{096D8B1C-88A7-5744-885C-FCB4AAB1D2C7}"/>
              </a:ext>
            </a:extLst>
          </p:cNvPr>
          <p:cNvSpPr txBox="1"/>
          <p:nvPr/>
        </p:nvSpPr>
        <p:spPr>
          <a:xfrm>
            <a:off x="547670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0" name="TextBox 609">
            <a:extLst>
              <a:ext uri="{FF2B5EF4-FFF2-40B4-BE49-F238E27FC236}">
                <a16:creationId xmlns:a16="http://schemas.microsoft.com/office/drawing/2014/main" id="{10F79F44-DC48-D944-A0B4-1E7AE47CCD83}"/>
              </a:ext>
            </a:extLst>
          </p:cNvPr>
          <p:cNvSpPr txBox="1"/>
          <p:nvPr/>
        </p:nvSpPr>
        <p:spPr>
          <a:xfrm flipH="1">
            <a:off x="5711008" y="481533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1" name="TextBox 610">
            <a:extLst>
              <a:ext uri="{FF2B5EF4-FFF2-40B4-BE49-F238E27FC236}">
                <a16:creationId xmlns:a16="http://schemas.microsoft.com/office/drawing/2014/main" id="{9A5F58AA-B31A-D448-82FB-393E0FC924BE}"/>
              </a:ext>
            </a:extLst>
          </p:cNvPr>
          <p:cNvSpPr txBox="1"/>
          <p:nvPr/>
        </p:nvSpPr>
        <p:spPr>
          <a:xfrm>
            <a:off x="594898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2" name="TextBox 611">
            <a:extLst>
              <a:ext uri="{FF2B5EF4-FFF2-40B4-BE49-F238E27FC236}">
                <a16:creationId xmlns:a16="http://schemas.microsoft.com/office/drawing/2014/main" id="{AC12B972-2456-914C-8EA3-48D2159C78E0}"/>
              </a:ext>
            </a:extLst>
          </p:cNvPr>
          <p:cNvSpPr txBox="1"/>
          <p:nvPr/>
        </p:nvSpPr>
        <p:spPr>
          <a:xfrm>
            <a:off x="6444188"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3" name="TextBox 612">
            <a:extLst>
              <a:ext uri="{FF2B5EF4-FFF2-40B4-BE49-F238E27FC236}">
                <a16:creationId xmlns:a16="http://schemas.microsoft.com/office/drawing/2014/main" id="{C5B8D318-60C9-B84F-B790-0D4F112CBEBD}"/>
              </a:ext>
            </a:extLst>
          </p:cNvPr>
          <p:cNvSpPr txBox="1"/>
          <p:nvPr/>
        </p:nvSpPr>
        <p:spPr>
          <a:xfrm>
            <a:off x="5262893"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4" name="TextBox 613">
            <a:extLst>
              <a:ext uri="{FF2B5EF4-FFF2-40B4-BE49-F238E27FC236}">
                <a16:creationId xmlns:a16="http://schemas.microsoft.com/office/drawing/2014/main" id="{6E502C7D-75C2-5047-99CA-937EA6016D89}"/>
              </a:ext>
            </a:extLst>
          </p:cNvPr>
          <p:cNvSpPr txBox="1"/>
          <p:nvPr/>
        </p:nvSpPr>
        <p:spPr>
          <a:xfrm>
            <a:off x="618105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5" name="TextBox 614">
            <a:extLst>
              <a:ext uri="{FF2B5EF4-FFF2-40B4-BE49-F238E27FC236}">
                <a16:creationId xmlns:a16="http://schemas.microsoft.com/office/drawing/2014/main" id="{404CBF4F-6346-4545-89D8-E28C06AC4BD5}"/>
              </a:ext>
            </a:extLst>
          </p:cNvPr>
          <p:cNvSpPr txBox="1"/>
          <p:nvPr/>
        </p:nvSpPr>
        <p:spPr>
          <a:xfrm>
            <a:off x="548046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6" name="TextBox 615">
            <a:extLst>
              <a:ext uri="{FF2B5EF4-FFF2-40B4-BE49-F238E27FC236}">
                <a16:creationId xmlns:a16="http://schemas.microsoft.com/office/drawing/2014/main" id="{CD61D1E8-81A8-F444-92B0-2FA360BF4752}"/>
              </a:ext>
            </a:extLst>
          </p:cNvPr>
          <p:cNvSpPr txBox="1"/>
          <p:nvPr/>
        </p:nvSpPr>
        <p:spPr>
          <a:xfrm flipH="1">
            <a:off x="5714770" y="505734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7" name="TextBox 616">
            <a:extLst>
              <a:ext uri="{FF2B5EF4-FFF2-40B4-BE49-F238E27FC236}">
                <a16:creationId xmlns:a16="http://schemas.microsoft.com/office/drawing/2014/main" id="{ED13C6FB-59E2-2E4B-AA13-092045274901}"/>
              </a:ext>
            </a:extLst>
          </p:cNvPr>
          <p:cNvSpPr txBox="1"/>
          <p:nvPr/>
        </p:nvSpPr>
        <p:spPr>
          <a:xfrm>
            <a:off x="595274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8" name="TextBox 617">
            <a:extLst>
              <a:ext uri="{FF2B5EF4-FFF2-40B4-BE49-F238E27FC236}">
                <a16:creationId xmlns:a16="http://schemas.microsoft.com/office/drawing/2014/main" id="{CF0C2228-6E85-5B46-8ACE-2AC073DC0FBF}"/>
              </a:ext>
            </a:extLst>
          </p:cNvPr>
          <p:cNvSpPr txBox="1"/>
          <p:nvPr/>
        </p:nvSpPr>
        <p:spPr>
          <a:xfrm>
            <a:off x="6447950"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9" name="TextBox 618">
            <a:extLst>
              <a:ext uri="{FF2B5EF4-FFF2-40B4-BE49-F238E27FC236}">
                <a16:creationId xmlns:a16="http://schemas.microsoft.com/office/drawing/2014/main" id="{39F30739-0921-5449-AC32-0959D24BBD66}"/>
              </a:ext>
            </a:extLst>
          </p:cNvPr>
          <p:cNvSpPr txBox="1"/>
          <p:nvPr/>
        </p:nvSpPr>
        <p:spPr>
          <a:xfrm>
            <a:off x="5266655"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0" name="TextBox 619">
            <a:extLst>
              <a:ext uri="{FF2B5EF4-FFF2-40B4-BE49-F238E27FC236}">
                <a16:creationId xmlns:a16="http://schemas.microsoft.com/office/drawing/2014/main" id="{83A3692F-CD08-9B4D-821F-D27323F540BD}"/>
              </a:ext>
            </a:extLst>
          </p:cNvPr>
          <p:cNvSpPr txBox="1"/>
          <p:nvPr/>
        </p:nvSpPr>
        <p:spPr>
          <a:xfrm>
            <a:off x="617353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1" name="TextBox 620">
            <a:extLst>
              <a:ext uri="{FF2B5EF4-FFF2-40B4-BE49-F238E27FC236}">
                <a16:creationId xmlns:a16="http://schemas.microsoft.com/office/drawing/2014/main" id="{11ECD714-2EC1-AC4A-8227-DC1E856E28C4}"/>
              </a:ext>
            </a:extLst>
          </p:cNvPr>
          <p:cNvSpPr txBox="1"/>
          <p:nvPr/>
        </p:nvSpPr>
        <p:spPr>
          <a:xfrm>
            <a:off x="547294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2" name="TextBox 621">
            <a:extLst>
              <a:ext uri="{FF2B5EF4-FFF2-40B4-BE49-F238E27FC236}">
                <a16:creationId xmlns:a16="http://schemas.microsoft.com/office/drawing/2014/main" id="{686807B3-4BA8-0744-B512-342ACB7EF45C}"/>
              </a:ext>
            </a:extLst>
          </p:cNvPr>
          <p:cNvSpPr txBox="1"/>
          <p:nvPr/>
        </p:nvSpPr>
        <p:spPr>
          <a:xfrm flipH="1">
            <a:off x="5707246" y="531458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3" name="TextBox 622">
            <a:extLst>
              <a:ext uri="{FF2B5EF4-FFF2-40B4-BE49-F238E27FC236}">
                <a16:creationId xmlns:a16="http://schemas.microsoft.com/office/drawing/2014/main" id="{9DCA19E0-B175-3444-BF4B-69C43F53FD74}"/>
              </a:ext>
            </a:extLst>
          </p:cNvPr>
          <p:cNvSpPr txBox="1"/>
          <p:nvPr/>
        </p:nvSpPr>
        <p:spPr>
          <a:xfrm>
            <a:off x="594522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4" name="TextBox 623">
            <a:extLst>
              <a:ext uri="{FF2B5EF4-FFF2-40B4-BE49-F238E27FC236}">
                <a16:creationId xmlns:a16="http://schemas.microsoft.com/office/drawing/2014/main" id="{7ADAEA4F-FCCA-F345-A5E7-6E1F952DA0D1}"/>
              </a:ext>
            </a:extLst>
          </p:cNvPr>
          <p:cNvSpPr txBox="1"/>
          <p:nvPr/>
        </p:nvSpPr>
        <p:spPr>
          <a:xfrm>
            <a:off x="6440426"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5" name="TextBox 624">
            <a:extLst>
              <a:ext uri="{FF2B5EF4-FFF2-40B4-BE49-F238E27FC236}">
                <a16:creationId xmlns:a16="http://schemas.microsoft.com/office/drawing/2014/main" id="{B9847B6A-A883-4845-AAE7-9FF17AC73340}"/>
              </a:ext>
            </a:extLst>
          </p:cNvPr>
          <p:cNvSpPr txBox="1"/>
          <p:nvPr/>
        </p:nvSpPr>
        <p:spPr>
          <a:xfrm>
            <a:off x="5259131" y="531458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6" name="TextBox 625">
            <a:extLst>
              <a:ext uri="{FF2B5EF4-FFF2-40B4-BE49-F238E27FC236}">
                <a16:creationId xmlns:a16="http://schemas.microsoft.com/office/drawing/2014/main" id="{AFE96B25-C6C5-3047-AB34-4D6D0CA2D380}"/>
              </a:ext>
            </a:extLst>
          </p:cNvPr>
          <p:cNvSpPr txBox="1"/>
          <p:nvPr/>
        </p:nvSpPr>
        <p:spPr>
          <a:xfrm>
            <a:off x="617729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7" name="TextBox 626">
            <a:extLst>
              <a:ext uri="{FF2B5EF4-FFF2-40B4-BE49-F238E27FC236}">
                <a16:creationId xmlns:a16="http://schemas.microsoft.com/office/drawing/2014/main" id="{6B40776F-7289-0940-B8E4-B888728B3163}"/>
              </a:ext>
            </a:extLst>
          </p:cNvPr>
          <p:cNvSpPr txBox="1"/>
          <p:nvPr/>
        </p:nvSpPr>
        <p:spPr>
          <a:xfrm>
            <a:off x="5476705"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8" name="TextBox 627">
            <a:extLst>
              <a:ext uri="{FF2B5EF4-FFF2-40B4-BE49-F238E27FC236}">
                <a16:creationId xmlns:a16="http://schemas.microsoft.com/office/drawing/2014/main" id="{90171B9D-7DF8-F04F-9444-539F86395913}"/>
              </a:ext>
            </a:extLst>
          </p:cNvPr>
          <p:cNvSpPr txBox="1"/>
          <p:nvPr/>
        </p:nvSpPr>
        <p:spPr>
          <a:xfrm flipH="1">
            <a:off x="5711008" y="555659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9" name="TextBox 628">
            <a:extLst>
              <a:ext uri="{FF2B5EF4-FFF2-40B4-BE49-F238E27FC236}">
                <a16:creationId xmlns:a16="http://schemas.microsoft.com/office/drawing/2014/main" id="{795889F4-D48A-474E-81F4-B3332EE870CB}"/>
              </a:ext>
            </a:extLst>
          </p:cNvPr>
          <p:cNvSpPr txBox="1"/>
          <p:nvPr/>
        </p:nvSpPr>
        <p:spPr>
          <a:xfrm>
            <a:off x="594898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0" name="TextBox 629">
            <a:extLst>
              <a:ext uri="{FF2B5EF4-FFF2-40B4-BE49-F238E27FC236}">
                <a16:creationId xmlns:a16="http://schemas.microsoft.com/office/drawing/2014/main" id="{9EE60840-4FDC-384E-B116-6DBC2E731470}"/>
              </a:ext>
            </a:extLst>
          </p:cNvPr>
          <p:cNvSpPr txBox="1"/>
          <p:nvPr/>
        </p:nvSpPr>
        <p:spPr>
          <a:xfrm>
            <a:off x="6444188"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1" name="TextBox 630">
            <a:extLst>
              <a:ext uri="{FF2B5EF4-FFF2-40B4-BE49-F238E27FC236}">
                <a16:creationId xmlns:a16="http://schemas.microsoft.com/office/drawing/2014/main" id="{883A6E68-FC76-6845-889D-95C873612CA1}"/>
              </a:ext>
            </a:extLst>
          </p:cNvPr>
          <p:cNvSpPr txBox="1"/>
          <p:nvPr/>
        </p:nvSpPr>
        <p:spPr>
          <a:xfrm>
            <a:off x="5262893"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2" name="TextBox 631">
            <a:extLst>
              <a:ext uri="{FF2B5EF4-FFF2-40B4-BE49-F238E27FC236}">
                <a16:creationId xmlns:a16="http://schemas.microsoft.com/office/drawing/2014/main" id="{20C5C1C1-721F-734A-96DF-F27E7A969732}"/>
              </a:ext>
            </a:extLst>
          </p:cNvPr>
          <p:cNvSpPr txBox="1"/>
          <p:nvPr/>
        </p:nvSpPr>
        <p:spPr>
          <a:xfrm>
            <a:off x="6180864"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3" name="TextBox 632">
            <a:extLst>
              <a:ext uri="{FF2B5EF4-FFF2-40B4-BE49-F238E27FC236}">
                <a16:creationId xmlns:a16="http://schemas.microsoft.com/office/drawing/2014/main" id="{2F7118EB-D408-1E4B-ABB9-9D553E8E8D5F}"/>
              </a:ext>
            </a:extLst>
          </p:cNvPr>
          <p:cNvSpPr txBox="1"/>
          <p:nvPr/>
        </p:nvSpPr>
        <p:spPr>
          <a:xfrm>
            <a:off x="5480274"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4" name="TextBox 633">
            <a:extLst>
              <a:ext uri="{FF2B5EF4-FFF2-40B4-BE49-F238E27FC236}">
                <a16:creationId xmlns:a16="http://schemas.microsoft.com/office/drawing/2014/main" id="{F06BC6E1-A542-B242-93EC-FBC6DF421605}"/>
              </a:ext>
            </a:extLst>
          </p:cNvPr>
          <p:cNvSpPr txBox="1"/>
          <p:nvPr/>
        </p:nvSpPr>
        <p:spPr>
          <a:xfrm flipH="1">
            <a:off x="5714577" y="5808365"/>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5" name="TextBox 634">
            <a:extLst>
              <a:ext uri="{FF2B5EF4-FFF2-40B4-BE49-F238E27FC236}">
                <a16:creationId xmlns:a16="http://schemas.microsoft.com/office/drawing/2014/main" id="{C3D80A39-C363-DE4F-AF27-B104CF94D77F}"/>
              </a:ext>
            </a:extLst>
          </p:cNvPr>
          <p:cNvSpPr txBox="1"/>
          <p:nvPr/>
        </p:nvSpPr>
        <p:spPr>
          <a:xfrm>
            <a:off x="5952553"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6" name="TextBox 635">
            <a:extLst>
              <a:ext uri="{FF2B5EF4-FFF2-40B4-BE49-F238E27FC236}">
                <a16:creationId xmlns:a16="http://schemas.microsoft.com/office/drawing/2014/main" id="{7B351E75-DD55-ED44-B337-9516C509FE98}"/>
              </a:ext>
            </a:extLst>
          </p:cNvPr>
          <p:cNvSpPr txBox="1"/>
          <p:nvPr/>
        </p:nvSpPr>
        <p:spPr>
          <a:xfrm>
            <a:off x="6447757"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7" name="TextBox 636">
            <a:extLst>
              <a:ext uri="{FF2B5EF4-FFF2-40B4-BE49-F238E27FC236}">
                <a16:creationId xmlns:a16="http://schemas.microsoft.com/office/drawing/2014/main" id="{9BAB07EC-2CEB-1E46-93D1-659D71CA045F}"/>
              </a:ext>
            </a:extLst>
          </p:cNvPr>
          <p:cNvSpPr txBox="1"/>
          <p:nvPr/>
        </p:nvSpPr>
        <p:spPr>
          <a:xfrm>
            <a:off x="5266462"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8" name="TextBox 637">
            <a:extLst>
              <a:ext uri="{FF2B5EF4-FFF2-40B4-BE49-F238E27FC236}">
                <a16:creationId xmlns:a16="http://schemas.microsoft.com/office/drawing/2014/main" id="{63F0BDCC-32F9-0D40-ABC5-933318CC6DD8}"/>
              </a:ext>
            </a:extLst>
          </p:cNvPr>
          <p:cNvSpPr txBox="1"/>
          <p:nvPr/>
        </p:nvSpPr>
        <p:spPr>
          <a:xfrm>
            <a:off x="6184626"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9" name="TextBox 638">
            <a:extLst>
              <a:ext uri="{FF2B5EF4-FFF2-40B4-BE49-F238E27FC236}">
                <a16:creationId xmlns:a16="http://schemas.microsoft.com/office/drawing/2014/main" id="{FA9AD490-998A-3D42-B3A0-7FD26DEF70B9}"/>
              </a:ext>
            </a:extLst>
          </p:cNvPr>
          <p:cNvSpPr txBox="1"/>
          <p:nvPr/>
        </p:nvSpPr>
        <p:spPr>
          <a:xfrm>
            <a:off x="5484036" y="605037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0" name="TextBox 639">
            <a:extLst>
              <a:ext uri="{FF2B5EF4-FFF2-40B4-BE49-F238E27FC236}">
                <a16:creationId xmlns:a16="http://schemas.microsoft.com/office/drawing/2014/main" id="{30DE654B-652B-0444-90CC-88211B937DB5}"/>
              </a:ext>
            </a:extLst>
          </p:cNvPr>
          <p:cNvSpPr txBox="1"/>
          <p:nvPr/>
        </p:nvSpPr>
        <p:spPr>
          <a:xfrm flipH="1">
            <a:off x="5718339" y="6050372"/>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1" name="TextBox 640">
            <a:extLst>
              <a:ext uri="{FF2B5EF4-FFF2-40B4-BE49-F238E27FC236}">
                <a16:creationId xmlns:a16="http://schemas.microsoft.com/office/drawing/2014/main" id="{079CBFCB-5DF1-5C47-88AA-A3AC5C5254B7}"/>
              </a:ext>
            </a:extLst>
          </p:cNvPr>
          <p:cNvSpPr txBox="1"/>
          <p:nvPr/>
        </p:nvSpPr>
        <p:spPr>
          <a:xfrm>
            <a:off x="5956315"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2" name="TextBox 641">
            <a:extLst>
              <a:ext uri="{FF2B5EF4-FFF2-40B4-BE49-F238E27FC236}">
                <a16:creationId xmlns:a16="http://schemas.microsoft.com/office/drawing/2014/main" id="{42D3C9D8-5B81-D641-9775-CC8F6E0F4216}"/>
              </a:ext>
            </a:extLst>
          </p:cNvPr>
          <p:cNvSpPr txBox="1"/>
          <p:nvPr/>
        </p:nvSpPr>
        <p:spPr>
          <a:xfrm>
            <a:off x="6451519"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3" name="TextBox 642">
            <a:extLst>
              <a:ext uri="{FF2B5EF4-FFF2-40B4-BE49-F238E27FC236}">
                <a16:creationId xmlns:a16="http://schemas.microsoft.com/office/drawing/2014/main" id="{B8629845-7052-644A-BC72-3813B6EA74B4}"/>
              </a:ext>
            </a:extLst>
          </p:cNvPr>
          <p:cNvSpPr txBox="1"/>
          <p:nvPr/>
        </p:nvSpPr>
        <p:spPr>
          <a:xfrm>
            <a:off x="5270224"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4" name="TextBox 643">
            <a:extLst>
              <a:ext uri="{FF2B5EF4-FFF2-40B4-BE49-F238E27FC236}">
                <a16:creationId xmlns:a16="http://schemas.microsoft.com/office/drawing/2014/main" id="{047C098A-6922-B34C-A850-7D29ADE1618A}"/>
              </a:ext>
            </a:extLst>
          </p:cNvPr>
          <p:cNvSpPr txBox="1"/>
          <p:nvPr/>
        </p:nvSpPr>
        <p:spPr>
          <a:xfrm>
            <a:off x="5746823" y="6426434"/>
            <a:ext cx="699360" cy="415498"/>
          </a:xfrm>
          <a:prstGeom prst="rect">
            <a:avLst/>
          </a:prstGeom>
          <a:noFill/>
        </p:spPr>
        <p:txBody>
          <a:bodyPr wrap="square" rtlCol="0">
            <a:spAutoFit/>
          </a:bodyPr>
          <a:lstStyle/>
          <a:p>
            <a:r>
              <a:rPr lang="en-US" sz="2100" b="1" dirty="0">
                <a:latin typeface="Arial" panose="020B0604020202020204" pitchFamily="34" charset="0"/>
              </a:rPr>
              <a:t>L</a:t>
            </a:r>
            <a:r>
              <a:rPr lang="en-US" sz="2100" b="1" baseline="30000" dirty="0">
                <a:latin typeface="Arial" panose="020B0604020202020204" pitchFamily="34" charset="0"/>
              </a:rPr>
              <a:t>2</a:t>
            </a:r>
          </a:p>
        </p:txBody>
      </p:sp>
      <p:sp>
        <p:nvSpPr>
          <p:cNvPr id="273" name="Title 1">
            <a:extLst>
              <a:ext uri="{FF2B5EF4-FFF2-40B4-BE49-F238E27FC236}">
                <a16:creationId xmlns:a16="http://schemas.microsoft.com/office/drawing/2014/main" id="{B65B94CF-4CE6-234D-8746-5887519C52F8}"/>
              </a:ext>
            </a:extLst>
          </p:cNvPr>
          <p:cNvSpPr>
            <a:spLocks noGrp="1"/>
          </p:cNvSpPr>
          <p:nvPr>
            <p:ph type="title"/>
          </p:nvPr>
        </p:nvSpPr>
        <p:spPr>
          <a:xfrm>
            <a:off x="166688" y="192088"/>
            <a:ext cx="8977312" cy="889000"/>
          </a:xfrm>
        </p:spPr>
        <p:txBody>
          <a:bodyPr/>
          <a:lstStyle/>
          <a:p>
            <a:r>
              <a:rPr lang="en-US" dirty="0"/>
              <a:t>Exercise 13: </a:t>
            </a:r>
            <a:r>
              <a:rPr lang="en-US" sz="1800" dirty="0"/>
              <a:t>Third solution – work with lower triangular matrices only</a:t>
            </a:r>
          </a:p>
        </p:txBody>
      </p:sp>
      <p:sp>
        <p:nvSpPr>
          <p:cNvPr id="274" name="TextBox 273">
            <a:extLst>
              <a:ext uri="{FF2B5EF4-FFF2-40B4-BE49-F238E27FC236}">
                <a16:creationId xmlns:a16="http://schemas.microsoft.com/office/drawing/2014/main" id="{F189C7C7-CAEE-4E08-AA8B-47A062EC32BC}"/>
              </a:ext>
            </a:extLst>
          </p:cNvPr>
          <p:cNvSpPr txBox="1"/>
          <p:nvPr/>
        </p:nvSpPr>
        <p:spPr>
          <a:xfrm>
            <a:off x="162926" y="832524"/>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TriCount3</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L = </a:t>
            </a:r>
            <a:r>
              <a:rPr lang="en-US" sz="1400" b="1" dirty="0" err="1">
                <a:latin typeface="Courier New" panose="02070309020205020404" pitchFamily="49" charset="0"/>
                <a:cs typeface="Courier New" panose="02070309020205020404" pitchFamily="49" charset="0"/>
              </a:rPr>
              <a:t>inGraph.tril</a:t>
            </a:r>
            <a:r>
              <a:rPr lang="en-US" sz="1400" b="1" dirty="0">
                <a:latin typeface="Courier New" panose="02070309020205020404" pitchFamily="49" charset="0"/>
                <a:cs typeface="Courier New" panose="02070309020205020404" pitchFamily="49" charset="0"/>
              </a:rPr>
              <a:t>(-1) </a:t>
            </a:r>
          </a:p>
          <a:p>
            <a:r>
              <a:rPr lang="en-US" sz="1400" b="1" dirty="0">
                <a:latin typeface="Courier New" panose="02070309020205020404" pitchFamily="49" charset="0"/>
                <a:cs typeface="Courier New" panose="02070309020205020404" pitchFamily="49" charset="0"/>
              </a:rPr>
              <a:t>    T = </a:t>
            </a:r>
            <a:r>
              <a:rPr lang="en-US" sz="1400" b="1" dirty="0" err="1">
                <a:latin typeface="Courier New" panose="02070309020205020404" pitchFamily="49" charset="0"/>
                <a:cs typeface="Courier New" panose="02070309020205020404" pitchFamily="49" charset="0"/>
              </a:rPr>
              <a:t>L.mxm</a:t>
            </a:r>
            <a:r>
              <a:rPr lang="en-US" sz="1400" b="1" dirty="0">
                <a:latin typeface="Courier New" panose="02070309020205020404" pitchFamily="49" charset="0"/>
                <a:cs typeface="Courier New" panose="02070309020205020404" pitchFamily="49" charset="0"/>
              </a:rPr>
              <a:t>(L, semiring=grb.types.UINT64.PLUS_TIMES, mask=L)</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T.reduce_int</a:t>
            </a:r>
            <a:r>
              <a:rPr lang="en-US" sz="1400" b="1" dirty="0">
                <a:latin typeface="Courier New" panose="02070309020205020404" pitchFamily="49" charset="0"/>
                <a:cs typeface="Courier New" panose="02070309020205020404" pitchFamily="49" charset="0"/>
              </a:rPr>
              <a:t>(grb.types.UINT64.PLUS_MONOID)</a:t>
            </a: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275" name="TextBox 274">
            <a:extLst>
              <a:ext uri="{FF2B5EF4-FFF2-40B4-BE49-F238E27FC236}">
                <a16:creationId xmlns:a16="http://schemas.microsoft.com/office/drawing/2014/main" id="{2DF16269-7143-47C8-A133-A00F45C1CDC8}"/>
              </a:ext>
            </a:extLst>
          </p:cNvPr>
          <p:cNvSpPr txBox="1"/>
          <p:nvPr/>
        </p:nvSpPr>
        <p:spPr>
          <a:xfrm>
            <a:off x="2896987" y="1665403"/>
            <a:ext cx="5562470" cy="307777"/>
          </a:xfrm>
          <a:prstGeom prst="rect">
            <a:avLst/>
          </a:prstGeom>
          <a:noFill/>
        </p:spPr>
        <p:txBody>
          <a:bodyPr wrap="square" rtlCol="0">
            <a:spAutoFit/>
          </a:bodyPr>
          <a:lstStyle/>
          <a:p>
            <a:r>
              <a:rPr lang="en-US" sz="1400" dirty="0">
                <a:solidFill>
                  <a:srgbClr val="C00000"/>
                </a:solidFill>
                <a:sym typeface="Wingdings" pitchFamily="2" charset="2"/>
              </a:rPr>
              <a:t> Counts each triangle once (hi-mid-lo wedge closed by hi-lo edge)</a:t>
            </a:r>
            <a:endParaRPr lang="en-US" sz="1400" dirty="0">
              <a:solidFill>
                <a:srgbClr val="C00000"/>
              </a:solidFill>
            </a:endParaRPr>
          </a:p>
        </p:txBody>
      </p:sp>
    </p:spTree>
    <p:extLst>
      <p:ext uri="{BB962C8B-B14F-4D97-AF65-F5344CB8AC3E}">
        <p14:creationId xmlns:p14="http://schemas.microsoft.com/office/powerpoint/2010/main" val="252351729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73845" y="6551613"/>
            <a:ext cx="57015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413143"/>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21830954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a:t>
            </a:r>
          </a:p>
        </p:txBody>
      </p:sp>
      <p:sp>
        <p:nvSpPr>
          <p:cNvPr id="3" name="Content Placeholder 2"/>
          <p:cNvSpPr>
            <a:spLocks noGrp="1"/>
          </p:cNvSpPr>
          <p:nvPr>
            <p:ph idx="1"/>
          </p:nvPr>
        </p:nvSpPr>
        <p:spPr>
          <a:xfrm>
            <a:off x="455613" y="1002040"/>
            <a:ext cx="8272462" cy="4840287"/>
          </a:xfrm>
        </p:spPr>
        <p:txBody>
          <a:bodyPr/>
          <a:lstStyle/>
          <a:p>
            <a:r>
              <a:rPr lang="en-US" dirty="0"/>
              <a:t>PageRank algorithm</a:t>
            </a:r>
          </a:p>
          <a:p>
            <a:pPr lvl="1"/>
            <a:r>
              <a:rPr lang="en-US" dirty="0"/>
              <a:t>Given a set of webpages (vertices), each page containing hyperlinks (edges) to other pages, the PageRank algorithm gives a measure of the </a:t>
            </a:r>
            <a:r>
              <a:rPr lang="en-US" i="1" dirty="0"/>
              <a:t>importance</a:t>
            </a:r>
            <a:r>
              <a:rPr lang="en-US" dirty="0"/>
              <a:t> of each page</a:t>
            </a:r>
          </a:p>
          <a:p>
            <a:pPr lvl="1"/>
            <a:r>
              <a:rPr lang="en-US" dirty="0"/>
              <a:t>The intuition is that (1) more important pages will receive more links from other pages and (2) links from more important pages count more than links from less important pages</a:t>
            </a:r>
          </a:p>
          <a:p>
            <a:pPr lvl="1"/>
            <a:r>
              <a:rPr lang="en-US" dirty="0"/>
              <a:t>This is an iterative algorithm that converges to a fixed-point</a:t>
            </a:r>
          </a:p>
          <a:p>
            <a:pPr lvl="1"/>
            <a:r>
              <a:rPr lang="en-US" dirty="0"/>
              <a:t>For this exercise, the graph will consist </a:t>
            </a:r>
            <a:r>
              <a:rPr lang="en-US"/>
              <a:t>of directed </a:t>
            </a:r>
            <a:r>
              <a:rPr lang="en-US" dirty="0"/>
              <a:t>edges, to simulate the unidirectional nature of hyperlinks</a:t>
            </a:r>
          </a:p>
        </p:txBody>
      </p:sp>
      <p:sp>
        <p:nvSpPr>
          <p:cNvPr id="4" name="Slide Number Placeholder 3"/>
          <p:cNvSpPr>
            <a:spLocks noGrp="1"/>
          </p:cNvSpPr>
          <p:nvPr>
            <p:ph type="sldNum" sz="quarter" idx="10"/>
          </p:nvPr>
        </p:nvSpPr>
        <p:spPr>
          <a:xfrm>
            <a:off x="8498541" y="6551613"/>
            <a:ext cx="645459"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43" name="Group 42">
            <a:extLst>
              <a:ext uri="{FF2B5EF4-FFF2-40B4-BE49-F238E27FC236}">
                <a16:creationId xmlns:a16="http://schemas.microsoft.com/office/drawing/2014/main" id="{6DB59652-84BA-430C-959B-23389414997D}"/>
              </a:ext>
            </a:extLst>
          </p:cNvPr>
          <p:cNvGrpSpPr/>
          <p:nvPr/>
        </p:nvGrpSpPr>
        <p:grpSpPr>
          <a:xfrm>
            <a:off x="3205412" y="4328772"/>
            <a:ext cx="2908050" cy="2375241"/>
            <a:chOff x="1223785" y="3766524"/>
            <a:chExt cx="2791124" cy="2186461"/>
          </a:xfrm>
        </p:grpSpPr>
        <p:grpSp>
          <p:nvGrpSpPr>
            <p:cNvPr id="44" name="Group 43">
              <a:extLst>
                <a:ext uri="{FF2B5EF4-FFF2-40B4-BE49-F238E27FC236}">
                  <a16:creationId xmlns:a16="http://schemas.microsoft.com/office/drawing/2014/main" id="{90F4FBE9-6327-4023-8338-2930D02AB65A}"/>
                </a:ext>
              </a:extLst>
            </p:cNvPr>
            <p:cNvGrpSpPr/>
            <p:nvPr/>
          </p:nvGrpSpPr>
          <p:grpSpPr>
            <a:xfrm>
              <a:off x="1335803" y="4157242"/>
              <a:ext cx="219364" cy="718577"/>
              <a:chOff x="1335803" y="4157242"/>
              <a:chExt cx="219364" cy="718577"/>
            </a:xfrm>
          </p:grpSpPr>
          <p:sp>
            <p:nvSpPr>
              <p:cNvPr id="123" name="Line 24">
                <a:extLst>
                  <a:ext uri="{FF2B5EF4-FFF2-40B4-BE49-F238E27FC236}">
                    <a16:creationId xmlns:a16="http://schemas.microsoft.com/office/drawing/2014/main" id="{F5986BC5-6CB5-4561-AB7C-DE1ED6FF8D9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4" name="Freeform 25">
                <a:extLst>
                  <a:ext uri="{FF2B5EF4-FFF2-40B4-BE49-F238E27FC236}">
                    <a16:creationId xmlns:a16="http://schemas.microsoft.com/office/drawing/2014/main" id="{932F71CE-18E3-4AF7-96B7-5AA612791050}"/>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5" name="Group 44">
              <a:extLst>
                <a:ext uri="{FF2B5EF4-FFF2-40B4-BE49-F238E27FC236}">
                  <a16:creationId xmlns:a16="http://schemas.microsoft.com/office/drawing/2014/main" id="{1E5A1F7E-13B6-473B-A06D-FC61D6FB311D}"/>
                </a:ext>
              </a:extLst>
            </p:cNvPr>
            <p:cNvGrpSpPr/>
            <p:nvPr/>
          </p:nvGrpSpPr>
          <p:grpSpPr>
            <a:xfrm>
              <a:off x="1571763" y="4183811"/>
              <a:ext cx="219364" cy="718577"/>
              <a:chOff x="1571763" y="4183811"/>
              <a:chExt cx="219364" cy="718577"/>
            </a:xfrm>
          </p:grpSpPr>
          <p:sp>
            <p:nvSpPr>
              <p:cNvPr id="121" name="Line 27">
                <a:extLst>
                  <a:ext uri="{FF2B5EF4-FFF2-40B4-BE49-F238E27FC236}">
                    <a16:creationId xmlns:a16="http://schemas.microsoft.com/office/drawing/2014/main" id="{B9B775F2-773E-4960-B0ED-C2C8AFCB5EA5}"/>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2" name="Freeform 28">
                <a:extLst>
                  <a:ext uri="{FF2B5EF4-FFF2-40B4-BE49-F238E27FC236}">
                    <a16:creationId xmlns:a16="http://schemas.microsoft.com/office/drawing/2014/main" id="{D98C7D2D-D483-4206-874A-43314B817FF4}"/>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6" name="Group 45">
              <a:extLst>
                <a:ext uri="{FF2B5EF4-FFF2-40B4-BE49-F238E27FC236}">
                  <a16:creationId xmlns:a16="http://schemas.microsoft.com/office/drawing/2014/main" id="{2FC4E487-21F6-4F30-9F7F-84C79E0B0DFA}"/>
                </a:ext>
              </a:extLst>
            </p:cNvPr>
            <p:cNvGrpSpPr/>
            <p:nvPr/>
          </p:nvGrpSpPr>
          <p:grpSpPr>
            <a:xfrm>
              <a:off x="1555166" y="3962540"/>
              <a:ext cx="1121352" cy="186298"/>
              <a:chOff x="1555166" y="3962540"/>
              <a:chExt cx="1121352" cy="186298"/>
            </a:xfrm>
          </p:grpSpPr>
          <p:sp>
            <p:nvSpPr>
              <p:cNvPr id="119" name="Line 30">
                <a:extLst>
                  <a:ext uri="{FF2B5EF4-FFF2-40B4-BE49-F238E27FC236}">
                    <a16:creationId xmlns:a16="http://schemas.microsoft.com/office/drawing/2014/main" id="{69E22A7A-D369-4C3D-8E87-061E57D00B5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31">
                <a:extLst>
                  <a:ext uri="{FF2B5EF4-FFF2-40B4-BE49-F238E27FC236}">
                    <a16:creationId xmlns:a16="http://schemas.microsoft.com/office/drawing/2014/main" id="{1603A033-28CD-4A52-8E90-D102521077D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7" name="Group 46">
              <a:extLst>
                <a:ext uri="{FF2B5EF4-FFF2-40B4-BE49-F238E27FC236}">
                  <a16:creationId xmlns:a16="http://schemas.microsoft.com/office/drawing/2014/main" id="{74451A61-ACEB-4E2D-B98A-D4B06B839783}"/>
                </a:ext>
              </a:extLst>
            </p:cNvPr>
            <p:cNvGrpSpPr/>
            <p:nvPr/>
          </p:nvGrpSpPr>
          <p:grpSpPr>
            <a:xfrm>
              <a:off x="1563825" y="4891227"/>
              <a:ext cx="1121352" cy="732585"/>
              <a:chOff x="1563825" y="4891227"/>
              <a:chExt cx="1121352" cy="732585"/>
            </a:xfrm>
          </p:grpSpPr>
          <p:sp>
            <p:nvSpPr>
              <p:cNvPr id="117" name="Line 34">
                <a:extLst>
                  <a:ext uri="{FF2B5EF4-FFF2-40B4-BE49-F238E27FC236}">
                    <a16:creationId xmlns:a16="http://schemas.microsoft.com/office/drawing/2014/main" id="{C37F5973-EABE-4E17-AADE-336A9592C211}"/>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8" name="Freeform 35">
                <a:extLst>
                  <a:ext uri="{FF2B5EF4-FFF2-40B4-BE49-F238E27FC236}">
                    <a16:creationId xmlns:a16="http://schemas.microsoft.com/office/drawing/2014/main" id="{BAA0F3A5-C3AC-4EC5-A966-D970518784BD}"/>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48" name="Line 46">
              <a:extLst>
                <a:ext uri="{FF2B5EF4-FFF2-40B4-BE49-F238E27FC236}">
                  <a16:creationId xmlns:a16="http://schemas.microsoft.com/office/drawing/2014/main" id="{0F64F402-DB94-4784-8787-BC792CCDF715}"/>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47">
              <a:extLst>
                <a:ext uri="{FF2B5EF4-FFF2-40B4-BE49-F238E27FC236}">
                  <a16:creationId xmlns:a16="http://schemas.microsoft.com/office/drawing/2014/main" id="{A01449B9-09C4-4B31-B4D4-3FC352FBE60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0" name="Group 49">
              <a:extLst>
                <a:ext uri="{FF2B5EF4-FFF2-40B4-BE49-F238E27FC236}">
                  <a16:creationId xmlns:a16="http://schemas.microsoft.com/office/drawing/2014/main" id="{73C1B148-957E-4C63-8F95-303EEF80F69F}"/>
                </a:ext>
              </a:extLst>
            </p:cNvPr>
            <p:cNvGrpSpPr/>
            <p:nvPr/>
          </p:nvGrpSpPr>
          <p:grpSpPr>
            <a:xfrm>
              <a:off x="1566712" y="5458525"/>
              <a:ext cx="1121352" cy="186298"/>
              <a:chOff x="1566712" y="5458525"/>
              <a:chExt cx="1121352" cy="186298"/>
            </a:xfrm>
          </p:grpSpPr>
          <p:sp>
            <p:nvSpPr>
              <p:cNvPr id="115" name="Line 49">
                <a:extLst>
                  <a:ext uri="{FF2B5EF4-FFF2-40B4-BE49-F238E27FC236}">
                    <a16:creationId xmlns:a16="http://schemas.microsoft.com/office/drawing/2014/main" id="{A7E8FB2F-4782-493E-AB1E-1788FBF3251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6" name="Freeform 50">
                <a:extLst>
                  <a:ext uri="{FF2B5EF4-FFF2-40B4-BE49-F238E27FC236}">
                    <a16:creationId xmlns:a16="http://schemas.microsoft.com/office/drawing/2014/main" id="{8BA0D33D-162E-48F5-BCDC-C946DFE175DF}"/>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1" name="Group 50">
              <a:extLst>
                <a:ext uri="{FF2B5EF4-FFF2-40B4-BE49-F238E27FC236}">
                  <a16:creationId xmlns:a16="http://schemas.microsoft.com/office/drawing/2014/main" id="{D169712F-4F5F-4CB2-8788-0AAC924D2B46}"/>
                </a:ext>
              </a:extLst>
            </p:cNvPr>
            <p:cNvGrpSpPr/>
            <p:nvPr/>
          </p:nvGrpSpPr>
          <p:grpSpPr>
            <a:xfrm>
              <a:off x="1549394" y="5643422"/>
              <a:ext cx="1121352" cy="186298"/>
              <a:chOff x="1549394" y="5643422"/>
              <a:chExt cx="1121352" cy="186298"/>
            </a:xfrm>
          </p:grpSpPr>
          <p:sp>
            <p:nvSpPr>
              <p:cNvPr id="113" name="Line 52">
                <a:extLst>
                  <a:ext uri="{FF2B5EF4-FFF2-40B4-BE49-F238E27FC236}">
                    <a16:creationId xmlns:a16="http://schemas.microsoft.com/office/drawing/2014/main" id="{6768245E-CD76-4CF4-9170-4981EE85D813}"/>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4" name="Freeform 53">
                <a:extLst>
                  <a:ext uri="{FF2B5EF4-FFF2-40B4-BE49-F238E27FC236}">
                    <a16:creationId xmlns:a16="http://schemas.microsoft.com/office/drawing/2014/main" id="{B33FC525-362D-42C6-A22F-78E8FB8E51B3}"/>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2" name="Group 51">
              <a:extLst>
                <a:ext uri="{FF2B5EF4-FFF2-40B4-BE49-F238E27FC236}">
                  <a16:creationId xmlns:a16="http://schemas.microsoft.com/office/drawing/2014/main" id="{A7EADF5D-63F0-4409-A1DB-E978E484877E}"/>
                </a:ext>
              </a:extLst>
            </p:cNvPr>
            <p:cNvGrpSpPr/>
            <p:nvPr/>
          </p:nvGrpSpPr>
          <p:grpSpPr>
            <a:xfrm>
              <a:off x="1572485" y="4892628"/>
              <a:ext cx="1121352" cy="186298"/>
              <a:chOff x="1572485" y="4892628"/>
              <a:chExt cx="1121352" cy="186298"/>
            </a:xfrm>
          </p:grpSpPr>
          <p:sp>
            <p:nvSpPr>
              <p:cNvPr id="111" name="Line 55">
                <a:extLst>
                  <a:ext uri="{FF2B5EF4-FFF2-40B4-BE49-F238E27FC236}">
                    <a16:creationId xmlns:a16="http://schemas.microsoft.com/office/drawing/2014/main" id="{68AD81F2-1EFD-4258-9B05-74D3CC28DB8C}"/>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2" name="Freeform 56">
                <a:extLst>
                  <a:ext uri="{FF2B5EF4-FFF2-40B4-BE49-F238E27FC236}">
                    <a16:creationId xmlns:a16="http://schemas.microsoft.com/office/drawing/2014/main" id="{37148BF6-9EC4-4335-B185-C5D149CA1F4B}"/>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3" name="Group 52">
              <a:extLst>
                <a:ext uri="{FF2B5EF4-FFF2-40B4-BE49-F238E27FC236}">
                  <a16:creationId xmlns:a16="http://schemas.microsoft.com/office/drawing/2014/main" id="{DC13C581-1ED0-478D-AD94-85A508B00E67}"/>
                </a:ext>
              </a:extLst>
            </p:cNvPr>
            <p:cNvGrpSpPr/>
            <p:nvPr/>
          </p:nvGrpSpPr>
          <p:grpSpPr>
            <a:xfrm>
              <a:off x="1330030" y="4919242"/>
              <a:ext cx="219364" cy="718577"/>
              <a:chOff x="1330030" y="4919242"/>
              <a:chExt cx="219364" cy="718577"/>
            </a:xfrm>
          </p:grpSpPr>
          <p:sp>
            <p:nvSpPr>
              <p:cNvPr id="109" name="Line 58">
                <a:extLst>
                  <a:ext uri="{FF2B5EF4-FFF2-40B4-BE49-F238E27FC236}">
                    <a16:creationId xmlns:a16="http://schemas.microsoft.com/office/drawing/2014/main" id="{8002288E-7BB4-472E-B100-EA3539479785}"/>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0" name="Freeform 59">
                <a:extLst>
                  <a:ext uri="{FF2B5EF4-FFF2-40B4-BE49-F238E27FC236}">
                    <a16:creationId xmlns:a16="http://schemas.microsoft.com/office/drawing/2014/main" id="{90866E67-FACD-49D7-A570-BB9571122347}"/>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4" name="Line 61">
              <a:extLst>
                <a:ext uri="{FF2B5EF4-FFF2-40B4-BE49-F238E27FC236}">
                  <a16:creationId xmlns:a16="http://schemas.microsoft.com/office/drawing/2014/main" id="{055B0023-21C6-4BBC-B30B-B2274B093053}"/>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5" name="Freeform 16">
              <a:extLst>
                <a:ext uri="{FF2B5EF4-FFF2-40B4-BE49-F238E27FC236}">
                  <a16:creationId xmlns:a16="http://schemas.microsoft.com/office/drawing/2014/main" id="{01DD3EAD-C995-4E57-9770-8AB78E7D8C07}"/>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6" name="Group 55">
              <a:extLst>
                <a:ext uri="{FF2B5EF4-FFF2-40B4-BE49-F238E27FC236}">
                  <a16:creationId xmlns:a16="http://schemas.microsoft.com/office/drawing/2014/main" id="{ABDB4CDA-186B-4660-A358-C6E6F0F9F7D0}"/>
                </a:ext>
              </a:extLst>
            </p:cNvPr>
            <p:cNvGrpSpPr/>
            <p:nvPr/>
          </p:nvGrpSpPr>
          <p:grpSpPr>
            <a:xfrm>
              <a:off x="2676519" y="4882823"/>
              <a:ext cx="1102591" cy="760599"/>
              <a:chOff x="2676519" y="4882823"/>
              <a:chExt cx="1102591" cy="760599"/>
            </a:xfrm>
          </p:grpSpPr>
          <p:sp>
            <p:nvSpPr>
              <p:cNvPr id="107" name="Line 64">
                <a:extLst>
                  <a:ext uri="{FF2B5EF4-FFF2-40B4-BE49-F238E27FC236}">
                    <a16:creationId xmlns:a16="http://schemas.microsoft.com/office/drawing/2014/main" id="{4BAF1898-C098-441D-8CC2-F968A70B6DA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8" name="Freeform 65">
                <a:extLst>
                  <a:ext uri="{FF2B5EF4-FFF2-40B4-BE49-F238E27FC236}">
                    <a16:creationId xmlns:a16="http://schemas.microsoft.com/office/drawing/2014/main" id="{5B528CE9-9958-4892-B659-CEF1885A3670}"/>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7" name="Group 56">
              <a:extLst>
                <a:ext uri="{FF2B5EF4-FFF2-40B4-BE49-F238E27FC236}">
                  <a16:creationId xmlns:a16="http://schemas.microsoft.com/office/drawing/2014/main" id="{5AFC137F-D5BC-4D43-BB7C-69DB7DCBF288}"/>
                </a:ext>
              </a:extLst>
            </p:cNvPr>
            <p:cNvGrpSpPr/>
            <p:nvPr/>
          </p:nvGrpSpPr>
          <p:grpSpPr>
            <a:xfrm>
              <a:off x="2706826" y="4161444"/>
              <a:ext cx="1102591" cy="760599"/>
              <a:chOff x="2706826" y="4161444"/>
              <a:chExt cx="1102591" cy="760599"/>
            </a:xfrm>
          </p:grpSpPr>
          <p:sp>
            <p:nvSpPr>
              <p:cNvPr id="105" name="Line 67">
                <a:extLst>
                  <a:ext uri="{FF2B5EF4-FFF2-40B4-BE49-F238E27FC236}">
                    <a16:creationId xmlns:a16="http://schemas.microsoft.com/office/drawing/2014/main" id="{3E93EE58-D931-4987-835F-36A44DFD3CAC}"/>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6" name="Freeform 68">
                <a:extLst>
                  <a:ext uri="{FF2B5EF4-FFF2-40B4-BE49-F238E27FC236}">
                    <a16:creationId xmlns:a16="http://schemas.microsoft.com/office/drawing/2014/main" id="{594A737C-ADAE-4488-9CDE-2835BF93E509}"/>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8" name="Rectangle 57">
              <a:extLst>
                <a:ext uri="{FF2B5EF4-FFF2-40B4-BE49-F238E27FC236}">
                  <a16:creationId xmlns:a16="http://schemas.microsoft.com/office/drawing/2014/main" id="{07A2D670-B5ED-42B1-92B2-53FF9C8BEA2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59" name="Rectangle 104">
              <a:extLst>
                <a:ext uri="{FF2B5EF4-FFF2-40B4-BE49-F238E27FC236}">
                  <a16:creationId xmlns:a16="http://schemas.microsoft.com/office/drawing/2014/main" id="{64797DFD-4012-4BBD-A635-BDBFBC4536C1}"/>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93" name="Rectangle 105">
              <a:extLst>
                <a:ext uri="{FF2B5EF4-FFF2-40B4-BE49-F238E27FC236}">
                  <a16:creationId xmlns:a16="http://schemas.microsoft.com/office/drawing/2014/main" id="{045A70C9-54A1-47A6-9077-E798349ECA1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94" name="Rectangle 93">
              <a:extLst>
                <a:ext uri="{FF2B5EF4-FFF2-40B4-BE49-F238E27FC236}">
                  <a16:creationId xmlns:a16="http://schemas.microsoft.com/office/drawing/2014/main" id="{A6776991-9EBB-4F30-A7D1-D214D90AF0B4}"/>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95" name="Oval 94">
              <a:extLst>
                <a:ext uri="{FF2B5EF4-FFF2-40B4-BE49-F238E27FC236}">
                  <a16:creationId xmlns:a16="http://schemas.microsoft.com/office/drawing/2014/main" id="{DB8026DD-70BE-4072-8AF1-2D8AC466EF65}"/>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96" name="Oval 95">
              <a:extLst>
                <a:ext uri="{FF2B5EF4-FFF2-40B4-BE49-F238E27FC236}">
                  <a16:creationId xmlns:a16="http://schemas.microsoft.com/office/drawing/2014/main" id="{4C61235C-8415-464A-BDC1-9028280B24C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7" name="Oval 96">
              <a:extLst>
                <a:ext uri="{FF2B5EF4-FFF2-40B4-BE49-F238E27FC236}">
                  <a16:creationId xmlns:a16="http://schemas.microsoft.com/office/drawing/2014/main" id="{E05A22A3-F259-44E2-B1B3-A9E7C9946326}"/>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8" name="Oval 97">
              <a:extLst>
                <a:ext uri="{FF2B5EF4-FFF2-40B4-BE49-F238E27FC236}">
                  <a16:creationId xmlns:a16="http://schemas.microsoft.com/office/drawing/2014/main" id="{CE815A2B-C30B-4B98-89EE-650B5D61696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9" name="Oval 98">
              <a:extLst>
                <a:ext uri="{FF2B5EF4-FFF2-40B4-BE49-F238E27FC236}">
                  <a16:creationId xmlns:a16="http://schemas.microsoft.com/office/drawing/2014/main" id="{20F260E7-98D0-4581-80C8-D5E7AD9FDA6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00" name="Oval 71">
              <a:extLst>
                <a:ext uri="{FF2B5EF4-FFF2-40B4-BE49-F238E27FC236}">
                  <a16:creationId xmlns:a16="http://schemas.microsoft.com/office/drawing/2014/main" id="{D807E00A-4136-4594-8F7A-650B6515D9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01" name="Oval 72">
              <a:extLst>
                <a:ext uri="{FF2B5EF4-FFF2-40B4-BE49-F238E27FC236}">
                  <a16:creationId xmlns:a16="http://schemas.microsoft.com/office/drawing/2014/main" id="{3158EA19-B924-41F5-897F-1F625E2C8F42}"/>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02" name="Rectangle 101">
              <a:extLst>
                <a:ext uri="{FF2B5EF4-FFF2-40B4-BE49-F238E27FC236}">
                  <a16:creationId xmlns:a16="http://schemas.microsoft.com/office/drawing/2014/main" id="{2DA98EEA-66D7-415E-9CA1-4D98278F340E}"/>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03" name="Rectangle 102">
              <a:extLst>
                <a:ext uri="{FF2B5EF4-FFF2-40B4-BE49-F238E27FC236}">
                  <a16:creationId xmlns:a16="http://schemas.microsoft.com/office/drawing/2014/main" id="{3300122C-2217-4A53-9916-3AB82BA93468}"/>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04" name="Rectangle 103">
              <a:extLst>
                <a:ext uri="{FF2B5EF4-FFF2-40B4-BE49-F238E27FC236}">
                  <a16:creationId xmlns:a16="http://schemas.microsoft.com/office/drawing/2014/main" id="{F0DD6A56-9A97-431F-962F-50E84C8A493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57676622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Exercise 14: PageRank iterative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613" y="1002040"/>
                <a:ext cx="8272462" cy="4840287"/>
              </a:xfrm>
            </p:spPr>
            <p:txBody>
              <a:bodyPr/>
              <a:lstStyle/>
              <a:p>
                <a:r>
                  <a:rPr lang="en-US" sz="2000" dirty="0"/>
                  <a:t>Given an </a:t>
                </a:r>
                <a14:m>
                  <m:oMath xmlns:m="http://schemas.openxmlformats.org/officeDocument/2006/math">
                    <m:r>
                      <a:rPr lang="en-US" sz="2000" b="0" i="1" smtClean="0">
                        <a:solidFill>
                          <a:srgbClr val="FF0000"/>
                        </a:solidFill>
                        <a:latin typeface="Cambria Math" panose="02040503050406030204" pitchFamily="18" charset="0"/>
                      </a:rPr>
                      <m:t>𝑁</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𝑁</m:t>
                    </m:r>
                  </m:oMath>
                </a14:m>
                <a:r>
                  <a:rPr lang="en-US" sz="2000" dirty="0">
                    <a:solidFill>
                      <a:srgbClr val="FF0000"/>
                    </a:solidFill>
                  </a:rPr>
                  <a:t> </a:t>
                </a:r>
                <a:r>
                  <a:rPr lang="en-US" sz="2000" dirty="0"/>
                  <a:t>adjacency matrix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𝐀</m:t>
                    </m:r>
                  </m:oMath>
                </a14:m>
                <a:r>
                  <a:rPr lang="en-US" sz="2000" dirty="0"/>
                  <a:t> and a damping factor </a:t>
                </a:r>
                <a14:m>
                  <m:oMath xmlns:m="http://schemas.openxmlformats.org/officeDocument/2006/math">
                    <m:r>
                      <a:rPr lang="en-US" sz="2000" b="1" i="1" dirty="0" smtClean="0">
                        <a:solidFill>
                          <a:srgbClr val="FF0000"/>
                        </a:solidFill>
                        <a:latin typeface="Cambria Math" panose="02040503050406030204" pitchFamily="18" charset="0"/>
                        <a:cs typeface="Courier New" panose="02070309020205020404" pitchFamily="49" charset="0"/>
                      </a:rPr>
                      <m:t>𝜶</m:t>
                    </m:r>
                  </m:oMath>
                </a14:m>
                <a:r>
                  <a:rPr lang="en-US" sz="2000" dirty="0"/>
                  <a:t>, compute the vector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of page ranks of each vertex</a:t>
                </a:r>
              </a:p>
              <a:p>
                <a:r>
                  <a:rPr lang="en-US" sz="2000" dirty="0"/>
                  <a:t>Initially, all entries of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have value </a:t>
                </a:r>
                <a14:m>
                  <m:oMath xmlns:m="http://schemas.openxmlformats.org/officeDocument/2006/math">
                    <m:r>
                      <a:rPr lang="en-US" sz="2000" i="1" dirty="0" smtClean="0">
                        <a:solidFill>
                          <a:srgbClr val="FF0000"/>
                        </a:solidFill>
                        <a:latin typeface="Cambria Math" panose="02040503050406030204" pitchFamily="18" charset="0"/>
                      </a:rPr>
                      <m:t>1</m:t>
                    </m:r>
                    <m:r>
                      <a:rPr lang="en-US" sz="2000" b="0" i="1" dirty="0" smtClean="0">
                        <a:solidFill>
                          <a:srgbClr val="FF0000"/>
                        </a:solidFill>
                        <a:latin typeface="Cambria Math" panose="02040503050406030204" pitchFamily="18" charset="0"/>
                      </a:rPr>
                      <m:t>/</m:t>
                    </m:r>
                    <m:r>
                      <a:rPr lang="en-US" sz="2000" b="0" i="1" dirty="0" smtClean="0">
                        <a:solidFill>
                          <a:srgbClr val="FF0000"/>
                        </a:solidFill>
                        <a:latin typeface="Cambria Math" panose="02040503050406030204" pitchFamily="18" charset="0"/>
                      </a:rPr>
                      <m:t>𝑁</m:t>
                    </m:r>
                  </m:oMath>
                </a14:m>
                <a:endParaRPr lang="en-US" sz="2000" dirty="0"/>
              </a:p>
              <a:p>
                <a:r>
                  <a:rPr lang="en-US" sz="2000" dirty="0"/>
                  <a:t>At each iteration:</a:t>
                </a:r>
              </a:p>
              <a:p>
                <a:pPr lvl="1"/>
                <a:r>
                  <a:rPr lang="en-US" sz="1800" dirty="0"/>
                  <a:t>distribute the rank of a vertex among its neighbors (linked pages)</a:t>
                </a:r>
              </a:p>
              <a:p>
                <a:pPr lvl="1"/>
                <a:r>
                  <a:rPr lang="en-US" sz="1800" dirty="0"/>
                  <a:t>compute the new rank of a vertex as the sum of the contributions of all vertices that point to it (and a damping factor component)</a:t>
                </a:r>
              </a:p>
              <a:p>
                <a:pPr lvl="1"/>
                <a:r>
                  <a:rPr lang="en-US" sz="1800" dirty="0"/>
                  <a:t>if the old ranks and new ranks are close, end the computation</a:t>
                </a:r>
              </a:p>
              <a:p>
                <a:r>
                  <a:rPr lang="en-US" sz="2000" dirty="0"/>
                  <a:t>If </a:t>
                </a:r>
                <a14:m>
                  <m:oMath xmlns:m="http://schemas.openxmlformats.org/officeDocument/2006/math">
                    <m:r>
                      <a:rPr lang="en-US" sz="2000" b="1" i="0" dirty="0" smtClean="0">
                        <a:solidFill>
                          <a:srgbClr val="FF0000"/>
                        </a:solidFill>
                        <a:latin typeface="Cambria Math" panose="02040503050406030204" pitchFamily="18" charset="0"/>
                      </a:rPr>
                      <m:t>𝐫</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dirty="0"/>
                  <a:t> is the rank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and </a:t>
                </a:r>
                <a14:m>
                  <m:oMath xmlns:m="http://schemas.openxmlformats.org/officeDocument/2006/math">
                    <m:r>
                      <a:rPr lang="en-US" sz="2000" b="1" i="0" dirty="0" smtClean="0">
                        <a:solidFill>
                          <a:srgbClr val="FF0000"/>
                        </a:solidFill>
                        <a:latin typeface="Cambria Math" panose="02040503050406030204" pitchFamily="18" charset="0"/>
                      </a:rPr>
                      <m:t>𝐝</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b="1" dirty="0">
                    <a:solidFill>
                      <a:srgbClr val="FF0000"/>
                    </a:solidFill>
                  </a:rPr>
                  <a:t> </a:t>
                </a:r>
                <a:r>
                  <a:rPr lang="en-US" sz="2000" dirty="0"/>
                  <a:t>is the number of edges originating from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(out-degree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then at each iteration we compute a new rank for each vertex </a:t>
                </a:r>
                <a14:m>
                  <m:oMath xmlns:m="http://schemas.openxmlformats.org/officeDocument/2006/math">
                    <m:r>
                      <a:rPr lang="en-US" sz="2000" b="0" i="1" smtClean="0">
                        <a:solidFill>
                          <a:srgbClr val="FF0000"/>
                        </a:solidFill>
                        <a:latin typeface="Cambria Math" panose="02040503050406030204" pitchFamily="18" charset="0"/>
                      </a:rPr>
                      <m:t>𝑗</m:t>
                    </m:r>
                  </m:oMath>
                </a14:m>
                <a:r>
                  <a:rPr lang="en-US" sz="2000" dirty="0"/>
                  <a:t> as:</a:t>
                </a:r>
                <a:br>
                  <a:rPr lang="en-US" sz="2000" dirty="0"/>
                </a:br>
                <a:br>
                  <a:rPr lang="en-US" sz="2000" dirty="0"/>
                </a:br>
                <a14:m>
                  <m:oMath xmlns:m="http://schemas.openxmlformats.org/officeDocument/2006/math">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𝑗</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r>
                          <a:rPr lang="en-US" sz="2000" b="0" i="1" smtClean="0">
                            <a:solidFill>
                              <a:srgbClr val="FF0000"/>
                            </a:solidFill>
                            <a:latin typeface="Cambria Math" panose="02040503050406030204" pitchFamily="18" charset="0"/>
                          </a:rPr>
                          <m:t>𝛼</m:t>
                        </m:r>
                      </m:num>
                      <m:den>
                        <m:r>
                          <a:rPr lang="en-US" sz="2000" b="0" i="1" smtClean="0">
                            <a:solidFill>
                              <a:srgbClr val="FF0000"/>
                            </a:solidFill>
                            <a:latin typeface="Cambria Math" panose="02040503050406030204" pitchFamily="18" charset="0"/>
                          </a:rPr>
                          <m:t>𝑁</m:t>
                        </m:r>
                      </m:den>
                    </m:f>
                    <m:r>
                      <a:rPr lang="en-US" sz="2000" b="0" i="1" smtClean="0">
                        <a:solidFill>
                          <a:srgbClr val="FF0000"/>
                        </a:solidFill>
                        <a:latin typeface="Cambria Math" panose="02040503050406030204" pitchFamily="18" charset="0"/>
                      </a:rPr>
                      <m:t>+</m:t>
                    </m:r>
                    <m:nary>
                      <m:naryPr>
                        <m:chr m:val="∑"/>
                        <m:supHide m:val="on"/>
                        <m:ctrlPr>
                          <a:rPr lang="en-US" sz="2000" b="0" i="1" smtClean="0">
                            <a:solidFill>
                              <a:srgbClr val="FF0000"/>
                            </a:solidFill>
                            <a:latin typeface="Cambria Math" panose="02040503050406030204" pitchFamily="18" charset="0"/>
                          </a:rPr>
                        </m:ctrlPr>
                      </m:naryPr>
                      <m:sub>
                        <m:r>
                          <m:rPr>
                            <m:brk m:alnAt="7"/>
                          </m:rP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sub>
                      <m:sup/>
                      <m:e>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𝑖</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𝛼</m:t>
                            </m:r>
                          </m:num>
                          <m:den>
                            <m:r>
                              <a:rPr lang="en-US" sz="2000" b="1" i="0" smtClean="0">
                                <a:solidFill>
                                  <a:srgbClr val="FF0000"/>
                                </a:solidFill>
                                <a:latin typeface="Cambria Math" panose="02040503050406030204" pitchFamily="18" charset="0"/>
                              </a:rPr>
                              <m:t>𝐝</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den>
                        </m:f>
                      </m:e>
                    </m:nary>
                  </m:oMath>
                </a14:m>
                <a:br>
                  <a:rPr lang="en-US" sz="2000" dirty="0"/>
                </a:br>
                <a:br>
                  <a:rPr lang="en-US" sz="2000" dirty="0"/>
                </a:br>
                <a:r>
                  <a:rPr lang="en-US" sz="2000" dirty="0"/>
                  <a:t>where </a:t>
                </a:r>
                <a14:m>
                  <m:oMath xmlns:m="http://schemas.openxmlformats.org/officeDocument/2006/math">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oMath>
                </a14:m>
                <a:r>
                  <a:rPr lang="en-US" sz="2000" dirty="0">
                    <a:solidFill>
                      <a:srgbClr val="FF0000"/>
                    </a:solidFill>
                  </a:rPr>
                  <a:t> </a:t>
                </a:r>
                <a:r>
                  <a:rPr lang="en-US" sz="2000" dirty="0"/>
                  <a:t>are those vertices that have outgoing edges to vertex </a:t>
                </a:r>
                <a14:m>
                  <m:oMath xmlns:m="http://schemas.openxmlformats.org/officeDocument/2006/math">
                    <m:r>
                      <a:rPr lang="en-US" sz="2000" i="1" dirty="0" smtClean="0">
                        <a:solidFill>
                          <a:srgbClr val="FF0000"/>
                        </a:solidFill>
                        <a:latin typeface="Cambria Math" panose="02040503050406030204" pitchFamily="18" charset="0"/>
                      </a:rPr>
                      <m:t>𝑗</m:t>
                    </m:r>
                  </m:oMath>
                </a14:m>
                <a:br>
                  <a:rPr lang="en-US" sz="2000" dirty="0"/>
                </a:b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613" y="1002040"/>
                <a:ext cx="8272462" cy="4840287"/>
              </a:xfrm>
              <a:blipFill>
                <a:blip r:embed="rId2"/>
                <a:stretch>
                  <a:fillRect l="-1769" t="-1511" r="-2579" b="-1221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584603" y="6551613"/>
            <a:ext cx="559398"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46854447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What you will create</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r = </a:t>
            </a:r>
            <a:r>
              <a:rPr lang="en-US" sz="1600" b="1" dirty="0" err="1">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a:t>
            </a:r>
          </a:p>
          <a:p>
            <a:pPr marL="0" indent="0">
              <a:spcBef>
                <a:spcPts val="0"/>
              </a:spcBef>
              <a:buNone/>
            </a:pPr>
            <a:r>
              <a:rPr lang="en-US" sz="1600" b="1" dirty="0">
                <a:latin typeface="Courier New" panose="02070309020205020404" pitchFamily="49" charset="0"/>
                <a:cs typeface="Courier New" panose="02070309020205020404" pitchFamily="49" charset="0"/>
              </a:rPr>
              <a:t>print(r)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129</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4077141" y="4998143"/>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4619325" y="3814559"/>
            <a:ext cx="284192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0|0.0429</a:t>
            </a:r>
          </a:p>
          <a:p>
            <a:r>
              <a:rPr lang="en-US" sz="1600" b="1" dirty="0">
                <a:latin typeface="Courier New" panose="02070309020205020404" pitchFamily="49" charset="0"/>
                <a:cs typeface="Courier New" panose="02070309020205020404" pitchFamily="49" charset="0"/>
              </a:rPr>
              <a:t>1|0.0397</a:t>
            </a:r>
          </a:p>
          <a:p>
            <a:r>
              <a:rPr lang="en-US" sz="1600" b="1">
                <a:latin typeface="Courier New" panose="02070309020205020404" pitchFamily="49" charset="0"/>
                <a:cs typeface="Courier New" panose="02070309020205020404" pitchFamily="49" charset="0"/>
              </a:rPr>
              <a:t>2|0.387</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3|0.0505</a:t>
            </a:r>
          </a:p>
          <a:p>
            <a:r>
              <a:rPr lang="en-US" sz="1600" b="1" dirty="0">
                <a:latin typeface="Courier New" panose="02070309020205020404" pitchFamily="49" charset="0"/>
                <a:cs typeface="Courier New" panose="02070309020205020404" pitchFamily="49" charset="0"/>
              </a:rPr>
              <a:t>4|0.0491</a:t>
            </a:r>
          </a:p>
          <a:p>
            <a:r>
              <a:rPr lang="en-US" sz="1600" b="1" dirty="0">
                <a:latin typeface="Courier New" panose="02070309020205020404" pitchFamily="49" charset="0"/>
                <a:cs typeface="Courier New" panose="02070309020205020404" pitchFamily="49" charset="0"/>
              </a:rPr>
              <a:t>5|0.392</a:t>
            </a:r>
          </a:p>
          <a:p>
            <a:r>
              <a:rPr lang="en-US" sz="1600" b="1" dirty="0">
                <a:latin typeface="Courier New" panose="02070309020205020404" pitchFamily="49" charset="0"/>
                <a:cs typeface="Courier New" panose="02070309020205020404" pitchFamily="49" charset="0"/>
              </a:rPr>
              <a:t>6|0.0383</a:t>
            </a:r>
          </a:p>
        </p:txBody>
      </p:sp>
      <p:sp>
        <p:nvSpPr>
          <p:cNvPr id="14" name="TextBox 13">
            <a:extLst>
              <a:ext uri="{FF2B5EF4-FFF2-40B4-BE49-F238E27FC236}">
                <a16:creationId xmlns:a16="http://schemas.microsoft.com/office/drawing/2014/main" id="{7143E9DF-3A38-4E47-BE25-28BA3E683DCA}"/>
              </a:ext>
            </a:extLst>
          </p:cNvPr>
          <p:cNvSpPr txBox="1"/>
          <p:nvPr/>
        </p:nvSpPr>
        <p:spPr>
          <a:xfrm>
            <a:off x="453953" y="356833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Tree>
    <p:extLst>
      <p:ext uri="{BB962C8B-B14F-4D97-AF65-F5344CB8AC3E}">
        <p14:creationId xmlns:p14="http://schemas.microsoft.com/office/powerpoint/2010/main" val="2599949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p:txBody>
          <a:bodyPr/>
          <a:lstStyle/>
          <a:p>
            <a:r>
              <a:rPr lang="en-US" dirty="0" err="1"/>
              <a:t>GraphBLAS</a:t>
            </a:r>
            <a:r>
              <a:rPr lang="en-US" dirty="0"/>
              <a:t> References</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13</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C83C1FF0-2900-8243-BC70-3B0371892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22" y="3683724"/>
            <a:ext cx="7353909" cy="2472672"/>
          </a:xfrm>
          <a:prstGeom prst="rect">
            <a:avLst/>
          </a:prstGeom>
          <a:ln>
            <a:solidFill>
              <a:srgbClr val="002060"/>
            </a:solidFill>
          </a:ln>
        </p:spPr>
      </p:pic>
      <p:pic>
        <p:nvPicPr>
          <p:cNvPr id="7" name="Picture 6">
            <a:extLst>
              <a:ext uri="{FF2B5EF4-FFF2-40B4-BE49-F238E27FC236}">
                <a16:creationId xmlns:a16="http://schemas.microsoft.com/office/drawing/2014/main" id="{2EA442EA-225C-084B-B180-6557C1BC5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751588"/>
            <a:ext cx="8688387" cy="2636017"/>
          </a:xfrm>
          <a:prstGeom prst="rect">
            <a:avLst/>
          </a:prstGeom>
          <a:ln w="19050">
            <a:solidFill>
              <a:srgbClr val="002060"/>
            </a:solidFill>
          </a:ln>
        </p:spPr>
      </p:pic>
      <p:sp>
        <p:nvSpPr>
          <p:cNvPr id="10" name="TextBox 9">
            <a:extLst>
              <a:ext uri="{FF2B5EF4-FFF2-40B4-BE49-F238E27FC236}">
                <a16:creationId xmlns:a16="http://schemas.microsoft.com/office/drawing/2014/main" id="{8B4ED35D-CF32-4B47-B567-36B52A19D9AD}"/>
              </a:ext>
            </a:extLst>
          </p:cNvPr>
          <p:cNvSpPr txBox="1"/>
          <p:nvPr/>
        </p:nvSpPr>
        <p:spPr>
          <a:xfrm>
            <a:off x="6393438" y="5877909"/>
            <a:ext cx="2121277" cy="338554"/>
          </a:xfrm>
          <a:prstGeom prst="rect">
            <a:avLst/>
          </a:prstGeom>
          <a:noFill/>
        </p:spPr>
        <p:txBody>
          <a:bodyPr wrap="square" rtlCol="0">
            <a:spAutoFit/>
          </a:bodyPr>
          <a:lstStyle/>
          <a:p>
            <a:r>
              <a:rPr lang="en-US" sz="1600" dirty="0"/>
              <a:t>GABB@IPDPS 2017</a:t>
            </a:r>
          </a:p>
        </p:txBody>
      </p:sp>
      <p:sp>
        <p:nvSpPr>
          <p:cNvPr id="11" name="TextBox 10">
            <a:extLst>
              <a:ext uri="{FF2B5EF4-FFF2-40B4-BE49-F238E27FC236}">
                <a16:creationId xmlns:a16="http://schemas.microsoft.com/office/drawing/2014/main" id="{EEE34246-776C-1749-B2CF-D202855740D7}"/>
              </a:ext>
            </a:extLst>
          </p:cNvPr>
          <p:cNvSpPr txBox="1"/>
          <p:nvPr/>
        </p:nvSpPr>
        <p:spPr>
          <a:xfrm>
            <a:off x="7278953" y="3090147"/>
            <a:ext cx="1698782" cy="338554"/>
          </a:xfrm>
          <a:prstGeom prst="rect">
            <a:avLst/>
          </a:prstGeom>
          <a:noFill/>
        </p:spPr>
        <p:txBody>
          <a:bodyPr wrap="square" rtlCol="0">
            <a:spAutoFit/>
          </a:bodyPr>
          <a:lstStyle/>
          <a:p>
            <a:r>
              <a:rPr lang="en-US" sz="1600" dirty="0"/>
              <a:t>IEEE HPEC 2016</a:t>
            </a:r>
          </a:p>
        </p:txBody>
      </p:sp>
      <p:sp>
        <p:nvSpPr>
          <p:cNvPr id="8" name="TextBox 7">
            <a:extLst>
              <a:ext uri="{FF2B5EF4-FFF2-40B4-BE49-F238E27FC236}">
                <a16:creationId xmlns:a16="http://schemas.microsoft.com/office/drawing/2014/main" id="{9BA5DD16-929B-CB4B-98F9-94619C9D8B7C}"/>
              </a:ext>
            </a:extLst>
          </p:cNvPr>
          <p:cNvSpPr txBox="1"/>
          <p:nvPr/>
        </p:nvSpPr>
        <p:spPr>
          <a:xfrm>
            <a:off x="944492" y="6366947"/>
            <a:ext cx="7783583" cy="369332"/>
          </a:xfrm>
          <a:prstGeom prst="rect">
            <a:avLst/>
          </a:prstGeom>
          <a:noFill/>
        </p:spPr>
        <p:txBody>
          <a:bodyPr wrap="square" rtlCol="0">
            <a:spAutoFit/>
          </a:bodyPr>
          <a:lstStyle/>
          <a:p>
            <a:r>
              <a:rPr lang="en-US" dirty="0"/>
              <a:t>The official GraphBLAS C spec can be found at:   www.graphblas.org</a:t>
            </a:r>
          </a:p>
        </p:txBody>
      </p:sp>
    </p:spTree>
    <p:extLst>
      <p:ext uri="{BB962C8B-B14F-4D97-AF65-F5344CB8AC3E}">
        <p14:creationId xmlns:p14="http://schemas.microsoft.com/office/powerpoint/2010/main" val="187354684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The </a:t>
            </a:r>
            <a:r>
              <a:rPr lang="en-US" dirty="0" err="1">
                <a:latin typeface="Courier New" panose="02070309020205020404" pitchFamily="49" charset="0"/>
                <a:cs typeface="Courier New" panose="02070309020205020404" pitchFamily="49" charset="0"/>
              </a:rPr>
              <a:t>pagerank</a:t>
            </a:r>
            <a:r>
              <a:rPr lang="en-US" dirty="0"/>
              <a:t> function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7724772" cy="3028950"/>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&lt;</a:t>
            </a:r>
            <a:r>
              <a:rPr lang="en-US" sz="1600" b="1" i="1" dirty="0">
                <a:solidFill>
                  <a:srgbClr val="FF0000"/>
                </a:solidFill>
                <a:latin typeface="+mn-lt"/>
                <a:cs typeface="Courier New" panose="02070309020205020404" pitchFamily="49" charset="0"/>
              </a:rPr>
              <a:t>Your code here</a:t>
            </a:r>
            <a:r>
              <a:rPr lang="en-US" sz="1600" b="1" dirty="0">
                <a:latin typeface="Courier New" panose="02070309020205020404" pitchFamily="49" charset="0"/>
                <a:cs typeface="Courier New" panose="02070309020205020404" pitchFamily="49" charset="0"/>
              </a:rPr>
              <a:t>&gt;</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16855" y="6551613"/>
            <a:ext cx="52714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130</a:t>
            </a:fld>
            <a:endParaRPr lang="en-US" dirty="0">
              <a:solidFill>
                <a:srgbClr val="000000"/>
              </a:solidFill>
              <a:ea typeface="ＭＳ Ｐゴシック" pitchFamily="34" charset="-128"/>
            </a:endParaRPr>
          </a:p>
        </p:txBody>
      </p:sp>
      <p:sp>
        <p:nvSpPr>
          <p:cNvPr id="5" name="Right Brace 4">
            <a:extLst>
              <a:ext uri="{FF2B5EF4-FFF2-40B4-BE49-F238E27FC236}">
                <a16:creationId xmlns:a16="http://schemas.microsoft.com/office/drawing/2014/main" id="{062BA35E-3C67-404A-869B-1C88E9CBAFD6}"/>
              </a:ext>
            </a:extLst>
          </p:cNvPr>
          <p:cNvSpPr/>
          <p:nvPr/>
        </p:nvSpPr>
        <p:spPr bwMode="auto">
          <a:xfrm rot="5400000">
            <a:off x="2877440" y="606711"/>
            <a:ext cx="278861" cy="1802158"/>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 name="Right Brace 12">
            <a:extLst>
              <a:ext uri="{FF2B5EF4-FFF2-40B4-BE49-F238E27FC236}">
                <a16:creationId xmlns:a16="http://schemas.microsoft.com/office/drawing/2014/main" id="{24B1984D-0023-4D86-8D5F-2EC591078C8E}"/>
              </a:ext>
            </a:extLst>
          </p:cNvPr>
          <p:cNvSpPr/>
          <p:nvPr/>
        </p:nvSpPr>
        <p:spPr bwMode="auto">
          <a:xfrm rot="5400000">
            <a:off x="4628035" y="852857"/>
            <a:ext cx="288585" cy="1300137"/>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Brace 14">
            <a:extLst>
              <a:ext uri="{FF2B5EF4-FFF2-40B4-BE49-F238E27FC236}">
                <a16:creationId xmlns:a16="http://schemas.microsoft.com/office/drawing/2014/main" id="{0914CCDB-907D-4F87-9791-0B54AFCD712D}"/>
              </a:ext>
            </a:extLst>
          </p:cNvPr>
          <p:cNvSpPr/>
          <p:nvPr/>
        </p:nvSpPr>
        <p:spPr bwMode="auto">
          <a:xfrm rot="5400000">
            <a:off x="6241251" y="687569"/>
            <a:ext cx="288584" cy="1630714"/>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Rectangle 5">
            <a:extLst>
              <a:ext uri="{FF2B5EF4-FFF2-40B4-BE49-F238E27FC236}">
                <a16:creationId xmlns:a16="http://schemas.microsoft.com/office/drawing/2014/main" id="{643227F1-50F4-4662-B8DE-FC01DA09D4EF}"/>
              </a:ext>
            </a:extLst>
          </p:cNvPr>
          <p:cNvSpPr/>
          <p:nvPr/>
        </p:nvSpPr>
        <p:spPr bwMode="auto">
          <a:xfrm>
            <a:off x="6363095" y="1718553"/>
            <a:ext cx="2253759"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maximum iterations</a:t>
            </a:r>
          </a:p>
        </p:txBody>
      </p:sp>
      <p:sp>
        <p:nvSpPr>
          <p:cNvPr id="17" name="Rectangle 16">
            <a:extLst>
              <a:ext uri="{FF2B5EF4-FFF2-40B4-BE49-F238E27FC236}">
                <a16:creationId xmlns:a16="http://schemas.microsoft.com/office/drawing/2014/main" id="{E430FB65-AC3F-42D5-8C9F-211A499AB3E8}"/>
              </a:ext>
            </a:extLst>
          </p:cNvPr>
          <p:cNvSpPr/>
          <p:nvPr/>
        </p:nvSpPr>
        <p:spPr bwMode="auto">
          <a:xfrm>
            <a:off x="6363095" y="2078473"/>
            <a:ext cx="2497800"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convergence condition</a:t>
            </a:r>
          </a:p>
        </p:txBody>
      </p:sp>
      <p:sp>
        <p:nvSpPr>
          <p:cNvPr id="18" name="Rectangle 17">
            <a:extLst>
              <a:ext uri="{FF2B5EF4-FFF2-40B4-BE49-F238E27FC236}">
                <a16:creationId xmlns:a16="http://schemas.microsoft.com/office/drawing/2014/main" id="{F80B18D6-D829-44D9-8142-E502C54170E9}"/>
              </a:ext>
            </a:extLst>
          </p:cNvPr>
          <p:cNvSpPr/>
          <p:nvPr/>
        </p:nvSpPr>
        <p:spPr bwMode="auto">
          <a:xfrm>
            <a:off x="6363095" y="2439118"/>
            <a:ext cx="1747594"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damping factor</a:t>
            </a:r>
          </a:p>
        </p:txBody>
      </p:sp>
      <p:cxnSp>
        <p:nvCxnSpPr>
          <p:cNvPr id="20" name="Straight Arrow Connector 19">
            <a:extLst>
              <a:ext uri="{FF2B5EF4-FFF2-40B4-BE49-F238E27FC236}">
                <a16:creationId xmlns:a16="http://schemas.microsoft.com/office/drawing/2014/main" id="{55ECCA52-B10C-4436-840D-6D6563B95354}"/>
              </a:ext>
            </a:extLst>
          </p:cNvPr>
          <p:cNvCxnSpPr>
            <a:cxnSpLocks/>
            <a:stCxn id="15" idx="1"/>
            <a:endCxn id="6" idx="1"/>
          </p:cNvCxnSpPr>
          <p:nvPr/>
        </p:nvCxnSpPr>
        <p:spPr bwMode="auto">
          <a:xfrm flipH="1">
            <a:off x="6363095" y="1647218"/>
            <a:ext cx="22448" cy="215990"/>
          </a:xfrm>
          <a:prstGeom prst="straightConnector1">
            <a:avLst/>
          </a:prstGeom>
          <a:noFill/>
          <a:ln w="1905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DB1FB44-E041-402D-9D23-F6619C6A201C}"/>
              </a:ext>
            </a:extLst>
          </p:cNvPr>
          <p:cNvCxnSpPr>
            <a:cxnSpLocks/>
            <a:stCxn id="13" idx="1"/>
            <a:endCxn id="17" idx="1"/>
          </p:cNvCxnSpPr>
          <p:nvPr/>
        </p:nvCxnSpPr>
        <p:spPr bwMode="auto">
          <a:xfrm>
            <a:off x="4772327" y="1647218"/>
            <a:ext cx="1590768" cy="575910"/>
          </a:xfrm>
          <a:prstGeom prst="straightConnector1">
            <a:avLst/>
          </a:prstGeom>
          <a:noFill/>
          <a:ln w="1905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E5AC76D-AEDD-4B51-AE47-B8A7F7BA3BE7}"/>
              </a:ext>
            </a:extLst>
          </p:cNvPr>
          <p:cNvCxnSpPr>
            <a:cxnSpLocks/>
            <a:stCxn id="5" idx="1"/>
            <a:endCxn id="18" idx="1"/>
          </p:cNvCxnSpPr>
          <p:nvPr/>
        </p:nvCxnSpPr>
        <p:spPr bwMode="auto">
          <a:xfrm>
            <a:off x="3016871" y="1647221"/>
            <a:ext cx="3346224" cy="93655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5364266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Preparing for the iterations</a:t>
            </a:r>
          </a:p>
        </p:txBody>
      </p:sp>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i="1" dirty="0"/>
              <a:t>Number of vertices in graph</a:t>
            </a:r>
            <a:r>
              <a:rPr lang="en-US" sz="1800" dirty="0"/>
              <a:t>: </a:t>
            </a:r>
            <a:br>
              <a:rPr lang="en-US" sz="1800" dirty="0"/>
            </a:br>
            <a:br>
              <a:rPr lang="en-US" sz="1600" dirty="0"/>
            </a:br>
            <a:r>
              <a:rPr lang="en-US" sz="1600" b="1" dirty="0">
                <a:latin typeface="Courier New" panose="02070309020205020404" pitchFamily="49" charset="0"/>
                <a:cs typeface="Courier New" panose="02070309020205020404" pitchFamily="49" charset="0"/>
              </a:rPr>
              <a:t>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A vector of initial page ranks</a:t>
            </a:r>
            <a:r>
              <a:rPr lang="en-US" sz="1800" dirty="0"/>
              <a:t>:</a:t>
            </a:r>
            <a:br>
              <a:rPr lang="en-US" sz="1800" dirty="0"/>
            </a:br>
            <a:br>
              <a:rPr lang="en-US" sz="1600" dirty="0"/>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(grb.types.FP32, n)</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Computing the vector of out-degrees</a:t>
            </a:r>
            <a:r>
              <a:rPr lang="en-US" sz="1800" dirty="0"/>
              <a:t>: </a:t>
            </a:r>
          </a:p>
        </p:txBody>
      </p:sp>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84603" y="6551613"/>
            <a:ext cx="55939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7F3C476E-8D0F-48F9-8FC6-9BBF13A5CBC9}"/>
              </a:ext>
            </a:extLst>
          </p:cNvPr>
          <p:cNvSpPr txBox="1"/>
          <p:nvPr/>
        </p:nvSpPr>
        <p:spPr>
          <a:xfrm>
            <a:off x="4077141" y="5296593"/>
            <a:ext cx="3923859"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6" name="TextBox 5">
            <a:extLst>
              <a:ext uri="{FF2B5EF4-FFF2-40B4-BE49-F238E27FC236}">
                <a16:creationId xmlns:a16="http://schemas.microsoft.com/office/drawing/2014/main" id="{F8623F6A-82EC-44D4-A668-287E42D15670}"/>
              </a:ext>
            </a:extLst>
          </p:cNvPr>
          <p:cNvSpPr txBox="1"/>
          <p:nvPr/>
        </p:nvSpPr>
        <p:spPr>
          <a:xfrm>
            <a:off x="8130875" y="4113009"/>
            <a:ext cx="7781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2</a:t>
            </a:r>
          </a:p>
          <a:p>
            <a:r>
              <a:rPr lang="en-US" sz="1600" b="1" dirty="0">
                <a:latin typeface="Courier New" panose="02070309020205020404" pitchFamily="49" charset="0"/>
                <a:cs typeface="Courier New" panose="02070309020205020404" pitchFamily="49" charset="0"/>
              </a:rPr>
              <a:t>1| 2</a:t>
            </a:r>
          </a:p>
          <a:p>
            <a:r>
              <a:rPr lang="en-US" sz="1600" b="1" dirty="0">
                <a:latin typeface="Courier New" panose="02070309020205020404" pitchFamily="49" charset="0"/>
                <a:cs typeface="Courier New" panose="02070309020205020404" pitchFamily="49" charset="0"/>
              </a:rPr>
              <a:t>2| 1</a:t>
            </a:r>
          </a:p>
          <a:p>
            <a:r>
              <a:rPr lang="en-US" sz="1600" b="1" dirty="0">
                <a:latin typeface="Courier New" panose="02070309020205020404" pitchFamily="49" charset="0"/>
                <a:cs typeface="Courier New" panose="02070309020205020404" pitchFamily="49" charset="0"/>
              </a:rPr>
              <a:t>3| 2</a:t>
            </a:r>
          </a:p>
          <a:p>
            <a:r>
              <a:rPr lang="en-US" sz="1600" b="1" dirty="0">
                <a:latin typeface="Courier New" panose="02070309020205020404" pitchFamily="49" charset="0"/>
                <a:cs typeface="Courier New" panose="02070309020205020404" pitchFamily="49" charset="0"/>
              </a:rPr>
              <a:t>4| 1</a:t>
            </a:r>
          </a:p>
          <a:p>
            <a:r>
              <a:rPr lang="en-US" sz="1600" b="1" dirty="0">
                <a:latin typeface="Courier New" panose="02070309020205020404" pitchFamily="49" charset="0"/>
                <a:cs typeface="Courier New" panose="02070309020205020404" pitchFamily="49" charset="0"/>
              </a:rPr>
              <a:t>5| 1</a:t>
            </a:r>
          </a:p>
          <a:p>
            <a:r>
              <a:rPr lang="en-US" sz="1600" b="1" dirty="0">
                <a:latin typeface="Courier New" panose="02070309020205020404" pitchFamily="49" charset="0"/>
                <a:cs typeface="Courier New" panose="02070309020205020404" pitchFamily="49" charset="0"/>
              </a:rPr>
              <a:t>6| 3</a:t>
            </a:r>
          </a:p>
        </p:txBody>
      </p:sp>
      <p:sp>
        <p:nvSpPr>
          <p:cNvPr id="7" name="TextBox 6">
            <a:extLst>
              <a:ext uri="{FF2B5EF4-FFF2-40B4-BE49-F238E27FC236}">
                <a16:creationId xmlns:a16="http://schemas.microsoft.com/office/drawing/2014/main" id="{8025BACC-EE93-47D9-8D58-C2A01FE87CDB}"/>
              </a:ext>
            </a:extLst>
          </p:cNvPr>
          <p:cNvSpPr txBox="1"/>
          <p:nvPr/>
        </p:nvSpPr>
        <p:spPr>
          <a:xfrm>
            <a:off x="453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8" name="TextBox 7">
            <a:extLst>
              <a:ext uri="{FF2B5EF4-FFF2-40B4-BE49-F238E27FC236}">
                <a16:creationId xmlns:a16="http://schemas.microsoft.com/office/drawing/2014/main" id="{030B0556-30F0-485D-8D24-2D0276E5B74A}"/>
              </a:ext>
            </a:extLst>
          </p:cNvPr>
          <p:cNvSpPr txBox="1"/>
          <p:nvPr/>
        </p:nvSpPr>
        <p:spPr>
          <a:xfrm>
            <a:off x="4077141" y="4705350"/>
            <a:ext cx="4011034" cy="584775"/>
          </a:xfrm>
          <a:prstGeom prst="rect">
            <a:avLst/>
          </a:prstGeom>
          <a:noFill/>
        </p:spPr>
        <p:txBody>
          <a:bodyPr wrap="none" rtlCol="0">
            <a:spAutoFit/>
          </a:bodyPr>
          <a:lstStyle/>
          <a:p>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grb.types.FP32.PLUS_MONOID)</a:t>
            </a:r>
          </a:p>
        </p:txBody>
      </p:sp>
    </p:spTree>
    <p:extLst>
      <p:ext uri="{BB962C8B-B14F-4D97-AF65-F5344CB8AC3E}">
        <p14:creationId xmlns:p14="http://schemas.microsoft.com/office/powerpoint/2010/main" val="216735407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Inside the iterations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dirty="0"/>
                  <a:t>If we define a working vector </a:t>
                </a:r>
                <a14:m>
                  <m:oMath xmlns:m="http://schemas.openxmlformats.org/officeDocument/2006/math">
                    <m:r>
                      <a:rPr lang="en-US" sz="1800" b="1" i="0" smtClean="0">
                        <a:solidFill>
                          <a:srgbClr val="FF0000"/>
                        </a:solidFill>
                        <a:latin typeface="Cambria Math" panose="02040503050406030204" pitchFamily="18" charset="0"/>
                      </a:rPr>
                      <m:t>𝐰</m:t>
                    </m:r>
                  </m:oMath>
                </a14:m>
                <a:r>
                  <a:rPr lang="en-US" sz="1800" dirty="0"/>
                  <a:t> such that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𝐰</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𝛼</m:t>
                        </m:r>
                      </m:num>
                      <m:den>
                        <m:r>
                          <a:rPr lang="en-US" sz="1800" b="1" i="0" smtClean="0">
                            <a:solidFill>
                              <a:srgbClr val="FF0000"/>
                            </a:solidFill>
                            <a:latin typeface="Cambria Math" panose="02040503050406030204" pitchFamily="18" charset="0"/>
                          </a:rPr>
                          <m:t>𝐝</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den>
                    </m:f>
                  </m:oMath>
                </a14:m>
                <a:br>
                  <a:rPr lang="en-US" sz="1800" dirty="0"/>
                </a:br>
                <a:r>
                  <a:rPr lang="en-US" sz="1800" dirty="0"/>
                  <a:t>and reset </a:t>
                </a:r>
                <a:br>
                  <a:rPr lang="en-US" sz="1800" b="0" i="1" dirty="0">
                    <a:latin typeface="Cambria Math" panose="02040503050406030204" pitchFamily="18" charset="0"/>
                  </a:rPr>
                </a:br>
                <a14:m>
                  <m:oMath xmlns:m="http://schemas.openxmlformats.org/officeDocument/2006/math">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r>
                          <a:rPr lang="en-US" sz="1800" b="0" i="1" smtClean="0">
                            <a:solidFill>
                              <a:srgbClr val="FF0000"/>
                            </a:solidFill>
                            <a:latin typeface="Cambria Math" panose="02040503050406030204" pitchFamily="18" charset="0"/>
                          </a:rPr>
                          <m:t>𝛼</m:t>
                        </m:r>
                      </m:num>
                      <m:den>
                        <m:r>
                          <a:rPr lang="en-US" sz="1800" b="0" i="1" smtClean="0">
                            <a:solidFill>
                              <a:srgbClr val="FF0000"/>
                            </a:solidFill>
                            <a:latin typeface="Cambria Math" panose="02040503050406030204" pitchFamily="18" charset="0"/>
                          </a:rPr>
                          <m:t>𝑁</m:t>
                        </m:r>
                      </m:den>
                    </m:f>
                  </m:oMath>
                </a14:m>
                <a:br>
                  <a:rPr lang="en-US" sz="1800" dirty="0"/>
                </a:br>
                <a:r>
                  <a:rPr lang="en-US" sz="1800" dirty="0"/>
                  <a:t>then we can update the page rank with a vector-matrix product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𝐰</m:t>
                    </m:r>
                    <m:r>
                      <a:rPr lang="en-US" sz="1800" b="0" i="1" smtClean="0">
                        <a:solidFill>
                          <a:srgbClr val="FF0000"/>
                        </a:solidFill>
                        <a:latin typeface="Cambria Math" panose="02040503050406030204" pitchFamily="18" charset="0"/>
                      </a:rPr>
                      <m:t>⊕. ⊗</m:t>
                    </m:r>
                    <m:r>
                      <a:rPr lang="en-US" sz="1800" b="1" i="0" smtClean="0">
                        <a:solidFill>
                          <a:srgbClr val="FF0000"/>
                        </a:solidFill>
                        <a:latin typeface="Cambria Math" panose="02040503050406030204" pitchFamily="18" charset="0"/>
                      </a:rPr>
                      <m:t>𝐀</m:t>
                    </m:r>
                  </m:oMath>
                </a14:m>
                <a:endParaRPr lang="en-US" sz="1800" b="1" dirty="0"/>
              </a:p>
            </p:txBody>
          </p:sp>
        </mc:Choice>
        <mc:Fallback xmlns="">
          <p:sp>
            <p:nvSpPr>
              <p:cNvPr id="3" name="Content Placeholder 2">
                <a:extLst>
                  <a:ext uri="{FF2B5EF4-FFF2-40B4-BE49-F238E27FC236}">
                    <a16:creationId xmlns:a16="http://schemas.microsoft.com/office/drawing/2014/main" id="{FCFF613B-CD13-4580-A6E1-00061EDAE930}"/>
                  </a:ext>
                </a:extLst>
              </p:cNvPr>
              <p:cNvSpPr>
                <a:spLocks noGrp="1" noRot="1" noChangeAspect="1" noMove="1" noResize="1" noEditPoints="1" noAdjustHandles="1" noChangeArrowheads="1" noChangeShapeType="1" noTextEdit="1"/>
              </p:cNvSpPr>
              <p:nvPr>
                <p:ph idx="1"/>
              </p:nvPr>
            </p:nvSpPr>
            <p:spPr>
              <a:blipFill>
                <a:blip r:embed="rId2"/>
                <a:stretch>
                  <a:fillRect l="-1628" t="-1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09299" y="6551613"/>
            <a:ext cx="63470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132</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1972C9E7-846D-4ABA-93CC-D54E173D3A6E}"/>
              </a:ext>
            </a:extLst>
          </p:cNvPr>
          <p:cNvSpPr txBox="1"/>
          <p:nvPr/>
        </p:nvSpPr>
        <p:spPr>
          <a:xfrm>
            <a:off x="6035375" y="5296593"/>
            <a:ext cx="778175"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10" name="TextBox 9">
            <a:extLst>
              <a:ext uri="{FF2B5EF4-FFF2-40B4-BE49-F238E27FC236}">
                <a16:creationId xmlns:a16="http://schemas.microsoft.com/office/drawing/2014/main" id="{6A352EDA-D2E4-4216-94A5-2C24BA4536D0}"/>
              </a:ext>
            </a:extLst>
          </p:cNvPr>
          <p:cNvSpPr txBox="1"/>
          <p:nvPr/>
        </p:nvSpPr>
        <p:spPr>
          <a:xfrm>
            <a:off x="6759275" y="4113009"/>
            <a:ext cx="2293937" cy="2308324"/>
          </a:xfrm>
          <a:prstGeom prst="rect">
            <a:avLst/>
          </a:prstGeom>
          <a:noFill/>
        </p:spPr>
        <p:txBody>
          <a:bodyPr wrap="square" rtlCol="0">
            <a:spAutoFit/>
          </a:bodyPr>
          <a:lstStyle/>
          <a:p>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w[3]</a:t>
            </a:r>
          </a:p>
          <a:p>
            <a:r>
              <a:rPr lang="en-US" sz="1600" b="1" dirty="0">
                <a:latin typeface="Courier New" panose="02070309020205020404" pitchFamily="49" charset="0"/>
                <a:cs typeface="Courier New" panose="02070309020205020404" pitchFamily="49" charset="0"/>
              </a:rPr>
              <a:t>1| w[0]</a:t>
            </a:r>
          </a:p>
          <a:p>
            <a:r>
              <a:rPr lang="en-US" sz="1600" b="1" dirty="0">
                <a:latin typeface="Courier New" panose="02070309020205020404" pitchFamily="49" charset="0"/>
                <a:cs typeface="Courier New" panose="02070309020205020404" pitchFamily="49" charset="0"/>
              </a:rPr>
              <a:t>2| w[3]+w[5]+w[6]</a:t>
            </a:r>
          </a:p>
          <a:p>
            <a:r>
              <a:rPr lang="en-US" sz="1600" b="1" dirty="0">
                <a:latin typeface="Courier New" panose="02070309020205020404" pitchFamily="49" charset="0"/>
                <a:cs typeface="Courier New" panose="02070309020205020404" pitchFamily="49" charset="0"/>
              </a:rPr>
              <a:t>3| w[0]+w[6]</a:t>
            </a:r>
          </a:p>
          <a:p>
            <a:r>
              <a:rPr lang="en-US" sz="1600" b="1" dirty="0">
                <a:latin typeface="Courier New" panose="02070309020205020404" pitchFamily="49" charset="0"/>
                <a:cs typeface="Courier New" panose="02070309020205020404" pitchFamily="49" charset="0"/>
              </a:rPr>
              <a:t>4| w[1]+w[6]</a:t>
            </a:r>
          </a:p>
          <a:p>
            <a:r>
              <a:rPr lang="en-US" sz="1600" b="1" dirty="0">
                <a:latin typeface="Courier New" panose="02070309020205020404" pitchFamily="49" charset="0"/>
                <a:cs typeface="Courier New" panose="02070309020205020404" pitchFamily="49" charset="0"/>
              </a:rPr>
              <a:t>5| w[2]+w[4]</a:t>
            </a:r>
          </a:p>
          <a:p>
            <a:r>
              <a:rPr lang="en-US" sz="1600" b="1" dirty="0">
                <a:latin typeface="Courier New" panose="02070309020205020404" pitchFamily="49" charset="0"/>
                <a:cs typeface="Courier New" panose="02070309020205020404" pitchFamily="49" charset="0"/>
              </a:rPr>
              <a:t>6| w[1]</a:t>
            </a:r>
          </a:p>
        </p:txBody>
      </p:sp>
      <p:sp>
        <p:nvSpPr>
          <p:cNvPr id="11" name="TextBox 10">
            <a:extLst>
              <a:ext uri="{FF2B5EF4-FFF2-40B4-BE49-F238E27FC236}">
                <a16:creationId xmlns:a16="http://schemas.microsoft.com/office/drawing/2014/main" id="{1B3C068C-B9AE-4AF4-8928-14F998BBFC7F}"/>
              </a:ext>
            </a:extLst>
          </p:cNvPr>
          <p:cNvSpPr txBox="1"/>
          <p:nvPr/>
        </p:nvSpPr>
        <p:spPr>
          <a:xfrm>
            <a:off x="2612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13" name="TextBox 12">
            <a:extLst>
              <a:ext uri="{FF2B5EF4-FFF2-40B4-BE49-F238E27FC236}">
                <a16:creationId xmlns:a16="http://schemas.microsoft.com/office/drawing/2014/main" id="{EA11D90D-43BB-4827-BFCB-FFF5C7F252CD}"/>
              </a:ext>
            </a:extLst>
          </p:cNvPr>
          <p:cNvSpPr txBox="1"/>
          <p:nvPr/>
        </p:nvSpPr>
        <p:spPr>
          <a:xfrm>
            <a:off x="421975" y="4113009"/>
            <a:ext cx="10575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w[0]</a:t>
            </a:r>
          </a:p>
          <a:p>
            <a:r>
              <a:rPr lang="en-US" sz="1600" b="1" dirty="0">
                <a:latin typeface="Courier New" panose="02070309020205020404" pitchFamily="49" charset="0"/>
                <a:cs typeface="Courier New" panose="02070309020205020404" pitchFamily="49" charset="0"/>
              </a:rPr>
              <a:t>1| w[1]</a:t>
            </a:r>
          </a:p>
          <a:p>
            <a:r>
              <a:rPr lang="en-US" sz="1600" b="1" dirty="0">
                <a:latin typeface="Courier New" panose="02070309020205020404" pitchFamily="49" charset="0"/>
                <a:cs typeface="Courier New" panose="02070309020205020404" pitchFamily="49" charset="0"/>
              </a:rPr>
              <a:t>2| w[2]</a:t>
            </a:r>
          </a:p>
          <a:p>
            <a:r>
              <a:rPr lang="en-US" sz="1600" b="1" dirty="0">
                <a:latin typeface="Courier New" panose="02070309020205020404" pitchFamily="49" charset="0"/>
                <a:cs typeface="Courier New" panose="02070309020205020404" pitchFamily="49" charset="0"/>
              </a:rPr>
              <a:t>3| w[3]</a:t>
            </a:r>
          </a:p>
          <a:p>
            <a:r>
              <a:rPr lang="en-US" sz="1600" b="1" dirty="0">
                <a:latin typeface="Courier New" panose="02070309020205020404" pitchFamily="49" charset="0"/>
                <a:cs typeface="Courier New" panose="02070309020205020404" pitchFamily="49" charset="0"/>
              </a:rPr>
              <a:t>4| w[4]</a:t>
            </a:r>
          </a:p>
          <a:p>
            <a:r>
              <a:rPr lang="en-US" sz="1600" b="1" dirty="0">
                <a:latin typeface="Courier New" panose="02070309020205020404" pitchFamily="49" charset="0"/>
                <a:cs typeface="Courier New" panose="02070309020205020404" pitchFamily="49" charset="0"/>
              </a:rPr>
              <a:t>5| w[5]</a:t>
            </a:r>
          </a:p>
          <a:p>
            <a:r>
              <a:rPr lang="en-US" sz="1600" b="1" dirty="0">
                <a:latin typeface="Courier New" panose="02070309020205020404" pitchFamily="49" charset="0"/>
                <a:cs typeface="Courier New" panose="02070309020205020404" pitchFamily="49" charset="0"/>
              </a:rPr>
              <a:t>6| w[6]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E211C7-8E3C-44E4-9937-5DA9FE0FF7E5}"/>
                  </a:ext>
                </a:extLst>
              </p:cNvPr>
              <p:cNvSpPr txBox="1"/>
              <p:nvPr/>
            </p:nvSpPr>
            <p:spPr>
              <a:xfrm>
                <a:off x="1612038" y="5286930"/>
                <a:ext cx="76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b="1" dirty="0"/>
              </a:p>
            </p:txBody>
          </p:sp>
        </mc:Choice>
        <mc:Fallback xmlns="">
          <p:sp>
            <p:nvSpPr>
              <p:cNvPr id="14" name="TextBox 13">
                <a:extLst>
                  <a:ext uri="{FF2B5EF4-FFF2-40B4-BE49-F238E27FC236}">
                    <a16:creationId xmlns:a16="http://schemas.microsoft.com/office/drawing/2014/main" id="{23E211C7-8E3C-44E4-9937-5DA9FE0FF7E5}"/>
                  </a:ext>
                </a:extLst>
              </p:cNvPr>
              <p:cNvSpPr txBox="1">
                <a:spLocks noRot="1" noChangeAspect="1" noMove="1" noResize="1" noEditPoints="1" noAdjustHandles="1" noChangeArrowheads="1" noChangeShapeType="1" noTextEdit="1"/>
              </p:cNvSpPr>
              <p:nvPr/>
            </p:nvSpPr>
            <p:spPr>
              <a:xfrm>
                <a:off x="1612038" y="5286930"/>
                <a:ext cx="763349" cy="369332"/>
              </a:xfrm>
              <a:prstGeom prst="rect">
                <a:avLst/>
              </a:prstGeom>
              <a:blipFill>
                <a:blip r:embed="rId3"/>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27768329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5EF6-0886-49B0-AC43-E9C435D71BF2}"/>
              </a:ext>
            </a:extLst>
          </p:cNvPr>
          <p:cNvSpPr>
            <a:spLocks noGrp="1"/>
          </p:cNvSpPr>
          <p:nvPr>
            <p:ph type="title"/>
          </p:nvPr>
        </p:nvSpPr>
        <p:spPr/>
        <p:txBody>
          <a:bodyPr/>
          <a:lstStyle/>
          <a:p>
            <a:r>
              <a:rPr lang="en-US" dirty="0"/>
              <a:t>Tips for inside the loop body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3A6B2-96B1-476B-98FC-B1EE5DC45F20}"/>
                  </a:ext>
                </a:extLst>
              </p:cNvPr>
              <p:cNvSpPr>
                <a:spLocks noGrp="1"/>
              </p:cNvSpPr>
              <p:nvPr>
                <p:ph idx="1"/>
              </p:nvPr>
            </p:nvSpPr>
            <p:spPr/>
            <p:txBody>
              <a:bodyPr/>
              <a:lstStyle/>
              <a:p>
                <a:r>
                  <a:rPr lang="en-US" sz="2000" dirty="0"/>
                  <a:t>Save the current value of the </a:t>
                </a:r>
                <a14:m>
                  <m:oMath xmlns:m="http://schemas.openxmlformats.org/officeDocument/2006/math">
                    <m:r>
                      <a:rPr lang="en-US" sz="2000" b="1" i="0" smtClean="0">
                        <a:solidFill>
                          <a:srgbClr val="FF0000"/>
                        </a:solidFill>
                        <a:latin typeface="Cambria Math" panose="02040503050406030204" pitchFamily="18" charset="0"/>
                      </a:rPr>
                      <m:t>𝐫</m:t>
                    </m:r>
                  </m:oMath>
                </a14:m>
                <a:r>
                  <a:rPr lang="en-US" sz="2000" dirty="0"/>
                  <a:t> vector so that you can compare later: </a:t>
                </a:r>
                <a:r>
                  <a:rPr lang="en-US" sz="2000" b="1" dirty="0">
                    <a:latin typeface="Courier New" panose="02070309020205020404" pitchFamily="49" charset="0"/>
                    <a:cs typeface="Courier New" panose="02070309020205020404" pitchFamily="49" charset="0"/>
                  </a:rPr>
                  <a:t>t[:] </a:t>
                </a:r>
                <a:r>
                  <a:rPr lang="en-US" sz="2000" b="1" dirty="0">
                    <a:solidFill>
                      <a:srgbClr val="7030A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r[:] </a:t>
                </a:r>
                <a:r>
                  <a:rPr lang="en-US" sz="2000" i="1" dirty="0">
                    <a:latin typeface="+mn-lt"/>
                    <a:cs typeface="Courier New" panose="02070309020205020404" pitchFamily="49" charset="0"/>
                  </a:rPr>
                  <a:t>note – </a:t>
                </a:r>
                <a:r>
                  <a:rPr lang="en-US" sz="2000" dirty="0">
                    <a:latin typeface="+mn-lt"/>
                    <a:cs typeface="Courier New" panose="02070309020205020404" pitchFamily="49" charset="0"/>
                  </a:rPr>
                  <a:t>the colons are important to make a copy as opposed to just copying handles</a:t>
                </a:r>
                <a:endParaRPr lang="en-US" sz="2000" dirty="0">
                  <a:latin typeface="+mn-lt"/>
                  <a:cs typeface="Arial" panose="020B0604020202020204" pitchFamily="34" charset="0"/>
                </a:endParaRPr>
              </a:p>
              <a:p>
                <a:r>
                  <a:rPr lang="en-US" sz="2000" dirty="0">
                    <a:cs typeface="Arial" panose="020B0604020202020204" pitchFamily="34" charset="0"/>
                  </a:rPr>
                  <a:t>Use element-wise operation to compute the vector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𝐰</m:t>
                    </m:r>
                  </m:oMath>
                </a14:m>
                <a:r>
                  <a:rPr lang="en-US" sz="2000" dirty="0">
                    <a:cs typeface="Arial" panose="020B0604020202020204" pitchFamily="34" charset="0"/>
                  </a:rPr>
                  <a:t> (hint: you may want to pre-compute </a:t>
                </a:r>
                <a14:m>
                  <m:oMath xmlns:m="http://schemas.openxmlformats.org/officeDocument/2006/math">
                    <m:r>
                      <a:rPr lang="en-US" sz="2000" b="0" i="1" smtClean="0">
                        <a:solidFill>
                          <a:srgbClr val="FF0000"/>
                        </a:solidFill>
                        <a:latin typeface="Cambria Math" panose="02040503050406030204" pitchFamily="18" charset="0"/>
                        <a:cs typeface="Arial" panose="020B0604020202020204" pitchFamily="34" charset="0"/>
                      </a:rPr>
                      <m:t>𝛼</m:t>
                    </m:r>
                    <m:r>
                      <a:rPr lang="en-US" sz="2000" b="0" i="1" smtClean="0">
                        <a:solidFill>
                          <a:srgbClr val="FF0000"/>
                        </a:solidFill>
                        <a:latin typeface="Cambria Math" panose="02040503050406030204" pitchFamily="18" charset="0"/>
                        <a:cs typeface="Arial" panose="020B0604020202020204" pitchFamily="34" charset="0"/>
                      </a:rPr>
                      <m:t>/</m:t>
                    </m:r>
                    <m:r>
                      <a:rPr lang="en-US" sz="2000" b="1" i="0" smtClean="0">
                        <a:solidFill>
                          <a:srgbClr val="FF0000"/>
                        </a:solidFill>
                        <a:latin typeface="Cambria Math" panose="02040503050406030204" pitchFamily="18" charset="0"/>
                        <a:cs typeface="Arial" panose="020B0604020202020204" pitchFamily="34" charset="0"/>
                      </a:rPr>
                      <m:t>𝐝</m:t>
                    </m:r>
                    <m:r>
                      <a:rPr lang="en-US" sz="2000" b="0"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𝑖</m:t>
                    </m:r>
                    <m:r>
                      <a:rPr lang="en-US" sz="2000" b="0" i="1" smtClean="0">
                        <a:solidFill>
                          <a:srgbClr val="FF0000"/>
                        </a:solidFill>
                        <a:latin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r>
                  <a:rPr lang="en-US" sz="2000" dirty="0">
                    <a:cs typeface="Arial" panose="020B0604020202020204" pitchFamily="34" charset="0"/>
                  </a:rPr>
                  <a:t>Use vector-matrix multiplication to compute </a:t>
                </a:r>
                <a14:m>
                  <m:oMath xmlns:m="http://schemas.openxmlformats.org/officeDocument/2006/math">
                    <m:r>
                      <a:rPr lang="en-US" sz="2000" b="1">
                        <a:solidFill>
                          <a:srgbClr val="FF0000"/>
                        </a:solidFill>
                        <a:latin typeface="Cambria Math" panose="02040503050406030204" pitchFamily="18" charset="0"/>
                      </a:rPr>
                      <m:t>𝐰</m:t>
                    </m:r>
                    <m:r>
                      <a:rPr lang="en-US" sz="2000" i="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𝐀</m:t>
                    </m:r>
                  </m:oMath>
                </a14:m>
                <a:r>
                  <a:rPr lang="en-US" sz="2000" dirty="0">
                    <a:cs typeface="Arial" panose="020B0604020202020204" pitchFamily="34" charset="0"/>
                  </a:rPr>
                  <a:t> and accumulate with the reset value of vector </a:t>
                </a:r>
                <a14:m>
                  <m:oMath xmlns:m="http://schemas.openxmlformats.org/officeDocument/2006/math">
                    <m:r>
                      <a:rPr lang="en-US" sz="2000" b="1">
                        <a:solidFill>
                          <a:srgbClr val="FF0000"/>
                        </a:solidFill>
                        <a:latin typeface="Cambria Math" panose="02040503050406030204" pitchFamily="18" charset="0"/>
                      </a:rPr>
                      <m:t>𝐫</m:t>
                    </m:r>
                  </m:oMath>
                </a14:m>
                <a:endParaRPr lang="en-US" sz="2000" dirty="0">
                  <a:cs typeface="Arial" panose="020B0604020202020204" pitchFamily="34" charset="0"/>
                </a:endParaRPr>
              </a:p>
              <a:p>
                <a:r>
                  <a:rPr lang="en-US" sz="2000" dirty="0">
                    <a:cs typeface="Arial" panose="020B0604020202020204" pitchFamily="34" charset="0"/>
                  </a:rPr>
                  <a:t>Compute the absolute differences of all new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𝐫</m:t>
                    </m:r>
                  </m:oMath>
                </a14:m>
                <a:r>
                  <a:rPr lang="en-US" sz="2000" dirty="0">
                    <a:cs typeface="Arial" panose="020B0604020202020204" pitchFamily="34" charset="0"/>
                  </a:rPr>
                  <a:t>) and old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𝐭</m:t>
                    </m:r>
                  </m:oMath>
                </a14:m>
                <a:r>
                  <a:rPr lang="en-US" sz="2000" dirty="0">
                    <a:cs typeface="Arial" panose="020B0604020202020204" pitchFamily="34" charset="0"/>
                  </a:rPr>
                  <a:t>) values of the page rank of each vertex (hint: use element-wise operation and </a:t>
                </a:r>
                <a:r>
                  <a:rPr lang="en-US" sz="2000" b="1" dirty="0">
                    <a:latin typeface="Courier New" panose="02070309020205020404" pitchFamily="49" charset="0"/>
                    <a:cs typeface="Courier New" panose="02070309020205020404" pitchFamily="49" charset="0"/>
                  </a:rPr>
                  <a:t>apply</a:t>
                </a:r>
                <a:r>
                  <a:rPr lang="en-US" sz="2000" dirty="0">
                    <a:cs typeface="Arial" panose="020B0604020202020204" pitchFamily="34" charset="0"/>
                  </a:rPr>
                  <a:t>)</a:t>
                </a:r>
              </a:p>
              <a:p>
                <a:r>
                  <a:rPr lang="en-US" sz="2000" dirty="0">
                    <a:cs typeface="Arial" panose="020B0604020202020204" pitchFamily="34" charset="0"/>
                  </a:rPr>
                  <a:t>Use </a:t>
                </a:r>
                <a:r>
                  <a:rPr lang="en-US" sz="2000" dirty="0" err="1">
                    <a:cs typeface="Arial" panose="020B0604020202020204" pitchFamily="34" charset="0"/>
                  </a:rPr>
                  <a:t>reduce_float</a:t>
                </a:r>
                <a:r>
                  <a:rPr lang="en-US" sz="2000" dirty="0">
                    <a:cs typeface="Arial" panose="020B0604020202020204" pitchFamily="34" charset="0"/>
                  </a:rPr>
                  <a:t> to compute the sum of all absolute differences and compare with the convergence condition </a:t>
                </a:r>
                <a:r>
                  <a:rPr lang="en-US" sz="2000" b="1" dirty="0" err="1">
                    <a:latin typeface="Courier New" panose="02070309020205020404" pitchFamily="49" charset="0"/>
                    <a:cs typeface="Courier New" panose="02070309020205020404" pitchFamily="49" charset="0"/>
                  </a:rPr>
                  <a:t>tol</a:t>
                </a:r>
                <a:r>
                  <a:rPr lang="en-US" sz="2000" dirty="0">
                    <a:cs typeface="Arial" panose="020B0604020202020204" pitchFamily="34" charset="0"/>
                  </a:rPr>
                  <a:t> (but limit the maximum number of iterations to </a:t>
                </a:r>
                <a:r>
                  <a:rPr lang="en-US" sz="2000" b="1" dirty="0" err="1">
                    <a:latin typeface="Courier New" panose="02070309020205020404" pitchFamily="49" charset="0"/>
                    <a:cs typeface="Courier New" panose="02070309020205020404" pitchFamily="49" charset="0"/>
                  </a:rPr>
                  <a:t>itermax</a:t>
                </a:r>
                <a:r>
                  <a:rPr lang="en-US" sz="2000" dirty="0">
                    <a:cs typeface="Arial" panose="020B0604020202020204" pitchFamily="34" charset="0"/>
                  </a:rPr>
                  <a:t>)</a:t>
                </a:r>
              </a:p>
              <a:p>
                <a:endParaRPr lang="en-US" sz="2000" dirty="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BB3A6B2-96B1-476B-98FC-B1EE5DC45F20}"/>
                  </a:ext>
                </a:extLst>
              </p:cNvPr>
              <p:cNvSpPr>
                <a:spLocks noGrp="1" noRot="1" noChangeAspect="1" noMove="1" noResize="1" noEditPoints="1" noAdjustHandles="1" noChangeArrowheads="1" noChangeShapeType="1" noTextEdit="1"/>
              </p:cNvSpPr>
              <p:nvPr>
                <p:ph idx="1"/>
              </p:nvPr>
            </p:nvSpPr>
            <p:spPr>
              <a:blipFill>
                <a:blip r:embed="rId2"/>
                <a:stretch>
                  <a:fillRect l="-1776" t="-1511" r="-5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A354D-EF5C-4E64-A1C7-6CAD91F64D75}"/>
              </a:ext>
            </a:extLst>
          </p:cNvPr>
          <p:cNvSpPr>
            <a:spLocks noGrp="1"/>
          </p:cNvSpPr>
          <p:nvPr>
            <p:ph type="sldNum" sz="quarter" idx="10"/>
          </p:nvPr>
        </p:nvSpPr>
        <p:spPr>
          <a:xfrm>
            <a:off x="8197327" y="6551613"/>
            <a:ext cx="94667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54256005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95361" y="6551613"/>
            <a:ext cx="548640"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134</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Tree>
    <p:extLst>
      <p:ext uri="{BB962C8B-B14F-4D97-AF65-F5344CB8AC3E}">
        <p14:creationId xmlns:p14="http://schemas.microsoft.com/office/powerpoint/2010/main" val="34015184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59907" y="6551613"/>
            <a:ext cx="484094"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135</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8924833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52329" y="6551613"/>
            <a:ext cx="59167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136</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78172697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63087" y="6551613"/>
            <a:ext cx="58091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137</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6314706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16875" y="6551613"/>
            <a:ext cx="52712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138</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555638" y="2156315"/>
            <a:ext cx="299431" cy="48513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483101" y="5348270"/>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a:endCxn id="26" idx="1"/>
          </p:cNvCxnSpPr>
          <p:nvPr/>
        </p:nvCxnSpPr>
        <p:spPr bwMode="auto">
          <a:xfrm flipH="1" flipV="1">
            <a:off x="4705354" y="4731730"/>
            <a:ext cx="853747" cy="616540"/>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54932061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41573" y="6551613"/>
            <a:ext cx="60242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139</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1" name="Right Brace 20">
            <a:extLst>
              <a:ext uri="{FF2B5EF4-FFF2-40B4-BE49-F238E27FC236}">
                <a16:creationId xmlns:a16="http://schemas.microsoft.com/office/drawing/2014/main" id="{DEFEF4D8-AD68-42B0-9BD0-15940CCE71AE}"/>
              </a:ext>
            </a:extLst>
          </p:cNvPr>
          <p:cNvSpPr/>
          <p:nvPr/>
        </p:nvSpPr>
        <p:spPr bwMode="auto">
          <a:xfrm rot="16200000">
            <a:off x="5263689" y="2083264"/>
            <a:ext cx="293029" cy="34416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2" name="TextBox 21">
            <a:extLst>
              <a:ext uri="{FF2B5EF4-FFF2-40B4-BE49-F238E27FC236}">
                <a16:creationId xmlns:a16="http://schemas.microsoft.com/office/drawing/2014/main" id="{034099B8-AD9B-4B45-AAA3-68B5D50FB74A}"/>
              </a:ext>
            </a:extLst>
          </p:cNvPr>
          <p:cNvSpPr txBox="1"/>
          <p:nvPr/>
        </p:nvSpPr>
        <p:spPr>
          <a:xfrm>
            <a:off x="4554248" y="2840020"/>
            <a:ext cx="2759923" cy="369332"/>
          </a:xfrm>
          <a:prstGeom prst="rect">
            <a:avLst/>
          </a:prstGeom>
          <a:noFill/>
        </p:spPr>
        <p:txBody>
          <a:bodyPr wrap="none" rtlCol="0">
            <a:spAutoFit/>
          </a:bodyPr>
          <a:lstStyle/>
          <a:p>
            <a:r>
              <a:rPr lang="en-US" dirty="0"/>
              <a:t>add to present value of </a:t>
            </a:r>
            <a:r>
              <a:rPr lang="en-US" b="1" dirty="0">
                <a:latin typeface="Courier New" panose="02070309020205020404" pitchFamily="49" charset="0"/>
                <a:cs typeface="Courier New" panose="02070309020205020404" pitchFamily="49" charset="0"/>
              </a:rPr>
              <a:t>r</a:t>
            </a:r>
          </a:p>
        </p:txBody>
      </p:sp>
      <p:cxnSp>
        <p:nvCxnSpPr>
          <p:cNvPr id="24" name="Straight Arrow Connector 23">
            <a:extLst>
              <a:ext uri="{FF2B5EF4-FFF2-40B4-BE49-F238E27FC236}">
                <a16:creationId xmlns:a16="http://schemas.microsoft.com/office/drawing/2014/main" id="{B4B7A849-6C67-4A63-8D2A-4BD00ED314CB}"/>
              </a:ext>
            </a:extLst>
          </p:cNvPr>
          <p:cNvCxnSpPr>
            <a:cxnSpLocks/>
            <a:stCxn id="22" idx="2"/>
            <a:endCxn id="21" idx="1"/>
          </p:cNvCxnSpPr>
          <p:nvPr/>
        </p:nvCxnSpPr>
        <p:spPr bwMode="auto">
          <a:xfrm flipH="1">
            <a:off x="5410204" y="3209352"/>
            <a:ext cx="524006" cy="448247"/>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555638" y="2156315"/>
            <a:ext cx="299431" cy="48513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483101" y="5348270"/>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a:endCxn id="26" idx="1"/>
          </p:cNvCxnSpPr>
          <p:nvPr/>
        </p:nvCxnSpPr>
        <p:spPr bwMode="auto">
          <a:xfrm flipH="1" flipV="1">
            <a:off x="4705354" y="4731730"/>
            <a:ext cx="853747" cy="616540"/>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169108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CC3A-460A-264A-86C3-D2B8494FC957}"/>
              </a:ext>
            </a:extLst>
          </p:cNvPr>
          <p:cNvSpPr>
            <a:spLocks noGrp="1"/>
          </p:cNvSpPr>
          <p:nvPr>
            <p:ph type="title"/>
          </p:nvPr>
        </p:nvSpPr>
        <p:spPr>
          <a:xfrm>
            <a:off x="181928" y="37073"/>
            <a:ext cx="8816298" cy="889000"/>
          </a:xfrm>
        </p:spPr>
        <p:txBody>
          <a:bodyPr/>
          <a:lstStyle/>
          <a:p>
            <a:r>
              <a:rPr lang="en-US" sz="2800" dirty="0"/>
              <a:t>GraphBLAS Implementations</a:t>
            </a:r>
          </a:p>
        </p:txBody>
      </p:sp>
      <p:sp>
        <p:nvSpPr>
          <p:cNvPr id="3" name="Content Placeholder 2">
            <a:extLst>
              <a:ext uri="{FF2B5EF4-FFF2-40B4-BE49-F238E27FC236}">
                <a16:creationId xmlns:a16="http://schemas.microsoft.com/office/drawing/2014/main" id="{9F31A054-3E69-CD48-A2E7-A95367F77992}"/>
              </a:ext>
            </a:extLst>
          </p:cNvPr>
          <p:cNvSpPr>
            <a:spLocks noGrp="1"/>
          </p:cNvSpPr>
          <p:nvPr>
            <p:ph idx="1"/>
          </p:nvPr>
        </p:nvSpPr>
        <p:spPr>
          <a:xfrm>
            <a:off x="281694" y="745067"/>
            <a:ext cx="8816297" cy="5636659"/>
          </a:xfrm>
        </p:spPr>
        <p:txBody>
          <a:bodyPr>
            <a:normAutofit fontScale="92500" lnSpcReduction="20000"/>
          </a:bodyPr>
          <a:lstStyle/>
          <a:p>
            <a:r>
              <a:rPr lang="en-US" sz="1900" dirty="0"/>
              <a:t>SuiteSparse library (Texas A&amp;M): First fully conforming GraphBLAS release.</a:t>
            </a:r>
          </a:p>
          <a:p>
            <a:pPr lvl="1"/>
            <a:r>
              <a:rPr lang="en-US" sz="1700" dirty="0"/>
              <a:t> </a:t>
            </a:r>
            <a:r>
              <a:rPr lang="en-US" sz="1700" dirty="0">
                <a:hlinkClick r:id="rId3"/>
              </a:rPr>
              <a:t>http://faculty.cse.tamu.edu/davis/suitesparse.html</a:t>
            </a:r>
            <a:endParaRPr lang="en-US" sz="1700" dirty="0"/>
          </a:p>
          <a:p>
            <a:pPr lvl="6"/>
            <a:endParaRPr lang="en-US" sz="1100" dirty="0"/>
          </a:p>
          <a:p>
            <a:r>
              <a:rPr lang="en-US" sz="1900" dirty="0"/>
              <a:t>GraphBLAS C (IBM): the second fully conforming release,</a:t>
            </a:r>
          </a:p>
          <a:p>
            <a:pPr lvl="1"/>
            <a:r>
              <a:rPr lang="en-US" sz="1700" dirty="0">
                <a:hlinkClick r:id="rId4"/>
              </a:rPr>
              <a:t>https://github.com/IBM/ibmgraphblas</a:t>
            </a:r>
            <a:endParaRPr lang="en-US" sz="1700" dirty="0"/>
          </a:p>
          <a:p>
            <a:pPr lvl="8"/>
            <a:endParaRPr lang="en-US" sz="1100" dirty="0"/>
          </a:p>
          <a:p>
            <a:r>
              <a:rPr lang="en-US" sz="1900" dirty="0"/>
              <a:t>GBTL: GraphBLAS Template Library  (CMU/PNNL): Pushing GraphBLAS into C++</a:t>
            </a:r>
          </a:p>
          <a:p>
            <a:pPr lvl="1"/>
            <a:r>
              <a:rPr lang="en-US" sz="1700" dirty="0">
                <a:hlinkClick r:id="rId5"/>
              </a:rPr>
              <a:t>https://github.com/cmu-sei/gbtl</a:t>
            </a:r>
            <a:r>
              <a:rPr lang="en-US" sz="1700" dirty="0"/>
              <a:t>  </a:t>
            </a:r>
          </a:p>
          <a:p>
            <a:pPr marL="3254375" lvl="8" indent="0">
              <a:buNone/>
            </a:pPr>
            <a:endParaRPr lang="en-US" sz="1100" dirty="0"/>
          </a:p>
          <a:p>
            <a:r>
              <a:rPr lang="en-US" sz="1900" dirty="0"/>
              <a:t>GraphBLAST: A C++ implementation for GraphBLAS for GPUs (UC Davis),</a:t>
            </a:r>
          </a:p>
          <a:p>
            <a:pPr lvl="1"/>
            <a:r>
              <a:rPr lang="en-US" sz="1700" dirty="0"/>
              <a:t> </a:t>
            </a:r>
            <a:r>
              <a:rPr lang="en-US" sz="1700" dirty="0">
                <a:hlinkClick r:id="rId6"/>
              </a:rPr>
              <a:t>https://github.com/gunrock/graphblast</a:t>
            </a:r>
            <a:endParaRPr lang="en-US" sz="1700" dirty="0"/>
          </a:p>
          <a:p>
            <a:pPr lvl="8"/>
            <a:endParaRPr lang="en-US" sz="1100" dirty="0"/>
          </a:p>
          <a:p>
            <a:r>
              <a:rPr lang="en-US" sz="1900" dirty="0"/>
              <a:t>Python bindings:</a:t>
            </a:r>
          </a:p>
          <a:p>
            <a:pPr lvl="1"/>
            <a:r>
              <a:rPr lang="en-US" sz="1500" dirty="0"/>
              <a:t>pygraphblas: A Python Wrapper around SuiteSparse GraphBLAS</a:t>
            </a:r>
          </a:p>
          <a:p>
            <a:pPr lvl="2"/>
            <a:r>
              <a:rPr lang="en-US" sz="1500" dirty="0">
                <a:hlinkClick r:id="rId7"/>
              </a:rPr>
              <a:t>https://github.com/Graphegon/pygraphblas</a:t>
            </a:r>
            <a:r>
              <a:rPr lang="en-US" sz="1500" dirty="0"/>
              <a:t>   </a:t>
            </a:r>
          </a:p>
          <a:p>
            <a:pPr lvl="1"/>
            <a:r>
              <a:rPr lang="en-US" sz="1500" dirty="0"/>
              <a:t>grblas: Python wrapper around GraphBLAS (part of Anaconda’s </a:t>
            </a:r>
            <a:r>
              <a:rPr lang="en-US" sz="1500" dirty="0" err="1"/>
              <a:t>MetaGraph</a:t>
            </a:r>
            <a:r>
              <a:rPr lang="en-US" sz="1500" dirty="0"/>
              <a:t> work)</a:t>
            </a:r>
          </a:p>
          <a:p>
            <a:pPr lvl="2"/>
            <a:r>
              <a:rPr lang="en-US" sz="1500" dirty="0">
                <a:hlinkClick r:id="rId8"/>
              </a:rPr>
              <a:t>https://github.com/metagraph-dev/grblas</a:t>
            </a:r>
            <a:r>
              <a:rPr lang="en-US" sz="1500" dirty="0"/>
              <a:t> </a:t>
            </a:r>
          </a:p>
          <a:p>
            <a:pPr lvl="1"/>
            <a:r>
              <a:rPr lang="en-US" sz="1500" dirty="0" err="1"/>
              <a:t>pyGB</a:t>
            </a:r>
            <a:r>
              <a:rPr lang="en-US" sz="1500" dirty="0"/>
              <a:t>: A Python Wrapper around GBTL (UW/PNNL/CMU)</a:t>
            </a:r>
          </a:p>
          <a:p>
            <a:pPr lvl="2"/>
            <a:r>
              <a:rPr lang="en-US" sz="1500" dirty="0">
                <a:hlinkClick r:id="rId9"/>
              </a:rPr>
              <a:t>https://github.com/jessecoleman/gbtl-python-binding</a:t>
            </a:r>
            <a:endParaRPr lang="en-US" sz="1500" dirty="0"/>
          </a:p>
          <a:p>
            <a:pPr lvl="8"/>
            <a:endParaRPr lang="en-US" sz="1100" dirty="0"/>
          </a:p>
          <a:p>
            <a:r>
              <a:rPr lang="en-US" sz="1900" dirty="0" err="1"/>
              <a:t>pgGraphBLAS</a:t>
            </a:r>
            <a:r>
              <a:rPr lang="en-US" sz="1900" dirty="0"/>
              <a:t>: A PostgreSQL wrapper around Suite Sparse GraphBLAS</a:t>
            </a:r>
          </a:p>
          <a:p>
            <a:pPr lvl="1"/>
            <a:r>
              <a:rPr lang="en-US" sz="1700" dirty="0">
                <a:hlinkClick r:id="rId10"/>
              </a:rPr>
              <a:t>https://github.com/michelp</a:t>
            </a:r>
            <a:r>
              <a:rPr lang="en-US" sz="1700" dirty="0"/>
              <a:t>/pggraphblas  </a:t>
            </a:r>
          </a:p>
          <a:p>
            <a:pPr lvl="8"/>
            <a:endParaRPr lang="en-US" sz="1100" dirty="0"/>
          </a:p>
          <a:p>
            <a:r>
              <a:rPr lang="en-US" sz="1900" dirty="0" err="1"/>
              <a:t>Matlab</a:t>
            </a:r>
            <a:r>
              <a:rPr lang="en-US" sz="1900" dirty="0"/>
              <a:t> and Julia wrappers around </a:t>
            </a:r>
            <a:r>
              <a:rPr lang="en-US" sz="1900" dirty="0" err="1"/>
              <a:t>SuiteSparse</a:t>
            </a:r>
            <a:r>
              <a:rPr lang="en-US" sz="1900" dirty="0"/>
              <a:t> </a:t>
            </a:r>
            <a:r>
              <a:rPr lang="en-US" sz="1900" dirty="0" err="1"/>
              <a:t>GraphBLAS</a:t>
            </a:r>
            <a:endParaRPr lang="en-US" sz="1900" dirty="0"/>
          </a:p>
          <a:p>
            <a:pPr lvl="1"/>
            <a:r>
              <a:rPr lang="en-US" sz="1600" dirty="0">
                <a:hlinkClick r:id="rId11"/>
              </a:rPr>
              <a:t>https://aldenmath.com</a:t>
            </a:r>
            <a:r>
              <a:rPr lang="en-US" sz="1600" dirty="0"/>
              <a:t> </a:t>
            </a:r>
          </a:p>
          <a:p>
            <a:pPr lvl="1"/>
            <a:endParaRPr lang="en-US" dirty="0"/>
          </a:p>
        </p:txBody>
      </p:sp>
      <p:sp>
        <p:nvSpPr>
          <p:cNvPr id="4" name="Slide Number Placeholder 3">
            <a:extLst>
              <a:ext uri="{FF2B5EF4-FFF2-40B4-BE49-F238E27FC236}">
                <a16:creationId xmlns:a16="http://schemas.microsoft.com/office/drawing/2014/main" id="{419FD6FE-B075-0D4D-BE8A-480B48E58ADD}"/>
              </a:ext>
            </a:extLst>
          </p:cNvPr>
          <p:cNvSpPr>
            <a:spLocks noGrp="1"/>
          </p:cNvSpPr>
          <p:nvPr>
            <p:ph type="sldNum" sz="quarter" idx="10"/>
          </p:nvPr>
        </p:nvSpPr>
        <p:spPr>
          <a:xfrm>
            <a:off x="7010400" y="6492875"/>
            <a:ext cx="2133600" cy="365125"/>
          </a:xfrm>
        </p:spPr>
        <p:txBody>
          <a:bodyPr/>
          <a:lstStyle/>
          <a:p>
            <a:pPr algn="r">
              <a:defRPr/>
            </a:pPr>
            <a:fld id="{0C933AAA-F64E-4748-8A99-DCC60F15C72A}" type="slidenum">
              <a:rPr lang="en-US" smtClean="0">
                <a:solidFill>
                  <a:srgbClr val="000000"/>
                </a:solidFill>
                <a:ea typeface="ＭＳ Ｐゴシック" pitchFamily="34" charset="-128"/>
              </a:rPr>
              <a:pPr algn="r">
                <a:defRPr/>
              </a:pPr>
              <a:t>14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8D7FB325-DA70-9347-9056-4DE85C66742D}"/>
              </a:ext>
            </a:extLst>
          </p:cNvPr>
          <p:cNvSpPr txBox="1"/>
          <p:nvPr/>
        </p:nvSpPr>
        <p:spPr>
          <a:xfrm>
            <a:off x="0" y="6502345"/>
            <a:ext cx="3762103"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326251341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638391" y="6551613"/>
            <a:ext cx="505609"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140</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1889299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141</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781550" y="3194050"/>
            <a:ext cx="228601" cy="2565400"/>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895851" y="4591051"/>
            <a:ext cx="435015" cy="757219"/>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525071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142</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0E89D7ED-3073-4926-83E4-DE27E8D77C6E}"/>
              </a:ext>
            </a:extLst>
          </p:cNvPr>
          <p:cNvSpPr/>
          <p:nvPr/>
        </p:nvSpPr>
        <p:spPr bwMode="auto">
          <a:xfrm>
            <a:off x="6280151" y="40530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8E593678-DEEE-4BF5-87F3-8067AA4BAEC8}"/>
              </a:ext>
            </a:extLst>
          </p:cNvPr>
          <p:cNvSpPr txBox="1"/>
          <p:nvPr/>
        </p:nvSpPr>
        <p:spPr>
          <a:xfrm>
            <a:off x="6665529" y="29924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12" name="Straight Arrow Connector 11">
            <a:extLst>
              <a:ext uri="{FF2B5EF4-FFF2-40B4-BE49-F238E27FC236}">
                <a16:creationId xmlns:a16="http://schemas.microsoft.com/office/drawing/2014/main" id="{1F0B8B43-3520-4D92-A756-E70D278530EB}"/>
              </a:ext>
            </a:extLst>
          </p:cNvPr>
          <p:cNvCxnSpPr>
            <a:stCxn id="11" idx="2"/>
            <a:endCxn id="10" idx="0"/>
          </p:cNvCxnSpPr>
          <p:nvPr/>
        </p:nvCxnSpPr>
        <p:spPr bwMode="auto">
          <a:xfrm flipH="1">
            <a:off x="6696076" y="36387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781550" y="3194050"/>
            <a:ext cx="228601" cy="2565400"/>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895851" y="4591051"/>
            <a:ext cx="435015" cy="757219"/>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8986964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Exercise 14: Solution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56753" y="984069"/>
            <a:ext cx="8908869" cy="5416731"/>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 fill = 1.0/n) </a:t>
            </a:r>
            <a:r>
              <a:rPr lang="en-US" sz="1600" b="1" dirty="0">
                <a:solidFill>
                  <a:srgbClr val="008000"/>
                </a:solidFill>
                <a:latin typeface="Courier New" panose="02070309020205020404" pitchFamily="49" charset="0"/>
                <a:cs typeface="Courier New" panose="02070309020205020404" pitchFamily="49" charset="0"/>
              </a:rPr>
              <a:t># r[:]=1.0/n</a:t>
            </a:r>
          </a:p>
          <a:p>
            <a:pPr marL="0" indent="0">
              <a:spcBef>
                <a:spcPts val="0"/>
              </a:spcBef>
              <a:buNone/>
            </a:pPr>
            <a:r>
              <a:rPr lang="en-US" sz="1600" b="1" dirty="0">
                <a:latin typeface="Courier New" panose="02070309020205020404" pitchFamily="49" charset="0"/>
                <a:cs typeface="Courier New" panose="02070309020205020404" pitchFamily="49" charset="0"/>
              </a:rPr>
              <a:t>    d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 fill=damping) </a:t>
            </a:r>
            <a:r>
              <a:rPr lang="en-US" sz="1600" b="1" dirty="0">
                <a:solidFill>
                  <a:srgbClr val="008000"/>
                </a:solidFill>
                <a:latin typeface="Courier New" panose="02070309020205020404" pitchFamily="49" charset="0"/>
                <a:cs typeface="Courier New" panose="02070309020205020404" pitchFamily="49" charset="0"/>
              </a:rPr>
              <a:t># d[:]=damping</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grb.types.FP32.DIV,</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grb.types.FP32.PLUS_MONOID)</a:t>
            </a:r>
          </a:p>
          <a:p>
            <a:pPr marL="0" indent="0">
              <a:spcBef>
                <a:spcPts val="0"/>
              </a:spcBef>
              <a:buNone/>
            </a:pPr>
            <a:endParaRPr lang="en-US" sz="16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    for</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in</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range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w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w.vxm</a:t>
            </a:r>
            <a:r>
              <a:rPr lang="en-US" sz="1600" b="1" dirty="0">
                <a:latin typeface="Courier New" panose="02070309020205020404" pitchFamily="49" charset="0"/>
                <a:cs typeface="Courier New" panose="02070309020205020404" pitchFamily="49" charset="0"/>
              </a:rPr>
              <a:t>(A,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semiring</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grb.types.FP32.PLUS_TIMES)</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test for convergence </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t.apply</a:t>
            </a:r>
            <a:r>
              <a:rPr lang="en-US" sz="1600" b="1" dirty="0">
                <a:latin typeface="Courier New" panose="02070309020205020404" pitchFamily="49" charset="0"/>
                <a:cs typeface="Courier New" panose="02070309020205020404" pitchFamily="49" charset="0"/>
              </a:rPr>
              <a:t>(grb.types.FP32.ABS,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t.reduce_float</a:t>
            </a:r>
            <a:r>
              <a:rPr lang="en-US" sz="1600" b="1" dirty="0">
                <a:latin typeface="Courier New" panose="02070309020205020404" pitchFamily="49" charset="0"/>
                <a:cs typeface="Courier New" panose="02070309020205020404" pitchFamily="49" charset="0"/>
              </a:rPr>
              <a:t>(grb.types.FP32.PLUS_MONOID)</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&lt;=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break</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6706802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 of PageRank</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525677"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48733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8" name="Rectangle 7">
            <a:extLst>
              <a:ext uri="{FF2B5EF4-FFF2-40B4-BE49-F238E27FC236}">
                <a16:creationId xmlns:a16="http://schemas.microsoft.com/office/drawing/2014/main" id="{2500F64B-1065-334F-AAC8-DAF51F50A346}"/>
              </a:ext>
            </a:extLst>
          </p:cNvPr>
          <p:cNvSpPr/>
          <p:nvPr/>
        </p:nvSpPr>
        <p:spPr bwMode="auto">
          <a:xfrm>
            <a:off x="504092" y="571337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48664" y="2261665"/>
            <a:ext cx="1595335" cy="1477328"/>
          </a:xfrm>
          <a:prstGeom prst="rect">
            <a:avLst/>
          </a:prstGeom>
          <a:noFill/>
          <a:ln w="25400">
            <a:solidFill>
              <a:srgbClr val="0070C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We’ve expanded our repertoire of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operations</a:t>
            </a:r>
          </a:p>
        </p:txBody>
      </p:sp>
      <p:sp>
        <p:nvSpPr>
          <p:cNvPr id="12" name="TextBox 11">
            <a:extLst>
              <a:ext uri="{FF2B5EF4-FFF2-40B4-BE49-F238E27FC236}">
                <a16:creationId xmlns:a16="http://schemas.microsoft.com/office/drawing/2014/main" id="{DE4B2E3D-1F95-2A45-A613-72B4582C6CEB}"/>
              </a:ext>
            </a:extLst>
          </p:cNvPr>
          <p:cNvSpPr txBox="1"/>
          <p:nvPr/>
        </p:nvSpPr>
        <p:spPr>
          <a:xfrm>
            <a:off x="-129185" y="6128729"/>
            <a:ext cx="8709360" cy="646331"/>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conventions are used across all operations so the operations we did not cover are straightforward to pick up</a:t>
            </a:r>
          </a:p>
        </p:txBody>
      </p:sp>
      <p:sp>
        <p:nvSpPr>
          <p:cNvPr id="11" name="Rectangle 10">
            <a:extLst>
              <a:ext uri="{FF2B5EF4-FFF2-40B4-BE49-F238E27FC236}">
                <a16:creationId xmlns:a16="http://schemas.microsoft.com/office/drawing/2014/main" id="{28FCA832-BCE4-42B3-8BDD-4B37D0EEAB18}"/>
              </a:ext>
            </a:extLst>
          </p:cNvPr>
          <p:cNvSpPr/>
          <p:nvPr/>
        </p:nvSpPr>
        <p:spPr bwMode="auto">
          <a:xfrm>
            <a:off x="504092" y="2139088"/>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Rectangle 12">
            <a:extLst>
              <a:ext uri="{FF2B5EF4-FFF2-40B4-BE49-F238E27FC236}">
                <a16:creationId xmlns:a16="http://schemas.microsoft.com/office/drawing/2014/main" id="{9A6BEF8F-8507-4EB6-9326-51B75283ACFE}"/>
              </a:ext>
            </a:extLst>
          </p:cNvPr>
          <p:cNvSpPr/>
          <p:nvPr/>
        </p:nvSpPr>
        <p:spPr bwMode="auto">
          <a:xfrm>
            <a:off x="504092" y="304278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4" name="Rectangle 13">
            <a:extLst>
              <a:ext uri="{FF2B5EF4-FFF2-40B4-BE49-F238E27FC236}">
                <a16:creationId xmlns:a16="http://schemas.microsoft.com/office/drawing/2014/main" id="{FB601985-A0A0-4CA7-AB7F-C8E27B19A496}"/>
              </a:ext>
            </a:extLst>
          </p:cNvPr>
          <p:cNvSpPr/>
          <p:nvPr/>
        </p:nvSpPr>
        <p:spPr bwMode="auto">
          <a:xfrm>
            <a:off x="504092" y="3629675"/>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Rectangle 14">
            <a:extLst>
              <a:ext uri="{FF2B5EF4-FFF2-40B4-BE49-F238E27FC236}">
                <a16:creationId xmlns:a16="http://schemas.microsoft.com/office/drawing/2014/main" id="{9E2D4FD3-9582-438F-8C02-D930E71338DF}"/>
              </a:ext>
            </a:extLst>
          </p:cNvPr>
          <p:cNvSpPr/>
          <p:nvPr/>
        </p:nvSpPr>
        <p:spPr bwMode="auto">
          <a:xfrm>
            <a:off x="504092" y="424251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338262058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9DC4-8277-434C-81D5-A89E2A390BB8}"/>
              </a:ext>
            </a:extLst>
          </p:cNvPr>
          <p:cNvSpPr>
            <a:spLocks noGrp="1"/>
          </p:cNvSpPr>
          <p:nvPr>
            <p:ph type="title"/>
          </p:nvPr>
        </p:nvSpPr>
        <p:spPr/>
        <p:txBody>
          <a:bodyPr/>
          <a:lstStyle/>
          <a:p>
            <a:r>
              <a:rPr lang="en-US" dirty="0"/>
              <a:t>Conclusion and next steps</a:t>
            </a:r>
          </a:p>
        </p:txBody>
      </p:sp>
      <p:sp>
        <p:nvSpPr>
          <p:cNvPr id="3" name="Content Placeholder 2">
            <a:extLst>
              <a:ext uri="{FF2B5EF4-FFF2-40B4-BE49-F238E27FC236}">
                <a16:creationId xmlns:a16="http://schemas.microsoft.com/office/drawing/2014/main" id="{ABE8FE02-1320-3046-9949-83F1A6F6B28D}"/>
              </a:ext>
            </a:extLst>
          </p:cNvPr>
          <p:cNvSpPr>
            <a:spLocks noGrp="1"/>
          </p:cNvSpPr>
          <p:nvPr>
            <p:ph idx="1"/>
          </p:nvPr>
        </p:nvSpPr>
        <p:spPr>
          <a:xfrm>
            <a:off x="377031" y="774036"/>
            <a:ext cx="8237537" cy="1659240"/>
          </a:xfrm>
        </p:spPr>
        <p:txBody>
          <a:bodyPr/>
          <a:lstStyle/>
          <a:p>
            <a:r>
              <a:rPr lang="en-US" dirty="0"/>
              <a:t>The GraphBLAS define a standard API for “Graph Algorithms in the Language of Linear Algebra”.</a:t>
            </a:r>
          </a:p>
          <a:p>
            <a:r>
              <a:rPr lang="en-US" dirty="0"/>
              <a:t>A wide range of algorithms are variations of the basic breadth first traversal for a graph.</a:t>
            </a:r>
          </a:p>
          <a:p>
            <a:pPr lvl="1"/>
            <a:endParaRPr lang="en-US" dirty="0"/>
          </a:p>
        </p:txBody>
      </p:sp>
      <p:sp>
        <p:nvSpPr>
          <p:cNvPr id="4" name="Slide Number Placeholder 3">
            <a:extLst>
              <a:ext uri="{FF2B5EF4-FFF2-40B4-BE49-F238E27FC236}">
                <a16:creationId xmlns:a16="http://schemas.microsoft.com/office/drawing/2014/main" id="{6D166FBE-DF46-9647-ABCD-6F75B82046B2}"/>
              </a:ext>
            </a:extLst>
          </p:cNvPr>
          <p:cNvSpPr>
            <a:spLocks noGrp="1"/>
          </p:cNvSpPr>
          <p:nvPr>
            <p:ph type="sldNum" sz="quarter" idx="10"/>
          </p:nvPr>
        </p:nvSpPr>
        <p:spPr>
          <a:xfrm>
            <a:off x="8614569" y="6551612"/>
            <a:ext cx="529432" cy="306387"/>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5" name="Picture 2">
            <a:extLst>
              <a:ext uri="{FF2B5EF4-FFF2-40B4-BE49-F238E27FC236}">
                <a16:creationId xmlns:a16="http://schemas.microsoft.com/office/drawing/2014/main" id="{6F67D0DD-F4CB-8B4F-BF54-191F3463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509" y="3057737"/>
            <a:ext cx="2074104" cy="29743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id="{9DA497FB-432C-6545-93F1-6A3D0E5F5DEA}"/>
              </a:ext>
            </a:extLst>
          </p:cNvPr>
          <p:cNvSpPr txBox="1">
            <a:spLocks/>
          </p:cNvSpPr>
          <p:nvPr/>
        </p:nvSpPr>
        <p:spPr bwMode="auto">
          <a:xfrm>
            <a:off x="377030" y="2433069"/>
            <a:ext cx="6392479" cy="35990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225425" marR="0" lvl="0" indent="-225425"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To reach </a:t>
            </a:r>
            <a:r>
              <a:rPr kumimoji="0" lang="en-US" sz="2400" b="0" i="0" u="none" strike="noStrike" kern="0" cap="none" spc="0" normalizeH="0" baseline="0" noProof="0" dirty="0" err="1">
                <a:ln>
                  <a:noFill/>
                </a:ln>
                <a:solidFill>
                  <a:srgbClr val="000000"/>
                </a:solidFill>
                <a:effectLst/>
                <a:uLnTx/>
                <a:uFillTx/>
                <a:latin typeface="Arial" pitchFamily="34" charset="0"/>
                <a:ea typeface="+mn-ea"/>
                <a:cs typeface="+mn-cs"/>
              </a:rPr>
              <a:t>GraphBLAS</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 mastery</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the Graph Architectures Programming and Learning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GrAPL</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workshop at IPDPS</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GraphBLAS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BoFs</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HPEC and Supercomputing</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Explore the challenge problems included with this tutorial</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Work through the algorithms in the Graph book </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sym typeface="Wingdings" pitchFamily="2" charset="2"/>
              </a:rPr>
              <a:t></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537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146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155658"/>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1487092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8650-0ED6-1B4F-AEB0-FF2162796CBB}"/>
              </a:ext>
            </a:extLst>
          </p:cNvPr>
          <p:cNvSpPr>
            <a:spLocks noGrp="1"/>
          </p:cNvSpPr>
          <p:nvPr>
            <p:ph type="title"/>
          </p:nvPr>
        </p:nvSpPr>
        <p:spPr/>
        <p:txBody>
          <a:bodyPr/>
          <a:lstStyle/>
          <a:p>
            <a:r>
              <a:rPr lang="en-US" dirty="0" err="1"/>
              <a:t>GraphBLAS</a:t>
            </a:r>
            <a:r>
              <a:rPr lang="en-US" dirty="0"/>
              <a:t>: details of operations</a:t>
            </a:r>
          </a:p>
        </p:txBody>
      </p:sp>
      <p:sp>
        <p:nvSpPr>
          <p:cNvPr id="3" name="Content Placeholder 2">
            <a:extLst>
              <a:ext uri="{FF2B5EF4-FFF2-40B4-BE49-F238E27FC236}">
                <a16:creationId xmlns:a16="http://schemas.microsoft.com/office/drawing/2014/main" id="{D792ABB9-A90E-B84F-9CBC-3961D8858624}"/>
              </a:ext>
            </a:extLst>
          </p:cNvPr>
          <p:cNvSpPr>
            <a:spLocks noGrp="1"/>
          </p:cNvSpPr>
          <p:nvPr>
            <p:ph idx="1"/>
          </p:nvPr>
        </p:nvSpPr>
        <p:spPr/>
        <p:txBody>
          <a:bodyPr/>
          <a:lstStyle/>
          <a:p>
            <a:r>
              <a:rPr lang="en-US" dirty="0"/>
              <a:t>When you read the </a:t>
            </a:r>
            <a:r>
              <a:rPr lang="en-US" dirty="0" err="1"/>
              <a:t>GraphBLAS</a:t>
            </a:r>
            <a:r>
              <a:rPr lang="en-US" dirty="0"/>
              <a:t> C API specification, the operations are described in a manner that may seem obtuse.</a:t>
            </a:r>
          </a:p>
          <a:p>
            <a:r>
              <a:rPr lang="en-US" dirty="0"/>
              <a:t>The definitions, however, are presented in this way for good reasons:</a:t>
            </a:r>
          </a:p>
          <a:p>
            <a:pPr lvl="1"/>
            <a:r>
              <a:rPr lang="en-US" dirty="0"/>
              <a:t> to cover the full range of variations exposed by the various arguments and to express the operation without ever specifying the undefined elements (i.e. the “zeros” of the semiring).</a:t>
            </a:r>
          </a:p>
          <a:p>
            <a:pPr lvl="1"/>
            <a:r>
              <a:rPr lang="en-US" dirty="0"/>
              <a:t>To avoid any reference to the non-stored elements of the sparse matrix.  In sparse arrays, the undefined elements are usually assumed to be the ”zero of the semiring”.   By defining the operations without any reference to those “un-stored values”, we can freely change the semirings between operations without having to update the un-stored elements.</a:t>
            </a:r>
          </a:p>
        </p:txBody>
      </p:sp>
      <p:sp>
        <p:nvSpPr>
          <p:cNvPr id="4" name="Slide Number Placeholder 3">
            <a:extLst>
              <a:ext uri="{FF2B5EF4-FFF2-40B4-BE49-F238E27FC236}">
                <a16:creationId xmlns:a16="http://schemas.microsoft.com/office/drawing/2014/main" id="{4A5DF7F8-E05E-F843-9ED6-176B0F55F4F4}"/>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147</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250138683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err="1"/>
              <a:t>GrB_mxm</a:t>
            </a:r>
            <a:r>
              <a:rPr lang="en-US" dirty="0"/>
              <a:t>()</a:t>
            </a:r>
          </a:p>
        </p:txBody>
      </p:sp>
      <p:sp>
        <p:nvSpPr>
          <p:cNvPr id="4" name="Slide Number Placeholder 3"/>
          <p:cNvSpPr>
            <a:spLocks noGrp="1"/>
          </p:cNvSpPr>
          <p:nvPr>
            <p:ph type="sldNum" sz="quarter" idx="10"/>
          </p:nvPr>
        </p:nvSpPr>
        <p:spPr>
          <a:xfrm>
            <a:off x="8558493" y="6539733"/>
            <a:ext cx="585507" cy="314829"/>
          </a:xfrm>
        </p:spPr>
        <p:txBody>
          <a:bodyPr/>
          <a:lstStyle/>
          <a:p>
            <a:pPr>
              <a:defRPr/>
            </a:pPr>
            <a:fld id="{0C933AAA-F64E-4748-8A99-DCC60F15C72A}" type="slidenum">
              <a:rPr lang="en-US" smtClean="0">
                <a:solidFill>
                  <a:srgbClr val="000000"/>
                </a:solidFill>
                <a:ea typeface="ＭＳ Ｐゴシック" pitchFamily="34" charset="-128"/>
              </a:rPr>
              <a:pPr>
                <a:defRPr/>
              </a:pPr>
              <a:t>148</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239" y="121363"/>
            <a:ext cx="4127932" cy="566056"/>
          </a:xfrm>
          <a:prstGeom prst="rect">
            <a:avLst/>
          </a:prstGeom>
        </p:spPr>
      </p:pic>
      <p:grpSp>
        <p:nvGrpSpPr>
          <p:cNvPr id="14" name="Group 13"/>
          <p:cNvGrpSpPr/>
          <p:nvPr/>
        </p:nvGrpSpPr>
        <p:grpSpPr>
          <a:xfrm>
            <a:off x="849177" y="1303831"/>
            <a:ext cx="7167700" cy="2256531"/>
            <a:chOff x="926275" y="1593600"/>
            <a:chExt cx="7167700" cy="225653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02" y="1709821"/>
              <a:ext cx="5217391" cy="12845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27" y="3254452"/>
              <a:ext cx="6961548" cy="595679"/>
            </a:xfrm>
            <a:prstGeom prst="rect">
              <a:avLst/>
            </a:prstGeom>
          </p:spPr>
        </p:pic>
        <p:sp>
          <p:nvSpPr>
            <p:cNvPr id="3" name="Rectangle 2"/>
            <p:cNvSpPr/>
            <p:nvPr/>
          </p:nvSpPr>
          <p:spPr bwMode="auto">
            <a:xfrm>
              <a:off x="926275" y="1593600"/>
              <a:ext cx="7167700" cy="2256531"/>
            </a:xfrm>
            <a:prstGeom prst="rect">
              <a:avLst/>
            </a:prstGeom>
            <a:no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3" name="Group 12"/>
          <p:cNvGrpSpPr/>
          <p:nvPr/>
        </p:nvGrpSpPr>
        <p:grpSpPr>
          <a:xfrm>
            <a:off x="307562" y="4631485"/>
            <a:ext cx="8468771" cy="1403633"/>
            <a:chOff x="366470" y="4999512"/>
            <a:chExt cx="8468771" cy="140363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44" y="5167746"/>
              <a:ext cx="8272114" cy="1148340"/>
            </a:xfrm>
            <a:prstGeom prst="rect">
              <a:avLst/>
            </a:prstGeom>
          </p:spPr>
        </p:pic>
        <p:sp>
          <p:nvSpPr>
            <p:cNvPr id="12" name="Rectangle 11"/>
            <p:cNvSpPr/>
            <p:nvPr/>
          </p:nvSpPr>
          <p:spPr bwMode="auto">
            <a:xfrm>
              <a:off x="366470" y="4999512"/>
              <a:ext cx="8468771" cy="140363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5" name="TextBox 14"/>
          <p:cNvSpPr txBox="1"/>
          <p:nvPr/>
        </p:nvSpPr>
        <p:spPr>
          <a:xfrm>
            <a:off x="307562" y="848558"/>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the way we learned it in school</a:t>
            </a:r>
          </a:p>
        </p:txBody>
      </p:sp>
      <p:sp>
        <p:nvSpPr>
          <p:cNvPr id="16" name="TextBox 15"/>
          <p:cNvSpPr txBox="1"/>
          <p:nvPr/>
        </p:nvSpPr>
        <p:spPr>
          <a:xfrm>
            <a:off x="273979" y="4135412"/>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set notation to ignore un-stored elements</a:t>
            </a:r>
          </a:p>
        </p:txBody>
      </p:sp>
      <p:sp>
        <p:nvSpPr>
          <p:cNvPr id="17" name="TextBox 16"/>
          <p:cNvSpPr txBox="1"/>
          <p:nvPr/>
        </p:nvSpPr>
        <p:spPr>
          <a:xfrm>
            <a:off x="273979" y="6100374"/>
            <a:ext cx="8250931" cy="707886"/>
          </a:xfrm>
          <a:prstGeom prst="rect">
            <a:avLst/>
          </a:prstGeom>
          <a:noFill/>
        </p:spPr>
        <p:txBody>
          <a:bodyPr wrap="square" rtlCol="0">
            <a:spAutoFit/>
          </a:bodyPr>
          <a:lstStyle/>
          <a:p>
            <a:pPr algn="ctr"/>
            <a:r>
              <a:rPr lang="en-US" sz="2000" dirty="0"/>
              <a:t>With set notation, it’s easier to define the operations over a matrix as the semi-ring changes </a:t>
            </a:r>
          </a:p>
        </p:txBody>
      </p:sp>
      <p:cxnSp>
        <p:nvCxnSpPr>
          <p:cNvPr id="19" name="Straight Connector 18"/>
          <p:cNvCxnSpPr/>
          <p:nvPr/>
        </p:nvCxnSpPr>
        <p:spPr bwMode="auto">
          <a:xfrm>
            <a:off x="166689" y="3967832"/>
            <a:ext cx="8609644" cy="0"/>
          </a:xfrm>
          <a:prstGeom prst="line">
            <a:avLst/>
          </a:prstGeom>
          <a:noFill/>
          <a:ln w="63500" cap="flat" cmpd="sng" algn="ctr">
            <a:solidFill>
              <a:srgbClr val="002060"/>
            </a:solidFill>
            <a:prstDash val="solid"/>
            <a:round/>
            <a:headEnd type="none" w="med" len="med"/>
            <a:tailEnd type="none" w="med" len="med"/>
          </a:ln>
          <a:effectLst/>
        </p:spPr>
      </p:cxnSp>
    </p:spTree>
    <p:extLst>
      <p:ext uri="{BB962C8B-B14F-4D97-AF65-F5344CB8AC3E}">
        <p14:creationId xmlns:p14="http://schemas.microsoft.com/office/powerpoint/2010/main" val="269014005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682040" y="6627813"/>
            <a:ext cx="739775" cy="318655"/>
          </a:xfrm>
        </p:spPr>
        <p:txBody>
          <a:bodyPr/>
          <a:lstStyle/>
          <a:p>
            <a:pPr>
              <a:defRPr/>
            </a:pPr>
            <a:fld id="{0C933AAA-F64E-4748-8A99-DCC60F15C72A}" type="slidenum">
              <a:rPr lang="en-US" smtClean="0">
                <a:solidFill>
                  <a:srgbClr val="000000"/>
                </a:solidFill>
                <a:ea typeface="ＭＳ Ｐゴシック" pitchFamily="34" charset="-128"/>
              </a:rPr>
              <a:pPr>
                <a:defRPr/>
              </a:pPr>
              <a:t>149</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6083"/>
            <a:ext cx="9144000" cy="2974906"/>
          </a:xfrm>
          <a:prstGeom prst="rect">
            <a:avLst/>
          </a:prstGeom>
        </p:spPr>
      </p:pic>
    </p:spTree>
    <p:extLst>
      <p:ext uri="{BB962C8B-B14F-4D97-AF65-F5344CB8AC3E}">
        <p14:creationId xmlns:p14="http://schemas.microsoft.com/office/powerpoint/2010/main" val="3877610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GraphBLAS</a:t>
            </a:r>
            <a:r>
              <a:rPr lang="en-US" dirty="0"/>
              <a:t> Vision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15</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E882F8E7-EB3B-D846-9F2A-4A13A22A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696" y="1387469"/>
            <a:ext cx="6875270" cy="4706171"/>
          </a:xfrm>
          <a:prstGeom prst="rect">
            <a:avLst/>
          </a:prstGeom>
        </p:spPr>
      </p:pic>
      <p:grpSp>
        <p:nvGrpSpPr>
          <p:cNvPr id="3" name="Group 2">
            <a:extLst>
              <a:ext uri="{FF2B5EF4-FFF2-40B4-BE49-F238E27FC236}">
                <a16:creationId xmlns:a16="http://schemas.microsoft.com/office/drawing/2014/main" id="{E77B5CDE-B973-F245-AD8B-2744CDE1D791}"/>
              </a:ext>
            </a:extLst>
          </p:cNvPr>
          <p:cNvGrpSpPr/>
          <p:nvPr/>
        </p:nvGrpSpPr>
        <p:grpSpPr>
          <a:xfrm>
            <a:off x="457200" y="2304625"/>
            <a:ext cx="8502395" cy="4486705"/>
            <a:chOff x="457200" y="2304625"/>
            <a:chExt cx="8502395" cy="4486705"/>
          </a:xfrm>
        </p:grpSpPr>
        <p:sp>
          <p:nvSpPr>
            <p:cNvPr id="8" name="Freeform 7">
              <a:extLst>
                <a:ext uri="{FF2B5EF4-FFF2-40B4-BE49-F238E27FC236}">
                  <a16:creationId xmlns:a16="http://schemas.microsoft.com/office/drawing/2014/main" id="{9596205E-581B-D04C-BB83-F58927753BB4}"/>
                </a:ext>
              </a:extLst>
            </p:cNvPr>
            <p:cNvSpPr/>
            <p:nvPr/>
          </p:nvSpPr>
          <p:spPr>
            <a:xfrm>
              <a:off x="457200" y="2304625"/>
              <a:ext cx="7874000" cy="4167295"/>
            </a:xfrm>
            <a:custGeom>
              <a:avLst/>
              <a:gdLst>
                <a:gd name="connsiteX0" fmla="*/ 193040 w 7874000"/>
                <a:gd name="connsiteY0" fmla="*/ 174415 h 4167295"/>
                <a:gd name="connsiteX1" fmla="*/ 294640 w 7874000"/>
                <a:gd name="connsiteY1" fmla="*/ 164255 h 4167295"/>
                <a:gd name="connsiteX2" fmla="*/ 497840 w 7874000"/>
                <a:gd name="connsiteY2" fmla="*/ 154095 h 4167295"/>
                <a:gd name="connsiteX3" fmla="*/ 599440 w 7874000"/>
                <a:gd name="connsiteY3" fmla="*/ 133775 h 4167295"/>
                <a:gd name="connsiteX4" fmla="*/ 2082800 w 7874000"/>
                <a:gd name="connsiteY4" fmla="*/ 164255 h 4167295"/>
                <a:gd name="connsiteX5" fmla="*/ 2214880 w 7874000"/>
                <a:gd name="connsiteY5" fmla="*/ 184575 h 4167295"/>
                <a:gd name="connsiteX6" fmla="*/ 2489200 w 7874000"/>
                <a:gd name="connsiteY6" fmla="*/ 215055 h 4167295"/>
                <a:gd name="connsiteX7" fmla="*/ 2661920 w 7874000"/>
                <a:gd name="connsiteY7" fmla="*/ 204895 h 4167295"/>
                <a:gd name="connsiteX8" fmla="*/ 2753360 w 7874000"/>
                <a:gd name="connsiteY8" fmla="*/ 174415 h 4167295"/>
                <a:gd name="connsiteX9" fmla="*/ 3434080 w 7874000"/>
                <a:gd name="connsiteY9" fmla="*/ 164255 h 4167295"/>
                <a:gd name="connsiteX10" fmla="*/ 3647440 w 7874000"/>
                <a:gd name="connsiteY10" fmla="*/ 154095 h 4167295"/>
                <a:gd name="connsiteX11" fmla="*/ 3677920 w 7874000"/>
                <a:gd name="connsiteY11" fmla="*/ 143935 h 4167295"/>
                <a:gd name="connsiteX12" fmla="*/ 3881120 w 7874000"/>
                <a:gd name="connsiteY12" fmla="*/ 133775 h 4167295"/>
                <a:gd name="connsiteX13" fmla="*/ 3962400 w 7874000"/>
                <a:gd name="connsiteY13" fmla="*/ 113455 h 4167295"/>
                <a:gd name="connsiteX14" fmla="*/ 4003040 w 7874000"/>
                <a:gd name="connsiteY14" fmla="*/ 103295 h 4167295"/>
                <a:gd name="connsiteX15" fmla="*/ 4165600 w 7874000"/>
                <a:gd name="connsiteY15" fmla="*/ 72815 h 4167295"/>
                <a:gd name="connsiteX16" fmla="*/ 4206240 w 7874000"/>
                <a:gd name="connsiteY16" fmla="*/ 62655 h 4167295"/>
                <a:gd name="connsiteX17" fmla="*/ 4287520 w 7874000"/>
                <a:gd name="connsiteY17" fmla="*/ 52495 h 4167295"/>
                <a:gd name="connsiteX18" fmla="*/ 4551680 w 7874000"/>
                <a:gd name="connsiteY18" fmla="*/ 22015 h 4167295"/>
                <a:gd name="connsiteX19" fmla="*/ 4734560 w 7874000"/>
                <a:gd name="connsiteY19" fmla="*/ 11855 h 4167295"/>
                <a:gd name="connsiteX20" fmla="*/ 4775200 w 7874000"/>
                <a:gd name="connsiteY20" fmla="*/ 22015 h 4167295"/>
                <a:gd name="connsiteX21" fmla="*/ 4886960 w 7874000"/>
                <a:gd name="connsiteY21" fmla="*/ 82975 h 4167295"/>
                <a:gd name="connsiteX22" fmla="*/ 4968240 w 7874000"/>
                <a:gd name="connsiteY22" fmla="*/ 103295 h 4167295"/>
                <a:gd name="connsiteX23" fmla="*/ 5080000 w 7874000"/>
                <a:gd name="connsiteY23" fmla="*/ 154095 h 4167295"/>
                <a:gd name="connsiteX24" fmla="*/ 5130800 w 7874000"/>
                <a:gd name="connsiteY24" fmla="*/ 174415 h 4167295"/>
                <a:gd name="connsiteX25" fmla="*/ 5334000 w 7874000"/>
                <a:gd name="connsiteY25" fmla="*/ 164255 h 4167295"/>
                <a:gd name="connsiteX26" fmla="*/ 5364480 w 7874000"/>
                <a:gd name="connsiteY26" fmla="*/ 154095 h 4167295"/>
                <a:gd name="connsiteX27" fmla="*/ 5445760 w 7874000"/>
                <a:gd name="connsiteY27" fmla="*/ 143935 h 4167295"/>
                <a:gd name="connsiteX28" fmla="*/ 5486400 w 7874000"/>
                <a:gd name="connsiteY28" fmla="*/ 133775 h 4167295"/>
                <a:gd name="connsiteX29" fmla="*/ 5709920 w 7874000"/>
                <a:gd name="connsiteY29" fmla="*/ 123615 h 4167295"/>
                <a:gd name="connsiteX30" fmla="*/ 5852160 w 7874000"/>
                <a:gd name="connsiteY30" fmla="*/ 103295 h 4167295"/>
                <a:gd name="connsiteX31" fmla="*/ 5902960 w 7874000"/>
                <a:gd name="connsiteY31" fmla="*/ 82975 h 4167295"/>
                <a:gd name="connsiteX32" fmla="*/ 6197600 w 7874000"/>
                <a:gd name="connsiteY32" fmla="*/ 72815 h 4167295"/>
                <a:gd name="connsiteX33" fmla="*/ 6553200 w 7874000"/>
                <a:gd name="connsiteY33" fmla="*/ 52495 h 4167295"/>
                <a:gd name="connsiteX34" fmla="*/ 6959600 w 7874000"/>
                <a:gd name="connsiteY34" fmla="*/ 62655 h 4167295"/>
                <a:gd name="connsiteX35" fmla="*/ 7000240 w 7874000"/>
                <a:gd name="connsiteY35" fmla="*/ 72815 h 4167295"/>
                <a:gd name="connsiteX36" fmla="*/ 7071360 w 7874000"/>
                <a:gd name="connsiteY36" fmla="*/ 93135 h 4167295"/>
                <a:gd name="connsiteX37" fmla="*/ 7122160 w 7874000"/>
                <a:gd name="connsiteY37" fmla="*/ 123615 h 4167295"/>
                <a:gd name="connsiteX38" fmla="*/ 7162800 w 7874000"/>
                <a:gd name="connsiteY38" fmla="*/ 154095 h 4167295"/>
                <a:gd name="connsiteX39" fmla="*/ 7274560 w 7874000"/>
                <a:gd name="connsiteY39" fmla="*/ 174415 h 4167295"/>
                <a:gd name="connsiteX40" fmla="*/ 7315200 w 7874000"/>
                <a:gd name="connsiteY40" fmla="*/ 184575 h 4167295"/>
                <a:gd name="connsiteX41" fmla="*/ 7579360 w 7874000"/>
                <a:gd name="connsiteY41" fmla="*/ 204895 h 4167295"/>
                <a:gd name="connsiteX42" fmla="*/ 7650480 w 7874000"/>
                <a:gd name="connsiteY42" fmla="*/ 235375 h 4167295"/>
                <a:gd name="connsiteX43" fmla="*/ 7691120 w 7874000"/>
                <a:gd name="connsiteY43" fmla="*/ 296335 h 4167295"/>
                <a:gd name="connsiteX44" fmla="*/ 7711440 w 7874000"/>
                <a:gd name="connsiteY44" fmla="*/ 326815 h 4167295"/>
                <a:gd name="connsiteX45" fmla="*/ 7741920 w 7874000"/>
                <a:gd name="connsiteY45" fmla="*/ 397935 h 4167295"/>
                <a:gd name="connsiteX46" fmla="*/ 7772400 w 7874000"/>
                <a:gd name="connsiteY46" fmla="*/ 458895 h 4167295"/>
                <a:gd name="connsiteX47" fmla="*/ 7833360 w 7874000"/>
                <a:gd name="connsiteY47" fmla="*/ 540175 h 4167295"/>
                <a:gd name="connsiteX48" fmla="*/ 7863840 w 7874000"/>
                <a:gd name="connsiteY48" fmla="*/ 641775 h 4167295"/>
                <a:gd name="connsiteX49" fmla="*/ 7874000 w 7874000"/>
                <a:gd name="connsiteY49" fmla="*/ 672255 h 4167295"/>
                <a:gd name="connsiteX50" fmla="*/ 7853680 w 7874000"/>
                <a:gd name="connsiteY50" fmla="*/ 1149775 h 4167295"/>
                <a:gd name="connsiteX51" fmla="*/ 7843520 w 7874000"/>
                <a:gd name="connsiteY51" fmla="*/ 1556175 h 4167295"/>
                <a:gd name="connsiteX52" fmla="*/ 7833360 w 7874000"/>
                <a:gd name="connsiteY52" fmla="*/ 1617135 h 4167295"/>
                <a:gd name="connsiteX53" fmla="*/ 7823200 w 7874000"/>
                <a:gd name="connsiteY53" fmla="*/ 1698415 h 4167295"/>
                <a:gd name="connsiteX54" fmla="*/ 7813040 w 7874000"/>
                <a:gd name="connsiteY54" fmla="*/ 1911775 h 4167295"/>
                <a:gd name="connsiteX55" fmla="*/ 7802880 w 7874000"/>
                <a:gd name="connsiteY55" fmla="*/ 1962575 h 4167295"/>
                <a:gd name="connsiteX56" fmla="*/ 7772400 w 7874000"/>
                <a:gd name="connsiteY56" fmla="*/ 2094655 h 4167295"/>
                <a:gd name="connsiteX57" fmla="*/ 7762240 w 7874000"/>
                <a:gd name="connsiteY57" fmla="*/ 2531535 h 4167295"/>
                <a:gd name="connsiteX58" fmla="*/ 7741920 w 7874000"/>
                <a:gd name="connsiteY58" fmla="*/ 2622975 h 4167295"/>
                <a:gd name="connsiteX59" fmla="*/ 7711440 w 7874000"/>
                <a:gd name="connsiteY59" fmla="*/ 2765215 h 4167295"/>
                <a:gd name="connsiteX60" fmla="*/ 7701280 w 7874000"/>
                <a:gd name="connsiteY60" fmla="*/ 2846495 h 4167295"/>
                <a:gd name="connsiteX61" fmla="*/ 7691120 w 7874000"/>
                <a:gd name="connsiteY61" fmla="*/ 2998895 h 4167295"/>
                <a:gd name="connsiteX62" fmla="*/ 7670800 w 7874000"/>
                <a:gd name="connsiteY62" fmla="*/ 3049695 h 4167295"/>
                <a:gd name="connsiteX63" fmla="*/ 7660640 w 7874000"/>
                <a:gd name="connsiteY63" fmla="*/ 3161455 h 4167295"/>
                <a:gd name="connsiteX64" fmla="*/ 7640320 w 7874000"/>
                <a:gd name="connsiteY64" fmla="*/ 3283375 h 4167295"/>
                <a:gd name="connsiteX65" fmla="*/ 7660640 w 7874000"/>
                <a:gd name="connsiteY65" fmla="*/ 3588175 h 4167295"/>
                <a:gd name="connsiteX66" fmla="*/ 7650480 w 7874000"/>
                <a:gd name="connsiteY66" fmla="*/ 3984415 h 4167295"/>
                <a:gd name="connsiteX67" fmla="*/ 7630160 w 7874000"/>
                <a:gd name="connsiteY67" fmla="*/ 4014895 h 4167295"/>
                <a:gd name="connsiteX68" fmla="*/ 7569200 w 7874000"/>
                <a:gd name="connsiteY68" fmla="*/ 4065695 h 4167295"/>
                <a:gd name="connsiteX69" fmla="*/ 7528560 w 7874000"/>
                <a:gd name="connsiteY69" fmla="*/ 4086015 h 4167295"/>
                <a:gd name="connsiteX70" fmla="*/ 7498080 w 7874000"/>
                <a:gd name="connsiteY70" fmla="*/ 4106335 h 4167295"/>
                <a:gd name="connsiteX71" fmla="*/ 7457440 w 7874000"/>
                <a:gd name="connsiteY71" fmla="*/ 4116495 h 4167295"/>
                <a:gd name="connsiteX72" fmla="*/ 7355840 w 7874000"/>
                <a:gd name="connsiteY72" fmla="*/ 4136815 h 4167295"/>
                <a:gd name="connsiteX73" fmla="*/ 7305040 w 7874000"/>
                <a:gd name="connsiteY73" fmla="*/ 4146975 h 4167295"/>
                <a:gd name="connsiteX74" fmla="*/ 7051040 w 7874000"/>
                <a:gd name="connsiteY74" fmla="*/ 4167295 h 4167295"/>
                <a:gd name="connsiteX75" fmla="*/ 6675120 w 7874000"/>
                <a:gd name="connsiteY75" fmla="*/ 4157135 h 4167295"/>
                <a:gd name="connsiteX76" fmla="*/ 6614160 w 7874000"/>
                <a:gd name="connsiteY76" fmla="*/ 4136815 h 4167295"/>
                <a:gd name="connsiteX77" fmla="*/ 6543040 w 7874000"/>
                <a:gd name="connsiteY77" fmla="*/ 4126655 h 4167295"/>
                <a:gd name="connsiteX78" fmla="*/ 6492240 w 7874000"/>
                <a:gd name="connsiteY78" fmla="*/ 4106335 h 4167295"/>
                <a:gd name="connsiteX79" fmla="*/ 6410960 w 7874000"/>
                <a:gd name="connsiteY79" fmla="*/ 4065695 h 4167295"/>
                <a:gd name="connsiteX80" fmla="*/ 6339840 w 7874000"/>
                <a:gd name="connsiteY80" fmla="*/ 4035215 h 4167295"/>
                <a:gd name="connsiteX81" fmla="*/ 6309360 w 7874000"/>
                <a:gd name="connsiteY81" fmla="*/ 4004735 h 4167295"/>
                <a:gd name="connsiteX82" fmla="*/ 6289040 w 7874000"/>
                <a:gd name="connsiteY82" fmla="*/ 3943775 h 4167295"/>
                <a:gd name="connsiteX83" fmla="*/ 6278880 w 7874000"/>
                <a:gd name="connsiteY83" fmla="*/ 3913295 h 4167295"/>
                <a:gd name="connsiteX84" fmla="*/ 6268720 w 7874000"/>
                <a:gd name="connsiteY84" fmla="*/ 3872655 h 4167295"/>
                <a:gd name="connsiteX85" fmla="*/ 6238240 w 7874000"/>
                <a:gd name="connsiteY85" fmla="*/ 3842175 h 4167295"/>
                <a:gd name="connsiteX86" fmla="*/ 6248400 w 7874000"/>
                <a:gd name="connsiteY86" fmla="*/ 3760895 h 4167295"/>
                <a:gd name="connsiteX87" fmla="*/ 6258560 w 7874000"/>
                <a:gd name="connsiteY87" fmla="*/ 3649135 h 4167295"/>
                <a:gd name="connsiteX88" fmla="*/ 6268720 w 7874000"/>
                <a:gd name="connsiteY88" fmla="*/ 3608495 h 4167295"/>
                <a:gd name="connsiteX89" fmla="*/ 6299200 w 7874000"/>
                <a:gd name="connsiteY89" fmla="*/ 3476415 h 4167295"/>
                <a:gd name="connsiteX90" fmla="*/ 6339840 w 7874000"/>
                <a:gd name="connsiteY90" fmla="*/ 3405295 h 4167295"/>
                <a:gd name="connsiteX91" fmla="*/ 6360160 w 7874000"/>
                <a:gd name="connsiteY91" fmla="*/ 3344335 h 4167295"/>
                <a:gd name="connsiteX92" fmla="*/ 6350000 w 7874000"/>
                <a:gd name="connsiteY92" fmla="*/ 3100495 h 4167295"/>
                <a:gd name="connsiteX93" fmla="*/ 6289040 w 7874000"/>
                <a:gd name="connsiteY93" fmla="*/ 2978575 h 4167295"/>
                <a:gd name="connsiteX94" fmla="*/ 6258560 w 7874000"/>
                <a:gd name="connsiteY94" fmla="*/ 2907455 h 4167295"/>
                <a:gd name="connsiteX95" fmla="*/ 6238240 w 7874000"/>
                <a:gd name="connsiteY95" fmla="*/ 2846495 h 4167295"/>
                <a:gd name="connsiteX96" fmla="*/ 6197600 w 7874000"/>
                <a:gd name="connsiteY96" fmla="*/ 2734735 h 4167295"/>
                <a:gd name="connsiteX97" fmla="*/ 6177280 w 7874000"/>
                <a:gd name="connsiteY97" fmla="*/ 2663615 h 4167295"/>
                <a:gd name="connsiteX98" fmla="*/ 6167120 w 7874000"/>
                <a:gd name="connsiteY98" fmla="*/ 2633135 h 4167295"/>
                <a:gd name="connsiteX99" fmla="*/ 6156960 w 7874000"/>
                <a:gd name="connsiteY99" fmla="*/ 2572175 h 4167295"/>
                <a:gd name="connsiteX100" fmla="*/ 6146800 w 7874000"/>
                <a:gd name="connsiteY100" fmla="*/ 2541695 h 4167295"/>
                <a:gd name="connsiteX101" fmla="*/ 6116320 w 7874000"/>
                <a:gd name="connsiteY101" fmla="*/ 2429935 h 4167295"/>
                <a:gd name="connsiteX102" fmla="*/ 6106160 w 7874000"/>
                <a:gd name="connsiteY102" fmla="*/ 2318175 h 4167295"/>
                <a:gd name="connsiteX103" fmla="*/ 6136640 w 7874000"/>
                <a:gd name="connsiteY103" fmla="*/ 2054015 h 4167295"/>
                <a:gd name="connsiteX104" fmla="*/ 6146800 w 7874000"/>
                <a:gd name="connsiteY104" fmla="*/ 2023535 h 4167295"/>
                <a:gd name="connsiteX105" fmla="*/ 6146800 w 7874000"/>
                <a:gd name="connsiteY105" fmla="*/ 1891455 h 4167295"/>
                <a:gd name="connsiteX106" fmla="*/ 6126480 w 7874000"/>
                <a:gd name="connsiteY106" fmla="*/ 1860975 h 4167295"/>
                <a:gd name="connsiteX107" fmla="*/ 6096000 w 7874000"/>
                <a:gd name="connsiteY107" fmla="*/ 1830495 h 4167295"/>
                <a:gd name="connsiteX108" fmla="*/ 6065520 w 7874000"/>
                <a:gd name="connsiteY108" fmla="*/ 1779695 h 4167295"/>
                <a:gd name="connsiteX109" fmla="*/ 6055360 w 7874000"/>
                <a:gd name="connsiteY109" fmla="*/ 1749215 h 4167295"/>
                <a:gd name="connsiteX110" fmla="*/ 6024880 w 7874000"/>
                <a:gd name="connsiteY110" fmla="*/ 1728895 h 4167295"/>
                <a:gd name="connsiteX111" fmla="*/ 5984240 w 7874000"/>
                <a:gd name="connsiteY111" fmla="*/ 1667935 h 4167295"/>
                <a:gd name="connsiteX112" fmla="*/ 5953760 w 7874000"/>
                <a:gd name="connsiteY112" fmla="*/ 1647615 h 4167295"/>
                <a:gd name="connsiteX113" fmla="*/ 5923280 w 7874000"/>
                <a:gd name="connsiteY113" fmla="*/ 1637455 h 4167295"/>
                <a:gd name="connsiteX114" fmla="*/ 5821680 w 7874000"/>
                <a:gd name="connsiteY114" fmla="*/ 1617135 h 4167295"/>
                <a:gd name="connsiteX115" fmla="*/ 5659120 w 7874000"/>
                <a:gd name="connsiteY115" fmla="*/ 1627295 h 4167295"/>
                <a:gd name="connsiteX116" fmla="*/ 5547360 w 7874000"/>
                <a:gd name="connsiteY116" fmla="*/ 1657775 h 4167295"/>
                <a:gd name="connsiteX117" fmla="*/ 5476240 w 7874000"/>
                <a:gd name="connsiteY117" fmla="*/ 1678095 h 4167295"/>
                <a:gd name="connsiteX118" fmla="*/ 4673600 w 7874000"/>
                <a:gd name="connsiteY118" fmla="*/ 1667935 h 4167295"/>
                <a:gd name="connsiteX119" fmla="*/ 4500880 w 7874000"/>
                <a:gd name="connsiteY119" fmla="*/ 1688255 h 4167295"/>
                <a:gd name="connsiteX120" fmla="*/ 3779520 w 7874000"/>
                <a:gd name="connsiteY120" fmla="*/ 1667935 h 4167295"/>
                <a:gd name="connsiteX121" fmla="*/ 3566160 w 7874000"/>
                <a:gd name="connsiteY121" fmla="*/ 1657775 h 4167295"/>
                <a:gd name="connsiteX122" fmla="*/ 3515360 w 7874000"/>
                <a:gd name="connsiteY122" fmla="*/ 1637455 h 4167295"/>
                <a:gd name="connsiteX123" fmla="*/ 3444240 w 7874000"/>
                <a:gd name="connsiteY123" fmla="*/ 1627295 h 4167295"/>
                <a:gd name="connsiteX124" fmla="*/ 3322320 w 7874000"/>
                <a:gd name="connsiteY124" fmla="*/ 1606975 h 4167295"/>
                <a:gd name="connsiteX125" fmla="*/ 2113280 w 7874000"/>
                <a:gd name="connsiteY125" fmla="*/ 1617135 h 4167295"/>
                <a:gd name="connsiteX126" fmla="*/ 2011680 w 7874000"/>
                <a:gd name="connsiteY126" fmla="*/ 1627295 h 4167295"/>
                <a:gd name="connsiteX127" fmla="*/ 1960880 w 7874000"/>
                <a:gd name="connsiteY127" fmla="*/ 1647615 h 4167295"/>
                <a:gd name="connsiteX128" fmla="*/ 1930400 w 7874000"/>
                <a:gd name="connsiteY128" fmla="*/ 1657775 h 4167295"/>
                <a:gd name="connsiteX129" fmla="*/ 1778000 w 7874000"/>
                <a:gd name="connsiteY129" fmla="*/ 1667935 h 4167295"/>
                <a:gd name="connsiteX130" fmla="*/ 1717040 w 7874000"/>
                <a:gd name="connsiteY130" fmla="*/ 1688255 h 4167295"/>
                <a:gd name="connsiteX131" fmla="*/ 1686560 w 7874000"/>
                <a:gd name="connsiteY131" fmla="*/ 1698415 h 4167295"/>
                <a:gd name="connsiteX132" fmla="*/ 1412240 w 7874000"/>
                <a:gd name="connsiteY132" fmla="*/ 1688255 h 4167295"/>
                <a:gd name="connsiteX133" fmla="*/ 1280160 w 7874000"/>
                <a:gd name="connsiteY133" fmla="*/ 1667935 h 4167295"/>
                <a:gd name="connsiteX134" fmla="*/ 1198880 w 7874000"/>
                <a:gd name="connsiteY134" fmla="*/ 1657775 h 4167295"/>
                <a:gd name="connsiteX135" fmla="*/ 1148080 w 7874000"/>
                <a:gd name="connsiteY135" fmla="*/ 1637455 h 4167295"/>
                <a:gd name="connsiteX136" fmla="*/ 965200 w 7874000"/>
                <a:gd name="connsiteY136" fmla="*/ 1617135 h 4167295"/>
                <a:gd name="connsiteX137" fmla="*/ 853440 w 7874000"/>
                <a:gd name="connsiteY137" fmla="*/ 1556175 h 4167295"/>
                <a:gd name="connsiteX138" fmla="*/ 802640 w 7874000"/>
                <a:gd name="connsiteY138" fmla="*/ 1546015 h 4167295"/>
                <a:gd name="connsiteX139" fmla="*/ 741680 w 7874000"/>
                <a:gd name="connsiteY139" fmla="*/ 1515535 h 4167295"/>
                <a:gd name="connsiteX140" fmla="*/ 640080 w 7874000"/>
                <a:gd name="connsiteY140" fmla="*/ 1505375 h 4167295"/>
                <a:gd name="connsiteX141" fmla="*/ 589280 w 7874000"/>
                <a:gd name="connsiteY141" fmla="*/ 1495215 h 4167295"/>
                <a:gd name="connsiteX142" fmla="*/ 508000 w 7874000"/>
                <a:gd name="connsiteY142" fmla="*/ 1485055 h 4167295"/>
                <a:gd name="connsiteX143" fmla="*/ 447040 w 7874000"/>
                <a:gd name="connsiteY143" fmla="*/ 1474895 h 4167295"/>
                <a:gd name="connsiteX144" fmla="*/ 355600 w 7874000"/>
                <a:gd name="connsiteY144" fmla="*/ 1393615 h 4167295"/>
                <a:gd name="connsiteX145" fmla="*/ 335280 w 7874000"/>
                <a:gd name="connsiteY145" fmla="*/ 1363135 h 4167295"/>
                <a:gd name="connsiteX146" fmla="*/ 264160 w 7874000"/>
                <a:gd name="connsiteY146" fmla="*/ 1241215 h 4167295"/>
                <a:gd name="connsiteX147" fmla="*/ 233680 w 7874000"/>
                <a:gd name="connsiteY147" fmla="*/ 1210735 h 4167295"/>
                <a:gd name="connsiteX148" fmla="*/ 193040 w 7874000"/>
                <a:gd name="connsiteY148" fmla="*/ 1139615 h 4167295"/>
                <a:gd name="connsiteX149" fmla="*/ 152400 w 7874000"/>
                <a:gd name="connsiteY149" fmla="*/ 1098975 h 4167295"/>
                <a:gd name="connsiteX150" fmla="*/ 121920 w 7874000"/>
                <a:gd name="connsiteY150" fmla="*/ 1048175 h 4167295"/>
                <a:gd name="connsiteX151" fmla="*/ 101600 w 7874000"/>
                <a:gd name="connsiteY151" fmla="*/ 1017695 h 4167295"/>
                <a:gd name="connsiteX152" fmla="*/ 91440 w 7874000"/>
                <a:gd name="connsiteY152" fmla="*/ 977055 h 4167295"/>
                <a:gd name="connsiteX153" fmla="*/ 50800 w 7874000"/>
                <a:gd name="connsiteY153" fmla="*/ 875455 h 4167295"/>
                <a:gd name="connsiteX154" fmla="*/ 30480 w 7874000"/>
                <a:gd name="connsiteY154" fmla="*/ 784015 h 4167295"/>
                <a:gd name="connsiteX155" fmla="*/ 20320 w 7874000"/>
                <a:gd name="connsiteY155" fmla="*/ 692575 h 4167295"/>
                <a:gd name="connsiteX156" fmla="*/ 0 w 7874000"/>
                <a:gd name="connsiteY156" fmla="*/ 611295 h 4167295"/>
                <a:gd name="connsiteX157" fmla="*/ 20320 w 7874000"/>
                <a:gd name="connsiteY157" fmla="*/ 489375 h 4167295"/>
                <a:gd name="connsiteX158" fmla="*/ 40640 w 7874000"/>
                <a:gd name="connsiteY158" fmla="*/ 458895 h 4167295"/>
                <a:gd name="connsiteX159" fmla="*/ 81280 w 7874000"/>
                <a:gd name="connsiteY159" fmla="*/ 387775 h 4167295"/>
                <a:gd name="connsiteX160" fmla="*/ 111760 w 7874000"/>
                <a:gd name="connsiteY160" fmla="*/ 367455 h 4167295"/>
                <a:gd name="connsiteX161" fmla="*/ 162560 w 7874000"/>
                <a:gd name="connsiteY161" fmla="*/ 276015 h 4167295"/>
                <a:gd name="connsiteX162" fmla="*/ 193040 w 7874000"/>
                <a:gd name="connsiteY162" fmla="*/ 265855 h 4167295"/>
                <a:gd name="connsiteX163" fmla="*/ 203200 w 7874000"/>
                <a:gd name="connsiteY163" fmla="*/ 235375 h 4167295"/>
                <a:gd name="connsiteX164" fmla="*/ 193040 w 7874000"/>
                <a:gd name="connsiteY164" fmla="*/ 174415 h 416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874000" h="4167295">
                  <a:moveTo>
                    <a:pt x="193040" y="174415"/>
                  </a:moveTo>
                  <a:cubicBezTo>
                    <a:pt x="208280" y="162562"/>
                    <a:pt x="260680" y="166519"/>
                    <a:pt x="294640" y="164255"/>
                  </a:cubicBezTo>
                  <a:cubicBezTo>
                    <a:pt x="362308" y="159744"/>
                    <a:pt x="430359" y="160843"/>
                    <a:pt x="497840" y="154095"/>
                  </a:cubicBezTo>
                  <a:cubicBezTo>
                    <a:pt x="532206" y="150658"/>
                    <a:pt x="565573" y="140548"/>
                    <a:pt x="599440" y="133775"/>
                  </a:cubicBezTo>
                  <a:cubicBezTo>
                    <a:pt x="1029987" y="137725"/>
                    <a:pt x="1611009" y="126512"/>
                    <a:pt x="2082800" y="164255"/>
                  </a:cubicBezTo>
                  <a:cubicBezTo>
                    <a:pt x="2127203" y="167807"/>
                    <a:pt x="2170753" y="178489"/>
                    <a:pt x="2214880" y="184575"/>
                  </a:cubicBezTo>
                  <a:cubicBezTo>
                    <a:pt x="2359647" y="204543"/>
                    <a:pt x="2360670" y="203370"/>
                    <a:pt x="2489200" y="215055"/>
                  </a:cubicBezTo>
                  <a:cubicBezTo>
                    <a:pt x="2546773" y="211668"/>
                    <a:pt x="2604918" y="213665"/>
                    <a:pt x="2661920" y="204895"/>
                  </a:cubicBezTo>
                  <a:cubicBezTo>
                    <a:pt x="2693675" y="200010"/>
                    <a:pt x="2721235" y="174894"/>
                    <a:pt x="2753360" y="174415"/>
                  </a:cubicBezTo>
                  <a:lnTo>
                    <a:pt x="3434080" y="164255"/>
                  </a:lnTo>
                  <a:cubicBezTo>
                    <a:pt x="3505200" y="160868"/>
                    <a:pt x="3576485" y="160008"/>
                    <a:pt x="3647440" y="154095"/>
                  </a:cubicBezTo>
                  <a:cubicBezTo>
                    <a:pt x="3658113" y="153206"/>
                    <a:pt x="3667251" y="144863"/>
                    <a:pt x="3677920" y="143935"/>
                  </a:cubicBezTo>
                  <a:cubicBezTo>
                    <a:pt x="3745483" y="138060"/>
                    <a:pt x="3813387" y="137162"/>
                    <a:pt x="3881120" y="133775"/>
                  </a:cubicBezTo>
                  <a:lnTo>
                    <a:pt x="3962400" y="113455"/>
                  </a:lnTo>
                  <a:cubicBezTo>
                    <a:pt x="3975947" y="110068"/>
                    <a:pt x="3989316" y="105868"/>
                    <a:pt x="4003040" y="103295"/>
                  </a:cubicBezTo>
                  <a:cubicBezTo>
                    <a:pt x="4057227" y="93135"/>
                    <a:pt x="4112115" y="86186"/>
                    <a:pt x="4165600" y="72815"/>
                  </a:cubicBezTo>
                  <a:cubicBezTo>
                    <a:pt x="4179147" y="69428"/>
                    <a:pt x="4192466" y="64951"/>
                    <a:pt x="4206240" y="62655"/>
                  </a:cubicBezTo>
                  <a:cubicBezTo>
                    <a:pt x="4233173" y="58166"/>
                    <a:pt x="4260383" y="55510"/>
                    <a:pt x="4287520" y="52495"/>
                  </a:cubicBezTo>
                  <a:cubicBezTo>
                    <a:pt x="4544323" y="23961"/>
                    <a:pt x="4401723" y="43437"/>
                    <a:pt x="4551680" y="22015"/>
                  </a:cubicBezTo>
                  <a:cubicBezTo>
                    <a:pt x="4651328" y="-11201"/>
                    <a:pt x="4591295" y="-84"/>
                    <a:pt x="4734560" y="11855"/>
                  </a:cubicBezTo>
                  <a:cubicBezTo>
                    <a:pt x="4748107" y="15242"/>
                    <a:pt x="4762365" y="16514"/>
                    <a:pt x="4775200" y="22015"/>
                  </a:cubicBezTo>
                  <a:cubicBezTo>
                    <a:pt x="4840105" y="49832"/>
                    <a:pt x="4771883" y="59960"/>
                    <a:pt x="4886960" y="82975"/>
                  </a:cubicBezTo>
                  <a:cubicBezTo>
                    <a:pt x="4930270" y="91637"/>
                    <a:pt x="4932535" y="89906"/>
                    <a:pt x="4968240" y="103295"/>
                  </a:cubicBezTo>
                  <a:cubicBezTo>
                    <a:pt x="5052985" y="135075"/>
                    <a:pt x="4986718" y="111694"/>
                    <a:pt x="5080000" y="154095"/>
                  </a:cubicBezTo>
                  <a:cubicBezTo>
                    <a:pt x="5096603" y="161642"/>
                    <a:pt x="5113867" y="167642"/>
                    <a:pt x="5130800" y="174415"/>
                  </a:cubicBezTo>
                  <a:cubicBezTo>
                    <a:pt x="5198533" y="171028"/>
                    <a:pt x="5266437" y="170130"/>
                    <a:pt x="5334000" y="164255"/>
                  </a:cubicBezTo>
                  <a:cubicBezTo>
                    <a:pt x="5344669" y="163327"/>
                    <a:pt x="5353943" y="156011"/>
                    <a:pt x="5364480" y="154095"/>
                  </a:cubicBezTo>
                  <a:cubicBezTo>
                    <a:pt x="5391344" y="149211"/>
                    <a:pt x="5418827" y="148424"/>
                    <a:pt x="5445760" y="143935"/>
                  </a:cubicBezTo>
                  <a:cubicBezTo>
                    <a:pt x="5459534" y="141639"/>
                    <a:pt x="5472478" y="134846"/>
                    <a:pt x="5486400" y="133775"/>
                  </a:cubicBezTo>
                  <a:cubicBezTo>
                    <a:pt x="5560764" y="128055"/>
                    <a:pt x="5635413" y="127002"/>
                    <a:pt x="5709920" y="123615"/>
                  </a:cubicBezTo>
                  <a:cubicBezTo>
                    <a:pt x="5742488" y="119996"/>
                    <a:pt x="5814103" y="114712"/>
                    <a:pt x="5852160" y="103295"/>
                  </a:cubicBezTo>
                  <a:cubicBezTo>
                    <a:pt x="5869629" y="98054"/>
                    <a:pt x="5884793" y="84578"/>
                    <a:pt x="5902960" y="82975"/>
                  </a:cubicBezTo>
                  <a:cubicBezTo>
                    <a:pt x="6000851" y="74338"/>
                    <a:pt x="6099436" y="77416"/>
                    <a:pt x="6197600" y="72815"/>
                  </a:cubicBezTo>
                  <a:cubicBezTo>
                    <a:pt x="6316196" y="67256"/>
                    <a:pt x="6434667" y="59268"/>
                    <a:pt x="6553200" y="52495"/>
                  </a:cubicBezTo>
                  <a:cubicBezTo>
                    <a:pt x="6688667" y="55882"/>
                    <a:pt x="6824231" y="56502"/>
                    <a:pt x="6959600" y="62655"/>
                  </a:cubicBezTo>
                  <a:cubicBezTo>
                    <a:pt x="6973549" y="63289"/>
                    <a:pt x="6986768" y="69141"/>
                    <a:pt x="7000240" y="72815"/>
                  </a:cubicBezTo>
                  <a:cubicBezTo>
                    <a:pt x="7024027" y="79302"/>
                    <a:pt x="7047653" y="86362"/>
                    <a:pt x="7071360" y="93135"/>
                  </a:cubicBezTo>
                  <a:cubicBezTo>
                    <a:pt x="7088293" y="103295"/>
                    <a:pt x="7105729" y="112661"/>
                    <a:pt x="7122160" y="123615"/>
                  </a:cubicBezTo>
                  <a:cubicBezTo>
                    <a:pt x="7136249" y="133008"/>
                    <a:pt x="7147654" y="146522"/>
                    <a:pt x="7162800" y="154095"/>
                  </a:cubicBezTo>
                  <a:cubicBezTo>
                    <a:pt x="7182552" y="163971"/>
                    <a:pt x="7265283" y="172728"/>
                    <a:pt x="7274560" y="174415"/>
                  </a:cubicBezTo>
                  <a:cubicBezTo>
                    <a:pt x="7288298" y="176913"/>
                    <a:pt x="7301306" y="183186"/>
                    <a:pt x="7315200" y="184575"/>
                  </a:cubicBezTo>
                  <a:cubicBezTo>
                    <a:pt x="7403075" y="193363"/>
                    <a:pt x="7491307" y="198122"/>
                    <a:pt x="7579360" y="204895"/>
                  </a:cubicBezTo>
                  <a:cubicBezTo>
                    <a:pt x="7606171" y="211598"/>
                    <a:pt x="7630834" y="212923"/>
                    <a:pt x="7650480" y="235375"/>
                  </a:cubicBezTo>
                  <a:cubicBezTo>
                    <a:pt x="7666562" y="253754"/>
                    <a:pt x="7677573" y="276015"/>
                    <a:pt x="7691120" y="296335"/>
                  </a:cubicBezTo>
                  <a:cubicBezTo>
                    <a:pt x="7697893" y="306495"/>
                    <a:pt x="7706630" y="315592"/>
                    <a:pt x="7711440" y="326815"/>
                  </a:cubicBezTo>
                  <a:cubicBezTo>
                    <a:pt x="7721600" y="350522"/>
                    <a:pt x="7731112" y="374517"/>
                    <a:pt x="7741920" y="397935"/>
                  </a:cubicBezTo>
                  <a:cubicBezTo>
                    <a:pt x="7751440" y="418562"/>
                    <a:pt x="7759798" y="439992"/>
                    <a:pt x="7772400" y="458895"/>
                  </a:cubicBezTo>
                  <a:cubicBezTo>
                    <a:pt x="7827594" y="541686"/>
                    <a:pt x="7780713" y="424351"/>
                    <a:pt x="7833360" y="540175"/>
                  </a:cubicBezTo>
                  <a:cubicBezTo>
                    <a:pt x="7851933" y="581035"/>
                    <a:pt x="7852503" y="602095"/>
                    <a:pt x="7863840" y="641775"/>
                  </a:cubicBezTo>
                  <a:cubicBezTo>
                    <a:pt x="7866782" y="652073"/>
                    <a:pt x="7870613" y="662095"/>
                    <a:pt x="7874000" y="672255"/>
                  </a:cubicBezTo>
                  <a:cubicBezTo>
                    <a:pt x="7867227" y="831428"/>
                    <a:pt x="7859170" y="990552"/>
                    <a:pt x="7853680" y="1149775"/>
                  </a:cubicBezTo>
                  <a:cubicBezTo>
                    <a:pt x="7849010" y="1285204"/>
                    <a:pt x="7849406" y="1420794"/>
                    <a:pt x="7843520" y="1556175"/>
                  </a:cubicBezTo>
                  <a:cubicBezTo>
                    <a:pt x="7842625" y="1576756"/>
                    <a:pt x="7836273" y="1596742"/>
                    <a:pt x="7833360" y="1617135"/>
                  </a:cubicBezTo>
                  <a:cubicBezTo>
                    <a:pt x="7829499" y="1644165"/>
                    <a:pt x="7826587" y="1671322"/>
                    <a:pt x="7823200" y="1698415"/>
                  </a:cubicBezTo>
                  <a:cubicBezTo>
                    <a:pt x="7819813" y="1769535"/>
                    <a:pt x="7818501" y="1840784"/>
                    <a:pt x="7813040" y="1911775"/>
                  </a:cubicBezTo>
                  <a:cubicBezTo>
                    <a:pt x="7811716" y="1928993"/>
                    <a:pt x="7806763" y="1945749"/>
                    <a:pt x="7802880" y="1962575"/>
                  </a:cubicBezTo>
                  <a:cubicBezTo>
                    <a:pt x="7766118" y="2121879"/>
                    <a:pt x="7795614" y="1978584"/>
                    <a:pt x="7772400" y="2094655"/>
                  </a:cubicBezTo>
                  <a:cubicBezTo>
                    <a:pt x="7769013" y="2240282"/>
                    <a:pt x="7770630" y="2386111"/>
                    <a:pt x="7762240" y="2531535"/>
                  </a:cubicBezTo>
                  <a:cubicBezTo>
                    <a:pt x="7760442" y="2562707"/>
                    <a:pt x="7746790" y="2592134"/>
                    <a:pt x="7741920" y="2622975"/>
                  </a:cubicBezTo>
                  <a:cubicBezTo>
                    <a:pt x="7720381" y="2759390"/>
                    <a:pt x="7751374" y="2685347"/>
                    <a:pt x="7711440" y="2765215"/>
                  </a:cubicBezTo>
                  <a:cubicBezTo>
                    <a:pt x="7708053" y="2792308"/>
                    <a:pt x="7703645" y="2819293"/>
                    <a:pt x="7701280" y="2846495"/>
                  </a:cubicBezTo>
                  <a:cubicBezTo>
                    <a:pt x="7696869" y="2897216"/>
                    <a:pt x="7698672" y="2948546"/>
                    <a:pt x="7691120" y="2998895"/>
                  </a:cubicBezTo>
                  <a:cubicBezTo>
                    <a:pt x="7688415" y="3016931"/>
                    <a:pt x="7677573" y="3032762"/>
                    <a:pt x="7670800" y="3049695"/>
                  </a:cubicBezTo>
                  <a:cubicBezTo>
                    <a:pt x="7667413" y="3086948"/>
                    <a:pt x="7665478" y="3124362"/>
                    <a:pt x="7660640" y="3161455"/>
                  </a:cubicBezTo>
                  <a:cubicBezTo>
                    <a:pt x="7655311" y="3202310"/>
                    <a:pt x="7641568" y="3242193"/>
                    <a:pt x="7640320" y="3283375"/>
                  </a:cubicBezTo>
                  <a:cubicBezTo>
                    <a:pt x="7637000" y="3392923"/>
                    <a:pt x="7649051" y="3483878"/>
                    <a:pt x="7660640" y="3588175"/>
                  </a:cubicBezTo>
                  <a:cubicBezTo>
                    <a:pt x="7657253" y="3720255"/>
                    <a:pt x="7659893" y="3852627"/>
                    <a:pt x="7650480" y="3984415"/>
                  </a:cubicBezTo>
                  <a:cubicBezTo>
                    <a:pt x="7649610" y="3996595"/>
                    <a:pt x="7637977" y="4005514"/>
                    <a:pt x="7630160" y="4014895"/>
                  </a:cubicBezTo>
                  <a:cubicBezTo>
                    <a:pt x="7611057" y="4037819"/>
                    <a:pt x="7594629" y="4051164"/>
                    <a:pt x="7569200" y="4065695"/>
                  </a:cubicBezTo>
                  <a:cubicBezTo>
                    <a:pt x="7556050" y="4073209"/>
                    <a:pt x="7541710" y="4078501"/>
                    <a:pt x="7528560" y="4086015"/>
                  </a:cubicBezTo>
                  <a:cubicBezTo>
                    <a:pt x="7517958" y="4092073"/>
                    <a:pt x="7509303" y="4101525"/>
                    <a:pt x="7498080" y="4106335"/>
                  </a:cubicBezTo>
                  <a:cubicBezTo>
                    <a:pt x="7485245" y="4111836"/>
                    <a:pt x="7470866" y="4112659"/>
                    <a:pt x="7457440" y="4116495"/>
                  </a:cubicBezTo>
                  <a:cubicBezTo>
                    <a:pt x="7375653" y="4139863"/>
                    <a:pt x="7501488" y="4112540"/>
                    <a:pt x="7355840" y="4136815"/>
                  </a:cubicBezTo>
                  <a:cubicBezTo>
                    <a:pt x="7338806" y="4139654"/>
                    <a:pt x="7322223" y="4145257"/>
                    <a:pt x="7305040" y="4146975"/>
                  </a:cubicBezTo>
                  <a:cubicBezTo>
                    <a:pt x="7220524" y="4155427"/>
                    <a:pt x="7135707" y="4160522"/>
                    <a:pt x="7051040" y="4167295"/>
                  </a:cubicBezTo>
                  <a:cubicBezTo>
                    <a:pt x="6925733" y="4163908"/>
                    <a:pt x="6800168" y="4165859"/>
                    <a:pt x="6675120" y="4157135"/>
                  </a:cubicBezTo>
                  <a:cubicBezTo>
                    <a:pt x="6653753" y="4155644"/>
                    <a:pt x="6635031" y="4141631"/>
                    <a:pt x="6614160" y="4136815"/>
                  </a:cubicBezTo>
                  <a:cubicBezTo>
                    <a:pt x="6590826" y="4131430"/>
                    <a:pt x="6566747" y="4130042"/>
                    <a:pt x="6543040" y="4126655"/>
                  </a:cubicBezTo>
                  <a:cubicBezTo>
                    <a:pt x="6526107" y="4119882"/>
                    <a:pt x="6508799" y="4113978"/>
                    <a:pt x="6492240" y="4106335"/>
                  </a:cubicBezTo>
                  <a:cubicBezTo>
                    <a:pt x="6464737" y="4093641"/>
                    <a:pt x="6439697" y="4075274"/>
                    <a:pt x="6410960" y="4065695"/>
                  </a:cubicBezTo>
                  <a:cubicBezTo>
                    <a:pt x="6386086" y="4057404"/>
                    <a:pt x="6361811" y="4050908"/>
                    <a:pt x="6339840" y="4035215"/>
                  </a:cubicBezTo>
                  <a:cubicBezTo>
                    <a:pt x="6328148" y="4026864"/>
                    <a:pt x="6319520" y="4014895"/>
                    <a:pt x="6309360" y="4004735"/>
                  </a:cubicBezTo>
                  <a:lnTo>
                    <a:pt x="6289040" y="3943775"/>
                  </a:lnTo>
                  <a:cubicBezTo>
                    <a:pt x="6285653" y="3933615"/>
                    <a:pt x="6281477" y="3923685"/>
                    <a:pt x="6278880" y="3913295"/>
                  </a:cubicBezTo>
                  <a:cubicBezTo>
                    <a:pt x="6275493" y="3899748"/>
                    <a:pt x="6275648" y="3884779"/>
                    <a:pt x="6268720" y="3872655"/>
                  </a:cubicBezTo>
                  <a:cubicBezTo>
                    <a:pt x="6261591" y="3860180"/>
                    <a:pt x="6248400" y="3852335"/>
                    <a:pt x="6238240" y="3842175"/>
                  </a:cubicBezTo>
                  <a:cubicBezTo>
                    <a:pt x="6241627" y="3815082"/>
                    <a:pt x="6245542" y="3788049"/>
                    <a:pt x="6248400" y="3760895"/>
                  </a:cubicBezTo>
                  <a:cubicBezTo>
                    <a:pt x="6252316" y="3723694"/>
                    <a:pt x="6253616" y="3686214"/>
                    <a:pt x="6258560" y="3649135"/>
                  </a:cubicBezTo>
                  <a:cubicBezTo>
                    <a:pt x="6260405" y="3635294"/>
                    <a:pt x="6265982" y="3622187"/>
                    <a:pt x="6268720" y="3608495"/>
                  </a:cubicBezTo>
                  <a:cubicBezTo>
                    <a:pt x="6282015" y="3542021"/>
                    <a:pt x="6274320" y="3544835"/>
                    <a:pt x="6299200" y="3476415"/>
                  </a:cubicBezTo>
                  <a:cubicBezTo>
                    <a:pt x="6339746" y="3364913"/>
                    <a:pt x="6299215" y="3496702"/>
                    <a:pt x="6339840" y="3405295"/>
                  </a:cubicBezTo>
                  <a:cubicBezTo>
                    <a:pt x="6348539" y="3385722"/>
                    <a:pt x="6360160" y="3344335"/>
                    <a:pt x="6360160" y="3344335"/>
                  </a:cubicBezTo>
                  <a:cubicBezTo>
                    <a:pt x="6356773" y="3263055"/>
                    <a:pt x="6358095" y="3181442"/>
                    <a:pt x="6350000" y="3100495"/>
                  </a:cubicBezTo>
                  <a:cubicBezTo>
                    <a:pt x="6340129" y="3001786"/>
                    <a:pt x="6320842" y="3073981"/>
                    <a:pt x="6289040" y="2978575"/>
                  </a:cubicBezTo>
                  <a:cubicBezTo>
                    <a:pt x="6256335" y="2880461"/>
                    <a:pt x="6308779" y="3033002"/>
                    <a:pt x="6258560" y="2907455"/>
                  </a:cubicBezTo>
                  <a:cubicBezTo>
                    <a:pt x="6250605" y="2887568"/>
                    <a:pt x="6246195" y="2866382"/>
                    <a:pt x="6238240" y="2846495"/>
                  </a:cubicBezTo>
                  <a:cubicBezTo>
                    <a:pt x="6221071" y="2803573"/>
                    <a:pt x="6210644" y="2780388"/>
                    <a:pt x="6197600" y="2734735"/>
                  </a:cubicBezTo>
                  <a:cubicBezTo>
                    <a:pt x="6190827" y="2711028"/>
                    <a:pt x="6184365" y="2687230"/>
                    <a:pt x="6177280" y="2663615"/>
                  </a:cubicBezTo>
                  <a:cubicBezTo>
                    <a:pt x="6174203" y="2653357"/>
                    <a:pt x="6169443" y="2643590"/>
                    <a:pt x="6167120" y="2633135"/>
                  </a:cubicBezTo>
                  <a:cubicBezTo>
                    <a:pt x="6162651" y="2613025"/>
                    <a:pt x="6161429" y="2592285"/>
                    <a:pt x="6156960" y="2572175"/>
                  </a:cubicBezTo>
                  <a:cubicBezTo>
                    <a:pt x="6154637" y="2561720"/>
                    <a:pt x="6149618" y="2552027"/>
                    <a:pt x="6146800" y="2541695"/>
                  </a:cubicBezTo>
                  <a:cubicBezTo>
                    <a:pt x="6112424" y="2415649"/>
                    <a:pt x="6139706" y="2500092"/>
                    <a:pt x="6116320" y="2429935"/>
                  </a:cubicBezTo>
                  <a:cubicBezTo>
                    <a:pt x="6112933" y="2392682"/>
                    <a:pt x="6106160" y="2355582"/>
                    <a:pt x="6106160" y="2318175"/>
                  </a:cubicBezTo>
                  <a:cubicBezTo>
                    <a:pt x="6106160" y="2255450"/>
                    <a:pt x="6113506" y="2123417"/>
                    <a:pt x="6136640" y="2054015"/>
                  </a:cubicBezTo>
                  <a:lnTo>
                    <a:pt x="6146800" y="2023535"/>
                  </a:lnTo>
                  <a:cubicBezTo>
                    <a:pt x="6153736" y="1968049"/>
                    <a:pt x="6165709" y="1941878"/>
                    <a:pt x="6146800" y="1891455"/>
                  </a:cubicBezTo>
                  <a:cubicBezTo>
                    <a:pt x="6142513" y="1880022"/>
                    <a:pt x="6134297" y="1870356"/>
                    <a:pt x="6126480" y="1860975"/>
                  </a:cubicBezTo>
                  <a:cubicBezTo>
                    <a:pt x="6117282" y="1849937"/>
                    <a:pt x="6104621" y="1841990"/>
                    <a:pt x="6096000" y="1830495"/>
                  </a:cubicBezTo>
                  <a:cubicBezTo>
                    <a:pt x="6084152" y="1814697"/>
                    <a:pt x="6074351" y="1797358"/>
                    <a:pt x="6065520" y="1779695"/>
                  </a:cubicBezTo>
                  <a:cubicBezTo>
                    <a:pt x="6060731" y="1770116"/>
                    <a:pt x="6062050" y="1757578"/>
                    <a:pt x="6055360" y="1749215"/>
                  </a:cubicBezTo>
                  <a:cubicBezTo>
                    <a:pt x="6047732" y="1739680"/>
                    <a:pt x="6035040" y="1735668"/>
                    <a:pt x="6024880" y="1728895"/>
                  </a:cubicBezTo>
                  <a:cubicBezTo>
                    <a:pt x="6011333" y="1708575"/>
                    <a:pt x="6004560" y="1681482"/>
                    <a:pt x="5984240" y="1667935"/>
                  </a:cubicBezTo>
                  <a:cubicBezTo>
                    <a:pt x="5974080" y="1661162"/>
                    <a:pt x="5964682" y="1653076"/>
                    <a:pt x="5953760" y="1647615"/>
                  </a:cubicBezTo>
                  <a:cubicBezTo>
                    <a:pt x="5944181" y="1642826"/>
                    <a:pt x="5933578" y="1640397"/>
                    <a:pt x="5923280" y="1637455"/>
                  </a:cubicBezTo>
                  <a:cubicBezTo>
                    <a:pt x="5880842" y="1625330"/>
                    <a:pt x="5869582" y="1625119"/>
                    <a:pt x="5821680" y="1617135"/>
                  </a:cubicBezTo>
                  <a:cubicBezTo>
                    <a:pt x="5767493" y="1620522"/>
                    <a:pt x="5713168" y="1622148"/>
                    <a:pt x="5659120" y="1627295"/>
                  </a:cubicBezTo>
                  <a:cubicBezTo>
                    <a:pt x="5611220" y="1631857"/>
                    <a:pt x="5595055" y="1644148"/>
                    <a:pt x="5547360" y="1657775"/>
                  </a:cubicBezTo>
                  <a:lnTo>
                    <a:pt x="5476240" y="1678095"/>
                  </a:lnTo>
                  <a:lnTo>
                    <a:pt x="4673600" y="1667935"/>
                  </a:lnTo>
                  <a:cubicBezTo>
                    <a:pt x="4553447" y="1667935"/>
                    <a:pt x="4569072" y="1665524"/>
                    <a:pt x="4500880" y="1688255"/>
                  </a:cubicBezTo>
                  <a:lnTo>
                    <a:pt x="3779520" y="1667935"/>
                  </a:lnTo>
                  <a:cubicBezTo>
                    <a:pt x="3708357" y="1665614"/>
                    <a:pt x="3636891" y="1665936"/>
                    <a:pt x="3566160" y="1657775"/>
                  </a:cubicBezTo>
                  <a:cubicBezTo>
                    <a:pt x="3548042" y="1655685"/>
                    <a:pt x="3533053" y="1641878"/>
                    <a:pt x="3515360" y="1637455"/>
                  </a:cubicBezTo>
                  <a:cubicBezTo>
                    <a:pt x="3492128" y="1631647"/>
                    <a:pt x="3467977" y="1630460"/>
                    <a:pt x="3444240" y="1627295"/>
                  </a:cubicBezTo>
                  <a:cubicBezTo>
                    <a:pt x="3342309" y="1613704"/>
                    <a:pt x="3392924" y="1624626"/>
                    <a:pt x="3322320" y="1606975"/>
                  </a:cubicBezTo>
                  <a:lnTo>
                    <a:pt x="2113280" y="1617135"/>
                  </a:lnTo>
                  <a:cubicBezTo>
                    <a:pt x="2079249" y="1617663"/>
                    <a:pt x="2045055" y="1620620"/>
                    <a:pt x="2011680" y="1627295"/>
                  </a:cubicBezTo>
                  <a:cubicBezTo>
                    <a:pt x="1993796" y="1630872"/>
                    <a:pt x="1977957" y="1641211"/>
                    <a:pt x="1960880" y="1647615"/>
                  </a:cubicBezTo>
                  <a:cubicBezTo>
                    <a:pt x="1950852" y="1651375"/>
                    <a:pt x="1941044" y="1656592"/>
                    <a:pt x="1930400" y="1657775"/>
                  </a:cubicBezTo>
                  <a:cubicBezTo>
                    <a:pt x="1879799" y="1663397"/>
                    <a:pt x="1828800" y="1664548"/>
                    <a:pt x="1778000" y="1667935"/>
                  </a:cubicBezTo>
                  <a:lnTo>
                    <a:pt x="1717040" y="1688255"/>
                  </a:lnTo>
                  <a:lnTo>
                    <a:pt x="1686560" y="1698415"/>
                  </a:lnTo>
                  <a:cubicBezTo>
                    <a:pt x="1595120" y="1695028"/>
                    <a:pt x="1503486" y="1695098"/>
                    <a:pt x="1412240" y="1688255"/>
                  </a:cubicBezTo>
                  <a:cubicBezTo>
                    <a:pt x="1367820" y="1684924"/>
                    <a:pt x="1324257" y="1674235"/>
                    <a:pt x="1280160" y="1667935"/>
                  </a:cubicBezTo>
                  <a:cubicBezTo>
                    <a:pt x="1253130" y="1664074"/>
                    <a:pt x="1225973" y="1661162"/>
                    <a:pt x="1198880" y="1657775"/>
                  </a:cubicBezTo>
                  <a:cubicBezTo>
                    <a:pt x="1181947" y="1651002"/>
                    <a:pt x="1165851" y="1641556"/>
                    <a:pt x="1148080" y="1637455"/>
                  </a:cubicBezTo>
                  <a:cubicBezTo>
                    <a:pt x="1126085" y="1632379"/>
                    <a:pt x="977970" y="1618412"/>
                    <a:pt x="965200" y="1617135"/>
                  </a:cubicBezTo>
                  <a:cubicBezTo>
                    <a:pt x="927947" y="1596815"/>
                    <a:pt x="892317" y="1573184"/>
                    <a:pt x="853440" y="1556175"/>
                  </a:cubicBezTo>
                  <a:cubicBezTo>
                    <a:pt x="837619" y="1549253"/>
                    <a:pt x="818869" y="1551916"/>
                    <a:pt x="802640" y="1546015"/>
                  </a:cubicBezTo>
                  <a:cubicBezTo>
                    <a:pt x="781289" y="1538251"/>
                    <a:pt x="763720" y="1521045"/>
                    <a:pt x="741680" y="1515535"/>
                  </a:cubicBezTo>
                  <a:cubicBezTo>
                    <a:pt x="708661" y="1507280"/>
                    <a:pt x="673817" y="1509873"/>
                    <a:pt x="640080" y="1505375"/>
                  </a:cubicBezTo>
                  <a:cubicBezTo>
                    <a:pt x="622963" y="1503093"/>
                    <a:pt x="606348" y="1497841"/>
                    <a:pt x="589280" y="1495215"/>
                  </a:cubicBezTo>
                  <a:cubicBezTo>
                    <a:pt x="562293" y="1491063"/>
                    <a:pt x="535030" y="1488916"/>
                    <a:pt x="508000" y="1485055"/>
                  </a:cubicBezTo>
                  <a:cubicBezTo>
                    <a:pt x="487607" y="1482142"/>
                    <a:pt x="467360" y="1478282"/>
                    <a:pt x="447040" y="1474895"/>
                  </a:cubicBezTo>
                  <a:cubicBezTo>
                    <a:pt x="377446" y="1405301"/>
                    <a:pt x="409990" y="1429875"/>
                    <a:pt x="355600" y="1393615"/>
                  </a:cubicBezTo>
                  <a:cubicBezTo>
                    <a:pt x="348827" y="1383455"/>
                    <a:pt x="341210" y="1373809"/>
                    <a:pt x="335280" y="1363135"/>
                  </a:cubicBezTo>
                  <a:cubicBezTo>
                    <a:pt x="314483" y="1325701"/>
                    <a:pt x="295252" y="1272307"/>
                    <a:pt x="264160" y="1241215"/>
                  </a:cubicBezTo>
                  <a:cubicBezTo>
                    <a:pt x="254000" y="1231055"/>
                    <a:pt x="242031" y="1222427"/>
                    <a:pt x="233680" y="1210735"/>
                  </a:cubicBezTo>
                  <a:cubicBezTo>
                    <a:pt x="192498" y="1153080"/>
                    <a:pt x="234178" y="1187610"/>
                    <a:pt x="193040" y="1139615"/>
                  </a:cubicBezTo>
                  <a:cubicBezTo>
                    <a:pt x="180572" y="1125069"/>
                    <a:pt x="164162" y="1114097"/>
                    <a:pt x="152400" y="1098975"/>
                  </a:cubicBezTo>
                  <a:cubicBezTo>
                    <a:pt x="140276" y="1083387"/>
                    <a:pt x="132386" y="1064921"/>
                    <a:pt x="121920" y="1048175"/>
                  </a:cubicBezTo>
                  <a:cubicBezTo>
                    <a:pt x="115448" y="1037820"/>
                    <a:pt x="108373" y="1027855"/>
                    <a:pt x="101600" y="1017695"/>
                  </a:cubicBezTo>
                  <a:cubicBezTo>
                    <a:pt x="98213" y="1004148"/>
                    <a:pt x="96343" y="990130"/>
                    <a:pt x="91440" y="977055"/>
                  </a:cubicBezTo>
                  <a:cubicBezTo>
                    <a:pt x="68217" y="915127"/>
                    <a:pt x="66468" y="953795"/>
                    <a:pt x="50800" y="875455"/>
                  </a:cubicBezTo>
                  <a:cubicBezTo>
                    <a:pt x="37902" y="810963"/>
                    <a:pt x="44828" y="841408"/>
                    <a:pt x="30480" y="784015"/>
                  </a:cubicBezTo>
                  <a:cubicBezTo>
                    <a:pt x="27093" y="753535"/>
                    <a:pt x="25650" y="722776"/>
                    <a:pt x="20320" y="692575"/>
                  </a:cubicBezTo>
                  <a:cubicBezTo>
                    <a:pt x="15467" y="665073"/>
                    <a:pt x="0" y="611295"/>
                    <a:pt x="0" y="611295"/>
                  </a:cubicBezTo>
                  <a:cubicBezTo>
                    <a:pt x="2240" y="593373"/>
                    <a:pt x="8474" y="517016"/>
                    <a:pt x="20320" y="489375"/>
                  </a:cubicBezTo>
                  <a:cubicBezTo>
                    <a:pt x="25130" y="478152"/>
                    <a:pt x="34582" y="469497"/>
                    <a:pt x="40640" y="458895"/>
                  </a:cubicBezTo>
                  <a:cubicBezTo>
                    <a:pt x="51265" y="440301"/>
                    <a:pt x="64778" y="404277"/>
                    <a:pt x="81280" y="387775"/>
                  </a:cubicBezTo>
                  <a:cubicBezTo>
                    <a:pt x="89914" y="379141"/>
                    <a:pt x="101600" y="374228"/>
                    <a:pt x="111760" y="367455"/>
                  </a:cubicBezTo>
                  <a:cubicBezTo>
                    <a:pt x="120706" y="340617"/>
                    <a:pt x="136358" y="284749"/>
                    <a:pt x="162560" y="276015"/>
                  </a:cubicBezTo>
                  <a:lnTo>
                    <a:pt x="193040" y="265855"/>
                  </a:lnTo>
                  <a:cubicBezTo>
                    <a:pt x="196427" y="255695"/>
                    <a:pt x="198411" y="244954"/>
                    <a:pt x="203200" y="235375"/>
                  </a:cubicBezTo>
                  <a:cubicBezTo>
                    <a:pt x="227277" y="187221"/>
                    <a:pt x="177800" y="186268"/>
                    <a:pt x="193040" y="17441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9B8CC4-22E0-FB46-B389-111BE1252E30}"/>
                </a:ext>
              </a:extLst>
            </p:cNvPr>
            <p:cNvSpPr txBox="1"/>
            <p:nvPr/>
          </p:nvSpPr>
          <p:spPr>
            <a:xfrm>
              <a:off x="6907275" y="6421998"/>
              <a:ext cx="2052320" cy="369332"/>
            </a:xfrm>
            <a:prstGeom prst="rect">
              <a:avLst/>
            </a:prstGeom>
            <a:noFill/>
          </p:spPr>
          <p:txBody>
            <a:bodyPr wrap="square" rtlCol="0">
              <a:spAutoFit/>
            </a:bodyPr>
            <a:lstStyle/>
            <a:p>
              <a:r>
                <a:rPr lang="en-US" b="1" dirty="0" err="1">
                  <a:solidFill>
                    <a:srgbClr val="C00000"/>
                  </a:solidFill>
                </a:rPr>
                <a:t>LAGraph</a:t>
              </a:r>
              <a:endParaRPr lang="en-US" b="1" dirty="0">
                <a:solidFill>
                  <a:srgbClr val="C00000"/>
                </a:solidFill>
              </a:endParaRPr>
            </a:p>
          </p:txBody>
        </p:sp>
      </p:grpSp>
    </p:spTree>
    <p:extLst>
      <p:ext uri="{BB962C8B-B14F-4D97-AF65-F5344CB8AC3E}">
        <p14:creationId xmlns:p14="http://schemas.microsoft.com/office/powerpoint/2010/main" val="441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559801" y="6551612"/>
            <a:ext cx="584200" cy="306387"/>
          </a:xfrm>
        </p:spPr>
        <p:txBody>
          <a:bodyPr/>
          <a:lstStyle/>
          <a:p>
            <a:pPr>
              <a:defRPr/>
            </a:pPr>
            <a:fld id="{0C933AAA-F64E-4748-8A99-DCC60F15C72A}" type="slidenum">
              <a:rPr lang="en-US" smtClean="0">
                <a:solidFill>
                  <a:srgbClr val="000000"/>
                </a:solidFill>
                <a:ea typeface="ＭＳ Ｐゴシック" pitchFamily="34" charset="-128"/>
              </a:rPr>
              <a:pPr>
                <a:defRPr/>
              </a:pPr>
              <a:t>150</a:t>
            </a:fld>
            <a:endParaRPr lang="en-US" dirty="0">
              <a:solidFill>
                <a:srgbClr val="000000"/>
              </a:solidFill>
              <a:ea typeface="ＭＳ Ｐゴシック" pitchFamily="34" charset="-128"/>
            </a:endParaRPr>
          </a:p>
        </p:txBody>
      </p:sp>
      <p:sp>
        <p:nvSpPr>
          <p:cNvPr id="3" name="TextBox 2">
            <a:extLst>
              <a:ext uri="{FF2B5EF4-FFF2-40B4-BE49-F238E27FC236}">
                <a16:creationId xmlns:a16="http://schemas.microsoft.com/office/drawing/2014/main" id="{C442FB91-DF9A-1145-BA26-E5538CE19D93}"/>
              </a:ext>
            </a:extLst>
          </p:cNvPr>
          <p:cNvSpPr txBox="1"/>
          <p:nvPr/>
        </p:nvSpPr>
        <p:spPr>
          <a:xfrm>
            <a:off x="0" y="3408792"/>
            <a:ext cx="8237537" cy="646331"/>
          </a:xfrm>
          <a:prstGeom prst="rect">
            <a:avLst/>
          </a:prstGeom>
          <a:noFill/>
        </p:spPr>
        <p:txBody>
          <a:bodyPr wrap="square" rtlCol="0">
            <a:spAutoFit/>
          </a:bodyPr>
          <a:lstStyle/>
          <a:p>
            <a:r>
              <a:rPr lang="en-US" dirty="0" err="1"/>
              <a:t>GrB_Info</a:t>
            </a:r>
            <a:r>
              <a:rPr lang="en-US" dirty="0"/>
              <a:t> return values:</a:t>
            </a:r>
          </a:p>
          <a:p>
            <a:pPr marL="285750" indent="-285750">
              <a:buFont typeface="Arial" panose="020B0604020202020204" pitchFamily="34" charset="0"/>
              <a:buChar char="•"/>
            </a:pPr>
            <a:endParaRPr lang="en-US" dirty="0"/>
          </a:p>
        </p:txBody>
      </p:sp>
      <p:graphicFrame>
        <p:nvGraphicFramePr>
          <p:cNvPr id="6" name="Table 5">
            <a:extLst>
              <a:ext uri="{FF2B5EF4-FFF2-40B4-BE49-F238E27FC236}">
                <a16:creationId xmlns:a16="http://schemas.microsoft.com/office/drawing/2014/main" id="{09C2CF13-91AC-D446-B75A-5ED49D9C990C}"/>
              </a:ext>
            </a:extLst>
          </p:cNvPr>
          <p:cNvGraphicFramePr>
            <a:graphicFrameLocks noGrp="1"/>
          </p:cNvGraphicFramePr>
          <p:nvPr>
            <p:extLst>
              <p:ext uri="{D42A27DB-BD31-4B8C-83A1-F6EECF244321}">
                <p14:modId xmlns:p14="http://schemas.microsoft.com/office/powerpoint/2010/main" val="1193724135"/>
              </p:ext>
            </p:extLst>
          </p:nvPr>
        </p:nvGraphicFramePr>
        <p:xfrm>
          <a:off x="100807" y="3927110"/>
          <a:ext cx="9043193" cy="2667000"/>
        </p:xfrm>
        <a:graphic>
          <a:graphicData uri="http://schemas.openxmlformats.org/drawingml/2006/table">
            <a:tbl>
              <a:tblPr firstRow="1" bandRow="1">
                <a:tableStyleId>{F5AB1C69-6EDB-4FF4-983F-18BD219EF322}</a:tableStyleId>
              </a:tblPr>
              <a:tblGrid>
                <a:gridCol w="3510363">
                  <a:extLst>
                    <a:ext uri="{9D8B030D-6E8A-4147-A177-3AD203B41FA5}">
                      <a16:colId xmlns:a16="http://schemas.microsoft.com/office/drawing/2014/main" val="2189253465"/>
                    </a:ext>
                  </a:extLst>
                </a:gridCol>
                <a:gridCol w="5532830">
                  <a:extLst>
                    <a:ext uri="{9D8B030D-6E8A-4147-A177-3AD203B41FA5}">
                      <a16:colId xmlns:a16="http://schemas.microsoft.com/office/drawing/2014/main" val="289155631"/>
                    </a:ext>
                  </a:extLst>
                </a:gridCol>
              </a:tblGrid>
              <a:tr h="370840">
                <a:tc>
                  <a:txBody>
                    <a:bodyPr/>
                    <a:lstStyle/>
                    <a:p>
                      <a:r>
                        <a:rPr lang="en-US" dirty="0" err="1">
                          <a:solidFill>
                            <a:schemeClr val="tx1"/>
                          </a:solidFill>
                        </a:rPr>
                        <a:t>GrB_SUCCESS</a:t>
                      </a:r>
                      <a:endParaRPr lang="en-US" dirty="0">
                        <a:solidFill>
                          <a:schemeClr val="tx1"/>
                        </a:solidFill>
                      </a:endParaRPr>
                    </a:p>
                  </a:txBody>
                  <a:tcPr/>
                </a:tc>
                <a:tc>
                  <a:txBody>
                    <a:bodyPr/>
                    <a:lstStyle/>
                    <a:p>
                      <a:pPr marL="0" algn="l" defTabSz="914400" rtl="0" eaLnBrk="1" latinLnBrk="0" hangingPunct="1"/>
                      <a:r>
                        <a:rPr lang="en-US" sz="1800" b="0" kern="1200" dirty="0">
                          <a:solidFill>
                            <a:schemeClr val="tx1"/>
                          </a:solidFill>
                          <a:latin typeface="+mn-lt"/>
                          <a:ea typeface="+mn-ea"/>
                          <a:cs typeface="+mn-cs"/>
                        </a:rPr>
                        <a:t>Blocking mode: Operations completed successfully. </a:t>
                      </a:r>
                      <a:br>
                        <a:rPr lang="en-US" sz="1800" b="0" kern="1200" dirty="0">
                          <a:solidFill>
                            <a:schemeClr val="tx1"/>
                          </a:solidFill>
                          <a:latin typeface="+mn-lt"/>
                          <a:ea typeface="+mn-ea"/>
                          <a:cs typeface="+mn-cs"/>
                        </a:rPr>
                      </a:br>
                      <a:r>
                        <a:rPr lang="en-US" sz="1800" b="0" kern="1200" dirty="0">
                          <a:solidFill>
                            <a:schemeClr val="tx1"/>
                          </a:solidFill>
                          <a:latin typeface="+mn-lt"/>
                          <a:ea typeface="+mn-ea"/>
                          <a:cs typeface="+mn-cs"/>
                        </a:rPr>
                        <a:t>Nonblocking mode: consistency tests passed on dimensions and domains for input arguments</a:t>
                      </a:r>
                    </a:p>
                  </a:txBody>
                  <a:tcPr/>
                </a:tc>
                <a:extLst>
                  <a:ext uri="{0D108BD9-81ED-4DB2-BD59-A6C34878D82A}">
                    <a16:rowId xmlns:a16="http://schemas.microsoft.com/office/drawing/2014/main" val="3233674486"/>
                  </a:ext>
                </a:extLst>
              </a:tr>
              <a:tr h="370840">
                <a:tc>
                  <a:txBody>
                    <a:bodyPr/>
                    <a:lstStyle/>
                    <a:p>
                      <a:r>
                        <a:rPr lang="en-US" dirty="0" err="1">
                          <a:solidFill>
                            <a:schemeClr val="tx1"/>
                          </a:solidFill>
                        </a:rPr>
                        <a:t>GrB_PANIC</a:t>
                      </a:r>
                      <a:endParaRPr lang="en-US" dirty="0">
                        <a:solidFill>
                          <a:schemeClr val="tx1"/>
                        </a:solidFill>
                      </a:endParaRPr>
                    </a:p>
                  </a:txBody>
                  <a:tcPr/>
                </a:tc>
                <a:tc>
                  <a:txBody>
                    <a:bodyPr/>
                    <a:lstStyle/>
                    <a:p>
                      <a:r>
                        <a:rPr lang="en-US" dirty="0">
                          <a:solidFill>
                            <a:schemeClr val="tx1"/>
                          </a:solidFill>
                        </a:rPr>
                        <a:t>Unknown Internal error</a:t>
                      </a:r>
                    </a:p>
                  </a:txBody>
                  <a:tcPr/>
                </a:tc>
                <a:extLst>
                  <a:ext uri="{0D108BD9-81ED-4DB2-BD59-A6C34878D82A}">
                    <a16:rowId xmlns:a16="http://schemas.microsoft.com/office/drawing/2014/main" val="4176186702"/>
                  </a:ext>
                </a:extLst>
              </a:tr>
              <a:tr h="370840">
                <a:tc>
                  <a:txBody>
                    <a:bodyPr/>
                    <a:lstStyle/>
                    <a:p>
                      <a:r>
                        <a:rPr lang="en-US" dirty="0" err="1">
                          <a:solidFill>
                            <a:schemeClr val="tx1"/>
                          </a:solidFill>
                        </a:rPr>
                        <a:t>GrB_OUTOFMEM</a:t>
                      </a:r>
                      <a:endParaRPr lang="en-US" dirty="0">
                        <a:solidFill>
                          <a:schemeClr val="tx1"/>
                        </a:solidFill>
                      </a:endParaRPr>
                    </a:p>
                  </a:txBody>
                  <a:tcPr/>
                </a:tc>
                <a:tc>
                  <a:txBody>
                    <a:bodyPr/>
                    <a:lstStyle/>
                    <a:p>
                      <a:r>
                        <a:rPr lang="en-US" dirty="0">
                          <a:solidFill>
                            <a:schemeClr val="tx1"/>
                          </a:solidFill>
                        </a:rPr>
                        <a:t>Not enough memory for the operation</a:t>
                      </a:r>
                    </a:p>
                  </a:txBody>
                  <a:tcPr/>
                </a:tc>
                <a:extLst>
                  <a:ext uri="{0D108BD9-81ED-4DB2-BD59-A6C34878D82A}">
                    <a16:rowId xmlns:a16="http://schemas.microsoft.com/office/drawing/2014/main" val="2594058406"/>
                  </a:ext>
                </a:extLst>
              </a:tr>
              <a:tr h="370840">
                <a:tc>
                  <a:txBody>
                    <a:bodyPr/>
                    <a:lstStyle/>
                    <a:p>
                      <a:r>
                        <a:rPr lang="en-US" dirty="0" err="1">
                          <a:solidFill>
                            <a:schemeClr val="tx1"/>
                          </a:solidFill>
                        </a:rPr>
                        <a:t>GrB_DIMENSION_MISMATCH</a:t>
                      </a:r>
                      <a:endParaRPr lang="en-US" dirty="0">
                        <a:solidFill>
                          <a:schemeClr val="tx1"/>
                        </a:solidFill>
                      </a:endParaRPr>
                    </a:p>
                  </a:txBody>
                  <a:tcPr/>
                </a:tc>
                <a:tc>
                  <a:txBody>
                    <a:bodyPr/>
                    <a:lstStyle/>
                    <a:p>
                      <a:r>
                        <a:rPr lang="en-US" dirty="0">
                          <a:solidFill>
                            <a:schemeClr val="tx1"/>
                          </a:solidFill>
                        </a:rPr>
                        <a:t>Matrix dimensions are incompatible.</a:t>
                      </a:r>
                    </a:p>
                  </a:txBody>
                  <a:tcPr/>
                </a:tc>
                <a:extLst>
                  <a:ext uri="{0D108BD9-81ED-4DB2-BD59-A6C34878D82A}">
                    <a16:rowId xmlns:a16="http://schemas.microsoft.com/office/drawing/2014/main" val="3650804360"/>
                  </a:ext>
                </a:extLst>
              </a:tr>
              <a:tr h="370840">
                <a:tc>
                  <a:txBody>
                    <a:bodyPr/>
                    <a:lstStyle/>
                    <a:p>
                      <a:r>
                        <a:rPr lang="en-US" dirty="0" err="1">
                          <a:solidFill>
                            <a:schemeClr val="tx1"/>
                          </a:solidFill>
                        </a:rPr>
                        <a:t>GrB_DOMAIN_MISMATCH</a:t>
                      </a:r>
                      <a:endParaRPr lang="en-US" dirty="0">
                        <a:solidFill>
                          <a:schemeClr val="tx1"/>
                        </a:solidFill>
                      </a:endParaRPr>
                    </a:p>
                  </a:txBody>
                  <a:tcPr/>
                </a:tc>
                <a:tc>
                  <a:txBody>
                    <a:bodyPr/>
                    <a:lstStyle/>
                    <a:p>
                      <a:r>
                        <a:rPr lang="en-US" dirty="0">
                          <a:solidFill>
                            <a:schemeClr val="tx1"/>
                          </a:solidFill>
                        </a:rPr>
                        <a:t>Domains of matrices are incompatible with the domains of the accumulator, semiring, or mask.</a:t>
                      </a:r>
                    </a:p>
                  </a:txBody>
                  <a:tcPr/>
                </a:tc>
                <a:extLst>
                  <a:ext uri="{0D108BD9-81ED-4DB2-BD59-A6C34878D82A}">
                    <a16:rowId xmlns:a16="http://schemas.microsoft.com/office/drawing/2014/main" val="1770866045"/>
                  </a:ext>
                </a:extLst>
              </a:tr>
            </a:tbl>
          </a:graphicData>
        </a:graphic>
      </p:graphicFrame>
    </p:spTree>
    <p:extLst>
      <p:ext uri="{BB962C8B-B14F-4D97-AF65-F5344CB8AC3E}">
        <p14:creationId xmlns:p14="http://schemas.microsoft.com/office/powerpoint/2010/main" val="426161397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function behavior</a:t>
            </a:r>
          </a:p>
        </p:txBody>
      </p:sp>
      <p:sp>
        <p:nvSpPr>
          <p:cNvPr id="4" name="Slide Number Placeholder 3"/>
          <p:cNvSpPr>
            <a:spLocks noGrp="1"/>
          </p:cNvSpPr>
          <p:nvPr>
            <p:ph type="sldNum" sz="quarter" idx="10"/>
          </p:nvPr>
        </p:nvSpPr>
        <p:spPr>
          <a:xfrm>
            <a:off x="8648701" y="6551612"/>
            <a:ext cx="495300" cy="306387"/>
          </a:xfrm>
        </p:spPr>
        <p:txBody>
          <a:bodyPr/>
          <a:lstStyle/>
          <a:p>
            <a:pPr>
              <a:defRPr/>
            </a:pPr>
            <a:fld id="{0C933AAA-F64E-4748-8A99-DCC60F15C72A}" type="slidenum">
              <a:rPr lang="en-US" smtClean="0">
                <a:solidFill>
                  <a:srgbClr val="000000"/>
                </a:solidFill>
                <a:ea typeface="ＭＳ Ｐゴシック" pitchFamily="34" charset="-128"/>
              </a:rPr>
              <a:pPr>
                <a:defRPr/>
              </a:pPr>
              <a:t>151</a:t>
            </a:fld>
            <a:endParaRPr lang="en-US" dirty="0">
              <a:solidFill>
                <a:srgbClr val="000000"/>
              </a:solidFill>
              <a:ea typeface="ＭＳ Ｐゴシック" pitchFamily="34" charset="-128"/>
            </a:endParaRPr>
          </a:p>
        </p:txBody>
      </p:sp>
      <p:sp>
        <p:nvSpPr>
          <p:cNvPr id="5" name="Content Placeholder 2"/>
          <p:cNvSpPr txBox="1">
            <a:spLocks/>
          </p:cNvSpPr>
          <p:nvPr/>
        </p:nvSpPr>
        <p:spPr bwMode="auto">
          <a:xfrm>
            <a:off x="382630" y="785814"/>
            <a:ext cx="8369444" cy="15156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Consider the following code:</a:t>
            </a:r>
          </a:p>
          <a:p>
            <a:pPr marL="350838" lvl="1" indent="0">
              <a:buNone/>
            </a:pPr>
            <a:r>
              <a:rPr lang="en-US" sz="1400" b="1" dirty="0" err="1">
                <a:latin typeface="Courier New" panose="02070309020205020404" pitchFamily="49" charset="0"/>
                <a:cs typeface="Courier New" panose="02070309020205020404" pitchFamily="49" charset="0"/>
              </a:rPr>
              <a:t>GrB_Descriptor_new</a:t>
            </a:r>
            <a:r>
              <a:rPr lang="en-US" sz="1400" b="1" dirty="0">
                <a:latin typeface="Courier New" panose="02070309020205020404" pitchFamily="49" charset="0"/>
                <a:cs typeface="Courier New" panose="02070309020205020404" pitchFamily="49" charset="0"/>
              </a:rPr>
              <a:t>(&amp;</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GrB_OUTP</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GrB_REPLACE</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GrB_INP0, </a:t>
            </a:r>
            <a:r>
              <a:rPr lang="en-US" sz="1400" b="1" dirty="0" err="1">
                <a:latin typeface="Courier New" panose="02070309020205020404" pitchFamily="49" charset="0"/>
                <a:cs typeface="Courier New" panose="02070309020205020404" pitchFamily="49" charset="0"/>
              </a:rPr>
              <a:t>GrB_TRANS</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GrB_mxm</a:t>
            </a:r>
            <a:r>
              <a:rPr lang="en-US" sz="1400" b="1" dirty="0">
                <a:latin typeface="Courier New" panose="02070309020205020404" pitchFamily="49" charset="0"/>
                <a:cs typeface="Courier New" panose="02070309020205020404" pitchFamily="49" charset="0"/>
              </a:rPr>
              <a:t>(&amp;C, M, Int32Add, Int32AddMul, A, B, </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484535525"/>
              </p:ext>
            </p:extLst>
          </p:nvPr>
        </p:nvGraphicFramePr>
        <p:xfrm>
          <a:off x="358631" y="2636547"/>
          <a:ext cx="8417442" cy="3450258"/>
        </p:xfrm>
        <a:graphic>
          <a:graphicData uri="http://schemas.openxmlformats.org/drawingml/2006/table">
            <a:tbl>
              <a:tblPr firstRow="1" bandRow="1">
                <a:tableStyleId>{5940675A-B579-460E-94D1-54222C63F5DA}</a:tableStyleId>
              </a:tblPr>
              <a:tblGrid>
                <a:gridCol w="5805377">
                  <a:extLst>
                    <a:ext uri="{9D8B030D-6E8A-4147-A177-3AD203B41FA5}">
                      <a16:colId xmlns:a16="http://schemas.microsoft.com/office/drawing/2014/main" val="20000"/>
                    </a:ext>
                  </a:extLst>
                </a:gridCol>
                <a:gridCol w="2612065">
                  <a:extLst>
                    <a:ext uri="{9D8B030D-6E8A-4147-A177-3AD203B41FA5}">
                      <a16:colId xmlns:a16="http://schemas.microsoft.com/office/drawing/2014/main" val="20001"/>
                    </a:ext>
                  </a:extLst>
                </a:gridCol>
              </a:tblGrid>
              <a:tr h="435936">
                <a:tc>
                  <a:txBody>
                    <a:bodyPr/>
                    <a:lstStyle/>
                    <a:p>
                      <a:r>
                        <a:rPr lang="en-US" sz="1800" dirty="0"/>
                        <a:t>Form input operands and mask based on descriptor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 B, M, A </a:t>
                      </a:r>
                      <a:r>
                        <a:rPr lang="en-US" sz="1800" dirty="0">
                          <a:sym typeface="Wingdings"/>
                        </a:rPr>
                        <a:t> A</a:t>
                      </a:r>
                      <a:r>
                        <a:rPr lang="en-US" sz="1800" baseline="30000" dirty="0">
                          <a:sym typeface="Wingdings"/>
                        </a:rPr>
                        <a:t>T</a:t>
                      </a:r>
                      <a:endParaRPr lang="en-US" sz="1800" baseline="30000" dirty="0"/>
                    </a:p>
                  </a:txBody>
                  <a:tcPr/>
                </a:tc>
                <a:extLst>
                  <a:ext uri="{0D108BD9-81ED-4DB2-BD59-A6C34878D82A}">
                    <a16:rowId xmlns:a16="http://schemas.microsoft.com/office/drawing/2014/main" val="10000"/>
                  </a:ext>
                </a:extLst>
              </a:tr>
              <a:tr h="425302">
                <a:tc>
                  <a:txBody>
                    <a:bodyPr/>
                    <a:lstStyle/>
                    <a:p>
                      <a:r>
                        <a:rPr lang="en-US" sz="1800" dirty="0"/>
                        <a:t>Test the domains and sizes for consistency.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int32,</a:t>
                      </a:r>
                      <a:r>
                        <a:rPr lang="en-US" sz="1800" baseline="0" dirty="0"/>
                        <a:t> </a:t>
                      </a:r>
                      <a:r>
                        <a:rPr lang="en-US" sz="1800" dirty="0"/>
                        <a:t>dims match</a:t>
                      </a:r>
                    </a:p>
                  </a:txBody>
                  <a:tcPr/>
                </a:tc>
                <a:extLst>
                  <a:ext uri="{0D108BD9-81ED-4DB2-BD59-A6C34878D82A}">
                    <a16:rowId xmlns:a16="http://schemas.microsoft.com/office/drawing/2014/main" val="10001"/>
                  </a:ext>
                </a:extLst>
              </a:tr>
              <a:tr h="467832">
                <a:tc>
                  <a:txBody>
                    <a:bodyPr/>
                    <a:lstStyle/>
                    <a:p>
                      <a:r>
                        <a:rPr lang="en-US" sz="1800" dirty="0"/>
                        <a:t>Carry out the indicated operation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 </a:t>
                      </a:r>
                      <a:r>
                        <a:rPr lang="en-US" sz="1800" dirty="0">
                          <a:sym typeface="Wingdings"/>
                        </a:rPr>
                        <a:t> A *.+ 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a:rPr>
                        <a:t>Z </a:t>
                      </a:r>
                      <a:r>
                        <a:rPr lang="en-US" sz="1800" dirty="0">
                          <a:sym typeface="Wingdings" panose="05000000000000000000" pitchFamily="2" charset="2"/>
                        </a:rPr>
                        <a:t> C + T</a:t>
                      </a:r>
                      <a:endParaRPr lang="en-US" sz="1800" dirty="0"/>
                    </a:p>
                  </a:txBody>
                  <a:tcPr/>
                </a:tc>
                <a:extLst>
                  <a:ext uri="{0D108BD9-81ED-4DB2-BD59-A6C34878D82A}">
                    <a16:rowId xmlns:a16="http://schemas.microsoft.com/office/drawing/2014/main" val="10002"/>
                  </a:ext>
                </a:extLst>
              </a:tr>
              <a:tr h="394460">
                <a:tc>
                  <a:txBody>
                    <a:bodyPr/>
                    <a:lstStyle/>
                    <a:p>
                      <a:r>
                        <a:rPr lang="en-US" sz="1800" dirty="0"/>
                        <a:t>Apply the write-mask to select output values </a:t>
                      </a:r>
                      <a:endParaRPr lang="en-US" dirty="0"/>
                    </a:p>
                  </a:txBody>
                  <a:tcPr/>
                </a:tc>
                <a:tc>
                  <a:txBody>
                    <a:bodyPr/>
                    <a:lstStyle/>
                    <a:p>
                      <a:r>
                        <a:rPr lang="en-US" dirty="0"/>
                        <a:t>Z </a:t>
                      </a:r>
                      <a:r>
                        <a:rPr lang="en-US" dirty="0">
                          <a:sym typeface="Wingdings"/>
                        </a:rPr>
                        <a:t> Z ∩ M</a:t>
                      </a:r>
                      <a:endParaRPr lang="en-US" dirty="0"/>
                    </a:p>
                  </a:txBody>
                  <a:tcPr/>
                </a:tc>
                <a:extLst>
                  <a:ext uri="{0D108BD9-81ED-4DB2-BD59-A6C34878D82A}">
                    <a16:rowId xmlns:a16="http://schemas.microsoft.com/office/drawing/2014/main" val="10003"/>
                  </a:ext>
                </a:extLst>
              </a:tr>
              <a:tr h="39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Replace mode: delete elements in output object and replace with output values</a:t>
                      </a:r>
                    </a:p>
                  </a:txBody>
                  <a:tcPr/>
                </a:tc>
                <a:tc>
                  <a:txBody>
                    <a:bodyPr/>
                    <a:lstStyle/>
                    <a:p>
                      <a:r>
                        <a:rPr lang="en-US" dirty="0"/>
                        <a:t>C </a:t>
                      </a:r>
                      <a:r>
                        <a:rPr lang="en-US" dirty="0">
                          <a:sym typeface="Wingdings"/>
                        </a:rPr>
                        <a:t> Z</a:t>
                      </a:r>
                      <a:endParaRPr lang="en-US" dirty="0"/>
                    </a:p>
                  </a:txBody>
                  <a:tcPr/>
                </a:tc>
                <a:extLst>
                  <a:ext uri="{0D108BD9-81ED-4DB2-BD59-A6C34878D82A}">
                    <a16:rowId xmlns:a16="http://schemas.microsoft.com/office/drawing/2014/main" val="10004"/>
                  </a:ext>
                </a:extLst>
              </a:tr>
              <a:tr h="3944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a:t>Merge mode: Assign output value (</a:t>
                      </a:r>
                      <a:r>
                        <a:rPr lang="en-US" sz="1800" dirty="0" err="1"/>
                        <a:t>i,j</a:t>
                      </a:r>
                      <a:r>
                        <a:rPr lang="en-US" sz="1800" dirty="0"/>
                        <a:t>) to element (</a:t>
                      </a:r>
                      <a:r>
                        <a:rPr lang="en-US" sz="1800" dirty="0" err="1"/>
                        <a:t>i,j</a:t>
                      </a:r>
                      <a:r>
                        <a:rPr lang="en-US" sz="1800" dirty="0"/>
                        <a:t>) of output object, but leave other elements of the output object alone.</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6254979" y="1650478"/>
            <a:ext cx="2713037" cy="646331"/>
          </a:xfrm>
          <a:prstGeom prst="rect">
            <a:avLst/>
          </a:prstGeom>
          <a:noFill/>
        </p:spPr>
        <p:txBody>
          <a:bodyPr wrap="square" rtlCol="0">
            <a:spAutoFit/>
          </a:bodyPr>
          <a:lstStyle/>
          <a:p>
            <a:r>
              <a:rPr lang="en-US" dirty="0"/>
              <a:t>int32AddMul </a:t>
            </a:r>
            <a:r>
              <a:rPr lang="en-US" dirty="0" err="1"/>
              <a:t>semiring</a:t>
            </a:r>
            <a:endParaRPr lang="en-US" dirty="0"/>
          </a:p>
          <a:p>
            <a:r>
              <a:rPr lang="en-US" dirty="0"/>
              <a:t>int32Add accumulation </a:t>
            </a:r>
          </a:p>
        </p:txBody>
      </p:sp>
    </p:spTree>
    <p:extLst>
      <p:ext uri="{BB962C8B-B14F-4D97-AF65-F5344CB8AC3E}">
        <p14:creationId xmlns:p14="http://schemas.microsoft.com/office/powerpoint/2010/main" val="278462047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MXM 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555" y="143540"/>
            <a:ext cx="5188445" cy="6714460"/>
          </a:xfrm>
        </p:spPr>
      </p:pic>
      <p:sp>
        <p:nvSpPr>
          <p:cNvPr id="4" name="Slide Number Placeholder 3"/>
          <p:cNvSpPr>
            <a:spLocks noGrp="1"/>
          </p:cNvSpPr>
          <p:nvPr>
            <p:ph type="sldNum" sz="quarter" idx="10"/>
          </p:nvPr>
        </p:nvSpPr>
        <p:spPr>
          <a:xfrm>
            <a:off x="8515351" y="6551613"/>
            <a:ext cx="628650" cy="304800"/>
          </a:xfrm>
        </p:spPr>
        <p:txBody>
          <a:bodyPr/>
          <a:lstStyle/>
          <a:p>
            <a:pPr>
              <a:defRPr/>
            </a:pPr>
            <a:fld id="{0C933AAA-F64E-4748-8A99-DCC60F15C72A}" type="slidenum">
              <a:rPr lang="en-US" smtClean="0">
                <a:solidFill>
                  <a:srgbClr val="000000"/>
                </a:solidFill>
                <a:ea typeface="ＭＳ Ｐゴシック" pitchFamily="34" charset="-128"/>
              </a:rPr>
              <a:pPr>
                <a:defRPr/>
              </a:pPr>
              <a:t>152</a:t>
            </a:fld>
            <a:endParaRPr lang="en-US" dirty="0">
              <a:solidFill>
                <a:srgbClr val="000000"/>
              </a:solidFill>
              <a:ea typeface="ＭＳ Ｐゴシック" pitchFamily="34" charset="-128"/>
            </a:endParaRPr>
          </a:p>
        </p:txBody>
      </p:sp>
      <p:sp>
        <p:nvSpPr>
          <p:cNvPr id="7" name="TextBox 6"/>
          <p:cNvSpPr txBox="1"/>
          <p:nvPr/>
        </p:nvSpPr>
        <p:spPr>
          <a:xfrm>
            <a:off x="409024" y="2768144"/>
            <a:ext cx="4569376" cy="2062103"/>
          </a:xfrm>
          <a:prstGeom prst="rect">
            <a:avLst/>
          </a:prstGeom>
          <a:noFill/>
        </p:spPr>
        <p:txBody>
          <a:bodyPr wrap="square" rtlCol="0">
            <a:spAutoFit/>
          </a:bodyPr>
          <a:lstStyle/>
          <a:p>
            <a:r>
              <a:rPr lang="mr-IN" sz="1600" b="1" dirty="0">
                <a:latin typeface="Courier New" panose="02070309020205020404" pitchFamily="49" charset="0"/>
              </a:rPr>
              <a:t>GrB_Info GrB_mxm(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GrB_Matrix</a:t>
            </a:r>
            <a:r>
              <a:rPr lang="en-US" sz="1600" b="1" dirty="0">
                <a:latin typeface="Courier New" panose="02070309020205020404" pitchFamily="49" charset="0"/>
              </a:rPr>
              <a:t>            </a:t>
            </a:r>
            <a:r>
              <a:rPr lang="mr-IN" sz="1600" b="1" dirty="0">
                <a:latin typeface="Courier New" panose="02070309020205020404" pitchFamily="49" charset="0"/>
              </a:rPr>
              <a:t>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M</a:t>
            </a:r>
            <a:r>
              <a:rPr lang="en-US" sz="1600" b="1" dirty="0">
                <a:latin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GrB_BinaryOp</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accum,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GrB_Semiring    op,</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B,</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GrB_Descriptor</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desc);</a:t>
            </a:r>
            <a:endParaRPr lang="en-US" sz="1600" b="1" dirty="0">
              <a:latin typeface="Courier New" panose="02070309020205020404" pitchFamily="49" charset="0"/>
              <a:cs typeface="Courier New" panose="02070309020205020404" pitchFamily="49" charset="0"/>
            </a:endParaRPr>
          </a:p>
        </p:txBody>
      </p:sp>
      <p:sp>
        <p:nvSpPr>
          <p:cNvPr id="8" name="TextBox 7"/>
          <p:cNvSpPr txBox="1"/>
          <p:nvPr/>
        </p:nvSpPr>
        <p:spPr>
          <a:xfrm>
            <a:off x="280436" y="1081087"/>
            <a:ext cx="4951964" cy="1200329"/>
          </a:xfrm>
          <a:prstGeom prst="rect">
            <a:avLst/>
          </a:prstGeom>
          <a:noFill/>
        </p:spPr>
        <p:txBody>
          <a:bodyPr wrap="square" rtlCol="0">
            <a:spAutoFit/>
          </a:bodyPr>
          <a:lstStyle/>
          <a:p>
            <a:r>
              <a:rPr lang="en-US" dirty="0"/>
              <a:t>To understand what happens inside a </a:t>
            </a:r>
            <a:r>
              <a:rPr lang="en-US" dirty="0" err="1"/>
              <a:t>graphBLAS</a:t>
            </a:r>
            <a:r>
              <a:rPr lang="en-US" dirty="0"/>
              <a:t> operation, consider matrix multiply.</a:t>
            </a:r>
          </a:p>
          <a:p>
            <a:endParaRPr lang="en-US" dirty="0"/>
          </a:p>
          <a:p>
            <a:r>
              <a:rPr lang="en-US" dirty="0"/>
              <a:t>All the operations follow this basic format</a:t>
            </a:r>
          </a:p>
        </p:txBody>
      </p:sp>
    </p:spTree>
    <p:extLst>
      <p:ext uri="{BB962C8B-B14F-4D97-AF65-F5344CB8AC3E}">
        <p14:creationId xmlns:p14="http://schemas.microsoft.com/office/powerpoint/2010/main" val="234695556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Matrix Matrix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49092" y="818452"/>
            <a:ext cx="5945018" cy="4840287"/>
          </a:xfrm>
        </p:spPr>
        <p:txBody>
          <a:bodyPr/>
          <a:lstStyle/>
          <a:p>
            <a:r>
              <a:rPr lang="en-US" dirty="0"/>
              <a:t>Multiply the adjacency matrix from our “logo graph” by itself.</a:t>
            </a:r>
          </a:p>
          <a:p>
            <a:r>
              <a:rPr lang="en-US" dirty="0"/>
              <a:t>Print resulting matrix and interpret the result</a:t>
            </a:r>
          </a:p>
          <a:p>
            <a:r>
              <a:rPr lang="en-US" dirty="0"/>
              <a:t>Hint:  Do the multiply again and compare results.  Do you see the pattern?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45351" y="6551612"/>
            <a:ext cx="598649" cy="306387"/>
          </a:xfrm>
        </p:spPr>
        <p:txBody>
          <a:bodyPr/>
          <a:lstStyle/>
          <a:p>
            <a:pPr>
              <a:defRPr/>
            </a:pPr>
            <a:fld id="{0C933AAA-F64E-4748-8A99-DCC60F15C72A}" type="slidenum">
              <a:rPr lang="en-US" smtClean="0">
                <a:solidFill>
                  <a:srgbClr val="000000"/>
                </a:solidFill>
                <a:ea typeface="ＭＳ Ｐゴシック" pitchFamily="34" charset="-128"/>
              </a:rPr>
              <a:pPr>
                <a:defRPr/>
              </a:pPr>
              <a:t>153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3052740B-875F-3346-9564-B74066A51879}"/>
              </a:ext>
            </a:extLst>
          </p:cNvPr>
          <p:cNvGrpSpPr/>
          <p:nvPr/>
        </p:nvGrpSpPr>
        <p:grpSpPr>
          <a:xfrm>
            <a:off x="6294110" y="818452"/>
            <a:ext cx="2668162" cy="1871637"/>
            <a:chOff x="1223785" y="3766524"/>
            <a:chExt cx="2791124" cy="2122451"/>
          </a:xfrm>
        </p:grpSpPr>
        <p:grpSp>
          <p:nvGrpSpPr>
            <p:cNvPr id="6" name="Group 5">
              <a:extLst>
                <a:ext uri="{FF2B5EF4-FFF2-40B4-BE49-F238E27FC236}">
                  <a16:creationId xmlns:a16="http://schemas.microsoft.com/office/drawing/2014/main" id="{7956819C-2EAA-264B-BDFF-4A71103CAED0}"/>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633C6C52-F690-E348-81B2-3FB3BAF50168}"/>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3" name="Freeform 25">
                <a:extLst>
                  <a:ext uri="{FF2B5EF4-FFF2-40B4-BE49-F238E27FC236}">
                    <a16:creationId xmlns:a16="http://schemas.microsoft.com/office/drawing/2014/main" id="{47EE5B88-A461-CE40-BF2C-3BDB73FE1AD6}"/>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7" name="Group 6">
              <a:extLst>
                <a:ext uri="{FF2B5EF4-FFF2-40B4-BE49-F238E27FC236}">
                  <a16:creationId xmlns:a16="http://schemas.microsoft.com/office/drawing/2014/main" id="{CF88414D-0CD6-B741-8244-0B2F542541DF}"/>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DB3D9E34-1AC4-FD40-AF83-7AFCD9FE8700}"/>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1" name="Freeform 28">
                <a:extLst>
                  <a:ext uri="{FF2B5EF4-FFF2-40B4-BE49-F238E27FC236}">
                    <a16:creationId xmlns:a16="http://schemas.microsoft.com/office/drawing/2014/main" id="{7CA1EF25-F967-AD47-B796-8B5AA3B05D3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8" name="Group 7">
              <a:extLst>
                <a:ext uri="{FF2B5EF4-FFF2-40B4-BE49-F238E27FC236}">
                  <a16:creationId xmlns:a16="http://schemas.microsoft.com/office/drawing/2014/main" id="{2A62C368-A524-0B40-BA79-EA7B56CF00B6}"/>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704BF2C3-024E-2A46-9795-DDA312715A80}"/>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9" name="Freeform 31">
                <a:extLst>
                  <a:ext uri="{FF2B5EF4-FFF2-40B4-BE49-F238E27FC236}">
                    <a16:creationId xmlns:a16="http://schemas.microsoft.com/office/drawing/2014/main" id="{31C676DA-3FC0-0145-97C7-DCC01A73B0B0}"/>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9" name="Group 8">
              <a:extLst>
                <a:ext uri="{FF2B5EF4-FFF2-40B4-BE49-F238E27FC236}">
                  <a16:creationId xmlns:a16="http://schemas.microsoft.com/office/drawing/2014/main" id="{2E7BE9FF-DC58-6946-8B0E-5E9951C5E454}"/>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2A3639C7-CA2B-CE48-9262-8EC480A4321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7" name="Freeform 35">
                <a:extLst>
                  <a:ext uri="{FF2B5EF4-FFF2-40B4-BE49-F238E27FC236}">
                    <a16:creationId xmlns:a16="http://schemas.microsoft.com/office/drawing/2014/main" id="{76CE66E8-3532-6344-8CFF-63D4496B4A06}"/>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0" name="Line 46">
              <a:extLst>
                <a:ext uri="{FF2B5EF4-FFF2-40B4-BE49-F238E27FC236}">
                  <a16:creationId xmlns:a16="http://schemas.microsoft.com/office/drawing/2014/main" id="{8E2F89B3-8D03-C341-B485-90259F15D2CD}"/>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1" name="Freeform 47">
              <a:extLst>
                <a:ext uri="{FF2B5EF4-FFF2-40B4-BE49-F238E27FC236}">
                  <a16:creationId xmlns:a16="http://schemas.microsoft.com/office/drawing/2014/main" id="{6F87D171-24B7-D649-AA4B-00BABFE1F90D}"/>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2" name="Group 11">
              <a:extLst>
                <a:ext uri="{FF2B5EF4-FFF2-40B4-BE49-F238E27FC236}">
                  <a16:creationId xmlns:a16="http://schemas.microsoft.com/office/drawing/2014/main" id="{9A151EE1-56C9-9F44-964C-B9D8DB13B39F}"/>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A997A392-94DD-8445-B645-3EA56AA1FB0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5" name="Freeform 50">
                <a:extLst>
                  <a:ext uri="{FF2B5EF4-FFF2-40B4-BE49-F238E27FC236}">
                    <a16:creationId xmlns:a16="http://schemas.microsoft.com/office/drawing/2014/main" id="{A5715DE0-5575-584E-87B3-3E9B03B51E8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a:extLst>
                <a:ext uri="{FF2B5EF4-FFF2-40B4-BE49-F238E27FC236}">
                  <a16:creationId xmlns:a16="http://schemas.microsoft.com/office/drawing/2014/main" id="{DB8FABC6-33B0-904E-8AFA-E93246BE346D}"/>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4141BBC9-E2F4-2C4C-A3B8-449AA27DF67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3" name="Freeform 53">
                <a:extLst>
                  <a:ext uri="{FF2B5EF4-FFF2-40B4-BE49-F238E27FC236}">
                    <a16:creationId xmlns:a16="http://schemas.microsoft.com/office/drawing/2014/main" id="{3849E0B1-7736-4A4F-8EBB-2016D5DD7E0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a:extLst>
                <a:ext uri="{FF2B5EF4-FFF2-40B4-BE49-F238E27FC236}">
                  <a16:creationId xmlns:a16="http://schemas.microsoft.com/office/drawing/2014/main" id="{64818200-9DAE-304D-8F1D-0FA1B7D64D1B}"/>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4F93D857-BCC9-1C44-8AEB-93FD5B2B4687}"/>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1" name="Freeform 56">
                <a:extLst>
                  <a:ext uri="{FF2B5EF4-FFF2-40B4-BE49-F238E27FC236}">
                    <a16:creationId xmlns:a16="http://schemas.microsoft.com/office/drawing/2014/main" id="{9D945A7C-6302-8D40-A652-F002F9B15A5C}"/>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5" name="Group 14">
              <a:extLst>
                <a:ext uri="{FF2B5EF4-FFF2-40B4-BE49-F238E27FC236}">
                  <a16:creationId xmlns:a16="http://schemas.microsoft.com/office/drawing/2014/main" id="{85C7A240-E61C-574B-A2FA-9E53712BCDD7}"/>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461CC66C-736B-EE45-8144-CCB5A72B6B8F}"/>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9" name="Freeform 59">
                <a:extLst>
                  <a:ext uri="{FF2B5EF4-FFF2-40B4-BE49-F238E27FC236}">
                    <a16:creationId xmlns:a16="http://schemas.microsoft.com/office/drawing/2014/main" id="{4ABD5C3D-C431-7F4C-8C39-ABAB7F3A21B5}"/>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6" name="Line 61">
              <a:extLst>
                <a:ext uri="{FF2B5EF4-FFF2-40B4-BE49-F238E27FC236}">
                  <a16:creationId xmlns:a16="http://schemas.microsoft.com/office/drawing/2014/main" id="{0EE340C8-7BE6-0744-8F7B-6438A7E4FBCB}"/>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7" name="Freeform 16">
              <a:extLst>
                <a:ext uri="{FF2B5EF4-FFF2-40B4-BE49-F238E27FC236}">
                  <a16:creationId xmlns:a16="http://schemas.microsoft.com/office/drawing/2014/main" id="{51556FD4-614D-A34A-9BFE-8C6CAC9977D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8" name="Group 17">
              <a:extLst>
                <a:ext uri="{FF2B5EF4-FFF2-40B4-BE49-F238E27FC236}">
                  <a16:creationId xmlns:a16="http://schemas.microsoft.com/office/drawing/2014/main" id="{5482E07B-7EAF-D149-9155-4005CB32381E}"/>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55DDEECA-62D9-BF4C-B134-5A226BA4A696}"/>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7" name="Freeform 65">
                <a:extLst>
                  <a:ext uri="{FF2B5EF4-FFF2-40B4-BE49-F238E27FC236}">
                    <a16:creationId xmlns:a16="http://schemas.microsoft.com/office/drawing/2014/main" id="{1D9A99C0-9C1B-7C47-8283-576F7194B937}"/>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a:extLst>
                <a:ext uri="{FF2B5EF4-FFF2-40B4-BE49-F238E27FC236}">
                  <a16:creationId xmlns:a16="http://schemas.microsoft.com/office/drawing/2014/main" id="{8C8A8FAA-FE6B-2B4E-A979-F2CA48AF2E14}"/>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7F60D25B-5883-B54A-975F-8D790FD31BAD}"/>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5" name="Freeform 68">
                <a:extLst>
                  <a:ext uri="{FF2B5EF4-FFF2-40B4-BE49-F238E27FC236}">
                    <a16:creationId xmlns:a16="http://schemas.microsoft.com/office/drawing/2014/main" id="{285C7801-F2A3-354D-900D-D19F5FBCFAE3}"/>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0" name="Rectangle 19">
              <a:extLst>
                <a:ext uri="{FF2B5EF4-FFF2-40B4-BE49-F238E27FC236}">
                  <a16:creationId xmlns:a16="http://schemas.microsoft.com/office/drawing/2014/main" id="{0402BAEB-1B95-0348-968D-8F49CA084E8B}"/>
                </a:ext>
              </a:extLst>
            </p:cNvPr>
            <p:cNvSpPr>
              <a:spLocks noChangeArrowheads="1"/>
            </p:cNvSpPr>
            <p:nvPr/>
          </p:nvSpPr>
          <p:spPr bwMode="auto">
            <a:xfrm>
              <a:off x="2659798" y="561324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1" name="Rectangle 104">
              <a:extLst>
                <a:ext uri="{FF2B5EF4-FFF2-40B4-BE49-F238E27FC236}">
                  <a16:creationId xmlns:a16="http://schemas.microsoft.com/office/drawing/2014/main" id="{12D06FE7-0346-374F-8131-D1370CC903B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2" name="Rectangle 105">
              <a:extLst>
                <a:ext uri="{FF2B5EF4-FFF2-40B4-BE49-F238E27FC236}">
                  <a16:creationId xmlns:a16="http://schemas.microsoft.com/office/drawing/2014/main" id="{A94C44F0-B0DA-0C48-AD67-C1DCF2D8521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3" name="Rectangle 22">
              <a:extLst>
                <a:ext uri="{FF2B5EF4-FFF2-40B4-BE49-F238E27FC236}">
                  <a16:creationId xmlns:a16="http://schemas.microsoft.com/office/drawing/2014/main" id="{BA6ED4A5-481C-8C4B-9D27-F3B2ED7A4111}"/>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4" name="Oval 23">
              <a:extLst>
                <a:ext uri="{FF2B5EF4-FFF2-40B4-BE49-F238E27FC236}">
                  <a16:creationId xmlns:a16="http://schemas.microsoft.com/office/drawing/2014/main" id="{184A8B98-AF0F-4B4F-ADE9-357D7DE1B5C1}"/>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25" name="Oval 24">
              <a:extLst>
                <a:ext uri="{FF2B5EF4-FFF2-40B4-BE49-F238E27FC236}">
                  <a16:creationId xmlns:a16="http://schemas.microsoft.com/office/drawing/2014/main" id="{186208E6-993E-FA46-871F-0C4BA1143899}"/>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6" name="Oval 25">
              <a:extLst>
                <a:ext uri="{FF2B5EF4-FFF2-40B4-BE49-F238E27FC236}">
                  <a16:creationId xmlns:a16="http://schemas.microsoft.com/office/drawing/2014/main" id="{8CEAA5D9-A11F-8B44-BD48-04FCEE517CEB}"/>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7" name="Oval 26">
              <a:extLst>
                <a:ext uri="{FF2B5EF4-FFF2-40B4-BE49-F238E27FC236}">
                  <a16:creationId xmlns:a16="http://schemas.microsoft.com/office/drawing/2014/main" id="{1794BDF6-1FB0-A34B-8C92-B24AB3F1BC69}"/>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8" name="Oval 27">
              <a:extLst>
                <a:ext uri="{FF2B5EF4-FFF2-40B4-BE49-F238E27FC236}">
                  <a16:creationId xmlns:a16="http://schemas.microsoft.com/office/drawing/2014/main" id="{87B33C39-5117-7C4C-A5C1-7E822EF1B82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9" name="Oval 71">
              <a:extLst>
                <a:ext uri="{FF2B5EF4-FFF2-40B4-BE49-F238E27FC236}">
                  <a16:creationId xmlns:a16="http://schemas.microsoft.com/office/drawing/2014/main" id="{A3A99BFD-A923-2443-BCE9-902C6E114904}"/>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0" name="Oval 72">
              <a:extLst>
                <a:ext uri="{FF2B5EF4-FFF2-40B4-BE49-F238E27FC236}">
                  <a16:creationId xmlns:a16="http://schemas.microsoft.com/office/drawing/2014/main" id="{142855FE-ADAF-0A4D-A816-1B2964F88709}"/>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1" name="Rectangle 30">
              <a:extLst>
                <a:ext uri="{FF2B5EF4-FFF2-40B4-BE49-F238E27FC236}">
                  <a16:creationId xmlns:a16="http://schemas.microsoft.com/office/drawing/2014/main" id="{2DCAD6FC-C422-D74E-86CE-CBE913ADEDE6}"/>
                </a:ext>
              </a:extLst>
            </p:cNvPr>
            <p:cNvSpPr>
              <a:spLocks noChangeArrowheads="1"/>
            </p:cNvSpPr>
            <p:nvPr/>
          </p:nvSpPr>
          <p:spPr bwMode="auto">
            <a:xfrm>
              <a:off x="1279976" y="3768981"/>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2" name="Rectangle 31">
              <a:extLst>
                <a:ext uri="{FF2B5EF4-FFF2-40B4-BE49-F238E27FC236}">
                  <a16:creationId xmlns:a16="http://schemas.microsoft.com/office/drawing/2014/main" id="{F9C35031-F2F0-5E49-B9DC-BFF5CEDC5ED0}"/>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3" name="Rectangle 32">
              <a:extLst>
                <a:ext uri="{FF2B5EF4-FFF2-40B4-BE49-F238E27FC236}">
                  <a16:creationId xmlns:a16="http://schemas.microsoft.com/office/drawing/2014/main" id="{74AB2615-8FA9-234A-8278-CC2D61DCB40D}"/>
                </a:ext>
              </a:extLst>
            </p:cNvPr>
            <p:cNvSpPr>
              <a:spLocks noChangeArrowheads="1"/>
            </p:cNvSpPr>
            <p:nvPr/>
          </p:nvSpPr>
          <p:spPr bwMode="auto">
            <a:xfrm>
              <a:off x="2422148" y="4505559"/>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344746510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154</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583169"/>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89543487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24441" y="565770"/>
            <a:ext cx="3988024" cy="2992624"/>
            <a:chOff x="5778500" y="1870075"/>
            <a:chExt cx="3063875" cy="2241551"/>
          </a:xfrm>
        </p:grpSpPr>
        <p:grpSp>
          <p:nvGrpSpPr>
            <p:cNvPr id="4" name="Group 3"/>
            <p:cNvGrpSpPr/>
            <p:nvPr/>
          </p:nvGrpSpPr>
          <p:grpSpPr>
            <a:xfrm>
              <a:off x="6149534" y="2820964"/>
              <a:ext cx="1233488" cy="211138"/>
              <a:chOff x="6149534" y="2820964"/>
              <a:chExt cx="1233488" cy="211138"/>
            </a:xfrm>
          </p:grpSpPr>
          <p:sp>
            <p:nvSpPr>
              <p:cNvPr id="162" name="Freeform 47"/>
              <p:cNvSpPr>
                <a:spLocks/>
              </p:cNvSpPr>
              <p:nvPr/>
            </p:nvSpPr>
            <p:spPr bwMode="auto">
              <a:xfrm rot="10800000" flipH="1" flipV="1">
                <a:off x="6149534" y="2820964"/>
                <a:ext cx="1233488" cy="211138"/>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46"/>
              <p:cNvSpPr>
                <a:spLocks noChangeAspect="1" noChangeShapeType="1"/>
              </p:cNvSpPr>
              <p:nvPr/>
            </p:nvSpPr>
            <p:spPr bwMode="auto">
              <a:xfrm rot="17163330" flipH="1">
                <a:off x="6892699" y="2783284"/>
                <a:ext cx="1588" cy="139700"/>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3"/>
            <p:cNvGrpSpPr>
              <a:grpSpLocks/>
            </p:cNvGrpSpPr>
            <p:nvPr/>
          </p:nvGrpSpPr>
          <p:grpSpPr bwMode="auto">
            <a:xfrm>
              <a:off x="5778500" y="1870075"/>
              <a:ext cx="3063875" cy="2241551"/>
              <a:chOff x="3552" y="672"/>
              <a:chExt cx="1930" cy="1412"/>
            </a:xfrm>
          </p:grpSpPr>
          <p:grpSp>
            <p:nvGrpSpPr>
              <p:cNvPr id="6" name="Group 14"/>
              <p:cNvGrpSpPr>
                <a:grpSpLocks/>
              </p:cNvGrpSpPr>
              <p:nvPr/>
            </p:nvGrpSpPr>
            <p:grpSpPr bwMode="auto">
              <a:xfrm>
                <a:off x="3609" y="879"/>
                <a:ext cx="152" cy="513"/>
                <a:chOff x="2776" y="1167"/>
                <a:chExt cx="152" cy="513"/>
              </a:xfrm>
            </p:grpSpPr>
            <p:sp>
              <p:nvSpPr>
                <p:cNvPr id="21619" name="Line 15"/>
                <p:cNvSpPr>
                  <a:spLocks noChangeAspect="1" noChangeShapeType="1"/>
                </p:cNvSpPr>
                <p:nvPr/>
              </p:nvSpPr>
              <p:spPr bwMode="auto">
                <a:xfrm rot="1855532" flipH="1" flipV="1">
                  <a:off x="2828" y="1264"/>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0" name="Freeform 16"/>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17"/>
              <p:cNvGrpSpPr>
                <a:grpSpLocks/>
              </p:cNvGrpSpPr>
              <p:nvPr/>
            </p:nvGrpSpPr>
            <p:grpSpPr bwMode="auto">
              <a:xfrm flipH="1" flipV="1">
                <a:off x="3785" y="879"/>
                <a:ext cx="152" cy="513"/>
                <a:chOff x="2776" y="1167"/>
                <a:chExt cx="152" cy="513"/>
              </a:xfrm>
            </p:grpSpPr>
            <p:sp>
              <p:nvSpPr>
                <p:cNvPr id="21617" name="Line 18"/>
                <p:cNvSpPr>
                  <a:spLocks noChangeAspect="1" noChangeShapeType="1"/>
                </p:cNvSpPr>
                <p:nvPr/>
              </p:nvSpPr>
              <p:spPr bwMode="auto">
                <a:xfrm rot="1855532" flipH="1" flipV="1">
                  <a:off x="2828" y="1264"/>
                  <a:ext cx="1" cy="88"/>
                </a:xfrm>
                <a:prstGeom prst="line">
                  <a:avLst/>
                </a:prstGeom>
                <a:noFill/>
                <a:ln w="22225">
                  <a:solidFill>
                    <a:srgbClr val="FF00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8" name="Freeform 19"/>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0"/>
              <p:cNvGrpSpPr>
                <a:grpSpLocks/>
              </p:cNvGrpSpPr>
              <p:nvPr/>
            </p:nvGrpSpPr>
            <p:grpSpPr bwMode="auto">
              <a:xfrm>
                <a:off x="3761" y="740"/>
                <a:ext cx="777" cy="133"/>
                <a:chOff x="2928" y="1028"/>
                <a:chExt cx="777" cy="133"/>
              </a:xfrm>
            </p:grpSpPr>
            <p:sp>
              <p:nvSpPr>
                <p:cNvPr id="21615" name="Line 21"/>
                <p:cNvSpPr>
                  <a:spLocks noChangeAspect="1" noChangeShapeType="1"/>
                </p:cNvSpPr>
                <p:nvPr/>
              </p:nvSpPr>
              <p:spPr bwMode="auto">
                <a:xfrm rot="17163330" flipH="1">
                  <a:off x="3451" y="1013"/>
                  <a:ext cx="1" cy="88"/>
                </a:xfrm>
                <a:prstGeom prst="line">
                  <a:avLst/>
                </a:prstGeom>
                <a:noFill/>
                <a:ln w="22225">
                  <a:solidFill>
                    <a:srgbClr val="FF00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6" name="Freeform 22"/>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4" name="Oval 23"/>
              <p:cNvSpPr>
                <a:spLocks noChangeAspect="1" noChangeArrowheads="1"/>
              </p:cNvSpPr>
              <p:nvPr/>
            </p:nvSpPr>
            <p:spPr bwMode="auto">
              <a:xfrm>
                <a:off x="3713" y="816"/>
                <a:ext cx="120" cy="120"/>
              </a:xfrm>
              <a:prstGeom prst="ellipse">
                <a:avLst/>
              </a:prstGeom>
              <a:solidFill>
                <a:srgbClr val="FF0000"/>
              </a:solidFill>
              <a:ln w="12700">
                <a:solidFill>
                  <a:schemeClr val="tx1"/>
                </a:solidFill>
                <a:round/>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24"/>
              <p:cNvGrpSpPr>
                <a:grpSpLocks/>
              </p:cNvGrpSpPr>
              <p:nvPr/>
            </p:nvGrpSpPr>
            <p:grpSpPr bwMode="auto">
              <a:xfrm>
                <a:off x="3767" y="1403"/>
                <a:ext cx="777" cy="523"/>
                <a:chOff x="2934" y="1691"/>
                <a:chExt cx="777" cy="523"/>
              </a:xfrm>
            </p:grpSpPr>
            <p:sp>
              <p:nvSpPr>
                <p:cNvPr id="21613" name="Line 25"/>
                <p:cNvSpPr>
                  <a:spLocks noChangeAspect="1" noChangeShapeType="1"/>
                </p:cNvSpPr>
                <p:nvPr/>
              </p:nvSpPr>
              <p:spPr bwMode="auto">
                <a:xfrm rot="3635357">
                  <a:off x="3104" y="1995"/>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4" name="Freeform 26"/>
                <p:cNvSpPr>
                  <a:spLocks/>
                </p:cNvSpPr>
                <p:nvPr/>
              </p:nvSpPr>
              <p:spPr bwMode="auto">
                <a:xfrm>
                  <a:off x="2934" y="1691"/>
                  <a:ext cx="777" cy="523"/>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 name="T10" fmla="*/ 0 60000 65536"/>
                    <a:gd name="T11" fmla="*/ 0 60000 65536"/>
                    <a:gd name="T12" fmla="*/ 0 60000 65536"/>
                    <a:gd name="T13" fmla="*/ 0 60000 65536"/>
                    <a:gd name="T14" fmla="*/ 0 60000 65536"/>
                    <a:gd name="T15" fmla="*/ 0 w 777"/>
                    <a:gd name="T16" fmla="*/ 0 h 523"/>
                    <a:gd name="T17" fmla="*/ 777 w 777"/>
                    <a:gd name="T18" fmla="*/ 523 h 523"/>
                  </a:gdLst>
                  <a:ahLst/>
                  <a:cxnLst>
                    <a:cxn ang="T10">
                      <a:pos x="T0" y="T1"/>
                    </a:cxn>
                    <a:cxn ang="T11">
                      <a:pos x="T2" y="T3"/>
                    </a:cxn>
                    <a:cxn ang="T12">
                      <a:pos x="T4" y="T5"/>
                    </a:cxn>
                    <a:cxn ang="T13">
                      <a:pos x="T6" y="T7"/>
                    </a:cxn>
                    <a:cxn ang="T14">
                      <a:pos x="T8" y="T9"/>
                    </a:cxn>
                  </a:cxnLst>
                  <a:rect l="T15" t="T16" r="T17" b="T18"/>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6" name="Text Box 27"/>
              <p:cNvSpPr txBox="1">
                <a:spLocks noChangeArrowheads="1"/>
              </p:cNvSpPr>
              <p:nvPr/>
            </p:nvSpPr>
            <p:spPr bwMode="auto">
              <a:xfrm>
                <a:off x="3589" y="831"/>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1</a:t>
                </a:r>
              </a:p>
            </p:txBody>
          </p:sp>
          <p:sp>
            <p:nvSpPr>
              <p:cNvPr id="21577" name="Text Box 28"/>
              <p:cNvSpPr txBox="1">
                <a:spLocks noChangeArrowheads="1"/>
              </p:cNvSpPr>
              <p:nvPr/>
            </p:nvSpPr>
            <p:spPr bwMode="auto">
              <a:xfrm>
                <a:off x="4545" y="672"/>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2</a:t>
                </a:r>
              </a:p>
            </p:txBody>
          </p:sp>
          <p:sp>
            <p:nvSpPr>
              <p:cNvPr id="21578" name="Text Box 29"/>
              <p:cNvSpPr txBox="1">
                <a:spLocks noChangeArrowheads="1"/>
              </p:cNvSpPr>
              <p:nvPr/>
            </p:nvSpPr>
            <p:spPr bwMode="auto">
              <a:xfrm>
                <a:off x="3601" y="1924"/>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3</a:t>
                </a:r>
              </a:p>
            </p:txBody>
          </p:sp>
          <p:sp>
            <p:nvSpPr>
              <p:cNvPr id="21579" name="Text Box 30"/>
              <p:cNvSpPr txBox="1">
                <a:spLocks noChangeArrowheads="1"/>
              </p:cNvSpPr>
              <p:nvPr/>
            </p:nvSpPr>
            <p:spPr bwMode="auto">
              <a:xfrm>
                <a:off x="3552" y="1296"/>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4</a:t>
                </a:r>
              </a:p>
            </p:txBody>
          </p:sp>
          <p:sp>
            <p:nvSpPr>
              <p:cNvPr id="21580" name="Text Box 31"/>
              <p:cNvSpPr txBox="1">
                <a:spLocks noChangeArrowheads="1"/>
              </p:cNvSpPr>
              <p:nvPr/>
            </p:nvSpPr>
            <p:spPr bwMode="auto">
              <a:xfrm>
                <a:off x="4557" y="1348"/>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7</a:t>
                </a:r>
              </a:p>
            </p:txBody>
          </p:sp>
          <p:sp>
            <p:nvSpPr>
              <p:cNvPr id="21581" name="Oval 32"/>
              <p:cNvSpPr>
                <a:spLocks noChangeAspect="1" noChangeArrowheads="1"/>
              </p:cNvSpPr>
              <p:nvPr/>
            </p:nvSpPr>
            <p:spPr bwMode="auto">
              <a:xfrm>
                <a:off x="4481" y="1872"/>
                <a:ext cx="120" cy="120"/>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36"/>
              <p:cNvGrpSpPr>
                <a:grpSpLocks/>
              </p:cNvGrpSpPr>
              <p:nvPr/>
            </p:nvGrpSpPr>
            <p:grpSpPr bwMode="auto">
              <a:xfrm>
                <a:off x="4553" y="1276"/>
                <a:ext cx="777" cy="133"/>
                <a:chOff x="2928" y="1028"/>
                <a:chExt cx="777" cy="133"/>
              </a:xfrm>
            </p:grpSpPr>
            <p:sp>
              <p:nvSpPr>
                <p:cNvPr id="21611" name="Line 37"/>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2" name="Freeform 38"/>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39"/>
              <p:cNvGrpSpPr>
                <a:grpSpLocks/>
              </p:cNvGrpSpPr>
              <p:nvPr/>
            </p:nvGrpSpPr>
            <p:grpSpPr bwMode="auto">
              <a:xfrm>
                <a:off x="3769" y="1808"/>
                <a:ext cx="777" cy="133"/>
                <a:chOff x="2928" y="1028"/>
                <a:chExt cx="777" cy="133"/>
              </a:xfrm>
            </p:grpSpPr>
            <p:sp>
              <p:nvSpPr>
                <p:cNvPr id="21609" name="Line 40"/>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0" name="Freeform 41"/>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42"/>
              <p:cNvGrpSpPr>
                <a:grpSpLocks/>
              </p:cNvGrpSpPr>
              <p:nvPr/>
            </p:nvGrpSpPr>
            <p:grpSpPr bwMode="auto">
              <a:xfrm flipH="1" flipV="1">
                <a:off x="3757" y="1940"/>
                <a:ext cx="777" cy="133"/>
                <a:chOff x="2928" y="1028"/>
                <a:chExt cx="777" cy="133"/>
              </a:xfrm>
            </p:grpSpPr>
            <p:sp>
              <p:nvSpPr>
                <p:cNvPr id="21607" name="Line 43"/>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8" name="Freeform 44"/>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45"/>
              <p:cNvGrpSpPr>
                <a:grpSpLocks/>
              </p:cNvGrpSpPr>
              <p:nvPr/>
            </p:nvGrpSpPr>
            <p:grpSpPr bwMode="auto">
              <a:xfrm flipH="1" flipV="1">
                <a:off x="3773" y="1404"/>
                <a:ext cx="777" cy="133"/>
                <a:chOff x="2928" y="1028"/>
                <a:chExt cx="777" cy="133"/>
              </a:xfrm>
            </p:grpSpPr>
            <p:sp>
              <p:nvSpPr>
                <p:cNvPr id="21605" name="Line 46"/>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6" name="Freeform 47"/>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48"/>
              <p:cNvGrpSpPr>
                <a:grpSpLocks/>
              </p:cNvGrpSpPr>
              <p:nvPr/>
            </p:nvGrpSpPr>
            <p:grpSpPr bwMode="auto">
              <a:xfrm flipV="1">
                <a:off x="3605" y="1423"/>
                <a:ext cx="152" cy="513"/>
                <a:chOff x="2776" y="1167"/>
                <a:chExt cx="152" cy="513"/>
              </a:xfrm>
            </p:grpSpPr>
            <p:sp>
              <p:nvSpPr>
                <p:cNvPr id="21603" name="Line 49"/>
                <p:cNvSpPr>
                  <a:spLocks noChangeAspect="1" noChangeShapeType="1"/>
                </p:cNvSpPr>
                <p:nvPr/>
              </p:nvSpPr>
              <p:spPr bwMode="auto">
                <a:xfrm rot="1855532" flipH="1" flipV="1">
                  <a:off x="2828" y="1264"/>
                  <a:ext cx="1" cy="88"/>
                </a:xfrm>
                <a:prstGeom prst="line">
                  <a:avLst/>
                </a:prstGeom>
                <a:noFill/>
                <a:ln w="22225">
                  <a:solidFill>
                    <a:srgbClr val="66FF33"/>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4" name="Freeform 50"/>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66FF33"/>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51"/>
              <p:cNvGrpSpPr>
                <a:grpSpLocks/>
              </p:cNvGrpSpPr>
              <p:nvPr/>
            </p:nvGrpSpPr>
            <p:grpSpPr bwMode="auto">
              <a:xfrm flipH="1" flipV="1">
                <a:off x="4545" y="879"/>
                <a:ext cx="152" cy="513"/>
                <a:chOff x="2776" y="1167"/>
                <a:chExt cx="152" cy="513"/>
              </a:xfrm>
            </p:grpSpPr>
            <p:sp>
              <p:nvSpPr>
                <p:cNvPr id="21601" name="Line 52"/>
                <p:cNvSpPr>
                  <a:spLocks noChangeAspect="1" noChangeShapeType="1"/>
                </p:cNvSpPr>
                <p:nvPr/>
              </p:nvSpPr>
              <p:spPr bwMode="auto">
                <a:xfrm rot="1855532" flipH="1" flipV="1">
                  <a:off x="2828" y="1264"/>
                  <a:ext cx="1" cy="88"/>
                </a:xfrm>
                <a:prstGeom prst="line">
                  <a:avLst/>
                </a:prstGeom>
                <a:noFill/>
                <a:ln w="22225">
                  <a:solidFill>
                    <a:srgbClr val="00CB00"/>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2" name="Freeform 53"/>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00CB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CB3A"/>
                    </a:solidFill>
                    <a:effectLst/>
                    <a:uLnTx/>
                    <a:uFillTx/>
                    <a:latin typeface="Calibri" panose="020F0502020204030204"/>
                    <a:ea typeface="+mn-ea"/>
                    <a:cs typeface="+mn-cs"/>
                  </a:endParaRPr>
                </a:p>
              </p:txBody>
            </p:sp>
          </p:grpSp>
          <p:grpSp>
            <p:nvGrpSpPr>
              <p:cNvPr id="16" name="Group 54"/>
              <p:cNvGrpSpPr>
                <a:grpSpLocks/>
              </p:cNvGrpSpPr>
              <p:nvPr/>
            </p:nvGrpSpPr>
            <p:grpSpPr bwMode="auto">
              <a:xfrm>
                <a:off x="4538" y="1397"/>
                <a:ext cx="764" cy="543"/>
                <a:chOff x="3696" y="1680"/>
                <a:chExt cx="764" cy="543"/>
              </a:xfrm>
            </p:grpSpPr>
            <p:sp>
              <p:nvSpPr>
                <p:cNvPr id="21599" name="Line 55"/>
                <p:cNvSpPr>
                  <a:spLocks noChangeAspect="1" noChangeShapeType="1"/>
                </p:cNvSpPr>
                <p:nvPr/>
              </p:nvSpPr>
              <p:spPr bwMode="auto">
                <a:xfrm rot="4334049">
                  <a:off x="3989" y="2107"/>
                  <a:ext cx="1" cy="88"/>
                </a:xfrm>
                <a:prstGeom prst="line">
                  <a:avLst/>
                </a:prstGeom>
                <a:noFill/>
                <a:ln w="22225">
                  <a:solidFill>
                    <a:schemeClr val="tx1"/>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0" name="Freeform 56"/>
                <p:cNvSpPr>
                  <a:spLocks/>
                </p:cNvSpPr>
                <p:nvPr/>
              </p:nvSpPr>
              <p:spPr bwMode="auto">
                <a:xfrm>
                  <a:off x="3696" y="168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57"/>
              <p:cNvGrpSpPr>
                <a:grpSpLocks/>
              </p:cNvGrpSpPr>
              <p:nvPr/>
            </p:nvGrpSpPr>
            <p:grpSpPr bwMode="auto">
              <a:xfrm>
                <a:off x="4559" y="882"/>
                <a:ext cx="764" cy="543"/>
                <a:chOff x="3726" y="1170"/>
                <a:chExt cx="764" cy="543"/>
              </a:xfrm>
            </p:grpSpPr>
            <p:sp>
              <p:nvSpPr>
                <p:cNvPr id="21597" name="Line 58"/>
                <p:cNvSpPr>
                  <a:spLocks noChangeAspect="1" noChangeShapeType="1"/>
                </p:cNvSpPr>
                <p:nvPr/>
              </p:nvSpPr>
              <p:spPr bwMode="auto">
                <a:xfrm rot="19202490" flipH="1">
                  <a:off x="4304" y="1379"/>
                  <a:ext cx="1" cy="88"/>
                </a:xfrm>
                <a:prstGeom prst="line">
                  <a:avLst/>
                </a:prstGeom>
                <a:noFill/>
                <a:ln w="22225">
                  <a:solidFill>
                    <a:srgbClr val="66FF33"/>
                  </a:solidFill>
                  <a:round/>
                  <a:headEnd/>
                  <a:tailEnd type="arrow" w="med" len="med"/>
                </a:ln>
                <a:extLst>
                  <a:ext uri="{909E8E84-426E-40dd-AFC4-6F175D3DCCD1}">
                    <a14:hiddenFill xmlns=""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8" name="Freeform 59"/>
                <p:cNvSpPr>
                  <a:spLocks/>
                </p:cNvSpPr>
                <p:nvPr/>
              </p:nvSpPr>
              <p:spPr bwMode="auto">
                <a:xfrm rot="10800000" flipH="1">
                  <a:off x="3726" y="117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rgbClr val="66FF33"/>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93" name="Text Box 60"/>
              <p:cNvSpPr txBox="1">
                <a:spLocks noChangeArrowheads="1"/>
              </p:cNvSpPr>
              <p:nvPr/>
            </p:nvSpPr>
            <p:spPr bwMode="auto">
              <a:xfrm>
                <a:off x="4537" y="1920"/>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6</a:t>
                </a:r>
              </a:p>
            </p:txBody>
          </p:sp>
          <p:sp>
            <p:nvSpPr>
              <p:cNvPr id="21594" name="Text Box 61"/>
              <p:cNvSpPr txBox="1">
                <a:spLocks noChangeArrowheads="1"/>
              </p:cNvSpPr>
              <p:nvPr/>
            </p:nvSpPr>
            <p:spPr bwMode="auto">
              <a:xfrm>
                <a:off x="5337" y="1300"/>
                <a:ext cx="145"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5</a:t>
                </a:r>
              </a:p>
            </p:txBody>
          </p:sp>
          <p:sp>
            <p:nvSpPr>
              <p:cNvPr id="21582" name="Oval 33"/>
              <p:cNvSpPr>
                <a:spLocks noChangeAspect="1" noChangeArrowheads="1"/>
              </p:cNvSpPr>
              <p:nvPr/>
            </p:nvSpPr>
            <p:spPr bwMode="auto">
              <a:xfrm>
                <a:off x="4481" y="816"/>
                <a:ext cx="120" cy="120"/>
              </a:xfrm>
              <a:prstGeom prst="ellipse">
                <a:avLst/>
              </a:prstGeom>
              <a:solidFill>
                <a:srgbClr val="66FF33"/>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5" name="Oval 62"/>
              <p:cNvSpPr>
                <a:spLocks noChangeAspect="1" noChangeArrowheads="1"/>
              </p:cNvSpPr>
              <p:nvPr/>
            </p:nvSpPr>
            <p:spPr bwMode="auto">
              <a:xfrm>
                <a:off x="3713" y="1344"/>
                <a:ext cx="120" cy="120"/>
              </a:xfrm>
              <a:prstGeom prst="ellipse">
                <a:avLst/>
              </a:prstGeom>
              <a:solidFill>
                <a:srgbClr val="66FF33"/>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3" name="Oval 34"/>
              <p:cNvSpPr>
                <a:spLocks noChangeAspect="1" noChangeArrowheads="1"/>
              </p:cNvSpPr>
              <p:nvPr/>
            </p:nvSpPr>
            <p:spPr bwMode="auto">
              <a:xfrm>
                <a:off x="4481" y="1344"/>
                <a:ext cx="120" cy="120"/>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4" name="Oval 35"/>
              <p:cNvSpPr>
                <a:spLocks noChangeAspect="1" noChangeArrowheads="1"/>
              </p:cNvSpPr>
              <p:nvPr/>
            </p:nvSpPr>
            <p:spPr bwMode="auto">
              <a:xfrm>
                <a:off x="5249" y="1344"/>
                <a:ext cx="120" cy="120"/>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6" name="Oval 63"/>
              <p:cNvSpPr>
                <a:spLocks noChangeAspect="1" noChangeArrowheads="1"/>
              </p:cNvSpPr>
              <p:nvPr/>
            </p:nvSpPr>
            <p:spPr bwMode="auto">
              <a:xfrm>
                <a:off x="3713" y="1872"/>
                <a:ext cx="120" cy="120"/>
              </a:xfrm>
              <a:prstGeom prst="ellipse">
                <a:avLst/>
              </a:prstGeom>
              <a:solidFill>
                <a:srgbClr val="0000FF"/>
              </a:solidFill>
              <a:ln w="12700">
                <a:solidFill>
                  <a:schemeClr val="tx1"/>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507" name="Rectangle 3"/>
          <p:cNvSpPr>
            <a:spLocks noChangeAspect="1" noChangeArrowheads="1"/>
          </p:cNvSpPr>
          <p:nvPr/>
        </p:nvSpPr>
        <p:spPr bwMode="auto">
          <a:xfrm>
            <a:off x="6944800" y="3526533"/>
            <a:ext cx="390345"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8" name="Rectangle 66"/>
          <p:cNvSpPr>
            <a:spLocks noChangeAspect="1" noChangeArrowheads="1"/>
          </p:cNvSpPr>
          <p:nvPr/>
        </p:nvSpPr>
        <p:spPr bwMode="auto">
          <a:xfrm>
            <a:off x="3838131" y="3526533"/>
            <a:ext cx="2826986"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8" name="Text Box 4"/>
          <p:cNvSpPr txBox="1">
            <a:spLocks noChangeArrowheads="1"/>
          </p:cNvSpPr>
          <p:nvPr/>
        </p:nvSpPr>
        <p:spPr bwMode="auto">
          <a:xfrm>
            <a:off x="6936271" y="6418134"/>
            <a:ext cx="312876"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x</a:t>
            </a:r>
          </a:p>
        </p:txBody>
      </p:sp>
      <p:grpSp>
        <p:nvGrpSpPr>
          <p:cNvPr id="19" name="Group 5"/>
          <p:cNvGrpSpPr>
            <a:grpSpLocks/>
          </p:cNvGrpSpPr>
          <p:nvPr/>
        </p:nvGrpSpPr>
        <p:grpSpPr bwMode="auto">
          <a:xfrm>
            <a:off x="7027294" y="3608498"/>
            <a:ext cx="173040" cy="2646838"/>
            <a:chOff x="2017" y="814"/>
            <a:chExt cx="86" cy="1324"/>
          </a:xfrm>
        </p:grpSpPr>
        <p:sp>
          <p:nvSpPr>
            <p:cNvPr id="21621" name="Oval 6"/>
            <p:cNvSpPr>
              <a:spLocks noChangeAspect="1" noChangeArrowheads="1"/>
            </p:cNvSpPr>
            <p:nvPr/>
          </p:nvSpPr>
          <p:spPr bwMode="auto">
            <a:xfrm>
              <a:off x="2017" y="1226"/>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2" name="Oval 7"/>
            <p:cNvSpPr>
              <a:spLocks noChangeAspect="1" noChangeArrowheads="1"/>
            </p:cNvSpPr>
            <p:nvPr/>
          </p:nvSpPr>
          <p:spPr bwMode="auto">
            <a:xfrm>
              <a:off x="2017" y="1845"/>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3" name="Oval 8"/>
            <p:cNvSpPr>
              <a:spLocks noChangeAspect="1" noChangeArrowheads="1"/>
            </p:cNvSpPr>
            <p:nvPr/>
          </p:nvSpPr>
          <p:spPr bwMode="auto">
            <a:xfrm>
              <a:off x="2017" y="814"/>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4" name="Oval 9"/>
            <p:cNvSpPr>
              <a:spLocks noChangeAspect="1" noChangeArrowheads="1"/>
            </p:cNvSpPr>
            <p:nvPr/>
          </p:nvSpPr>
          <p:spPr bwMode="auto">
            <a:xfrm>
              <a:off x="2017" y="1020"/>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6" name="Oval 11"/>
            <p:cNvSpPr>
              <a:spLocks noChangeAspect="1" noChangeArrowheads="1"/>
            </p:cNvSpPr>
            <p:nvPr/>
          </p:nvSpPr>
          <p:spPr bwMode="auto">
            <a:xfrm>
              <a:off x="2017" y="1639"/>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7" name="Oval 12"/>
            <p:cNvSpPr>
              <a:spLocks noChangeAspect="1" noChangeArrowheads="1"/>
            </p:cNvSpPr>
            <p:nvPr/>
          </p:nvSpPr>
          <p:spPr bwMode="auto">
            <a:xfrm>
              <a:off x="2017" y="2052"/>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27" name="Oval 65"/>
          <p:cNvSpPr>
            <a:spLocks noChangeAspect="1" noChangeArrowheads="1"/>
          </p:cNvSpPr>
          <p:nvPr/>
        </p:nvSpPr>
        <p:spPr bwMode="auto">
          <a:xfrm>
            <a:off x="3920628"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9" name="Oval 67"/>
          <p:cNvSpPr>
            <a:spLocks noChangeAspect="1" noChangeArrowheads="1"/>
          </p:cNvSpPr>
          <p:nvPr/>
        </p:nvSpPr>
        <p:spPr bwMode="auto">
          <a:xfrm>
            <a:off x="392062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0" name="Oval 68"/>
          <p:cNvSpPr>
            <a:spLocks noChangeAspect="1" noChangeArrowheads="1"/>
          </p:cNvSpPr>
          <p:nvPr/>
        </p:nvSpPr>
        <p:spPr bwMode="auto">
          <a:xfrm>
            <a:off x="433511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1" name="Oval 69"/>
          <p:cNvSpPr>
            <a:spLocks noChangeAspect="1" noChangeArrowheads="1"/>
          </p:cNvSpPr>
          <p:nvPr/>
        </p:nvSpPr>
        <p:spPr bwMode="auto">
          <a:xfrm>
            <a:off x="4749610" y="566959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2" name="Oval 70"/>
          <p:cNvSpPr>
            <a:spLocks noChangeAspect="1" noChangeArrowheads="1"/>
          </p:cNvSpPr>
          <p:nvPr/>
        </p:nvSpPr>
        <p:spPr bwMode="auto">
          <a:xfrm>
            <a:off x="5166111"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3" name="Oval 71"/>
          <p:cNvSpPr>
            <a:spLocks noChangeAspect="1" noChangeArrowheads="1"/>
          </p:cNvSpPr>
          <p:nvPr/>
        </p:nvSpPr>
        <p:spPr bwMode="auto">
          <a:xfrm>
            <a:off x="5580601" y="566959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5" name="Oval 73"/>
          <p:cNvSpPr>
            <a:spLocks noChangeAspect="1" noChangeArrowheads="1"/>
          </p:cNvSpPr>
          <p:nvPr/>
        </p:nvSpPr>
        <p:spPr bwMode="auto">
          <a:xfrm>
            <a:off x="6411595"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7" name="Oval 75"/>
          <p:cNvSpPr>
            <a:spLocks noChangeAspect="1" noChangeArrowheads="1"/>
          </p:cNvSpPr>
          <p:nvPr/>
        </p:nvSpPr>
        <p:spPr bwMode="auto">
          <a:xfrm>
            <a:off x="4749610"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8" name="Oval 76"/>
          <p:cNvSpPr>
            <a:spLocks noChangeAspect="1" noChangeArrowheads="1"/>
          </p:cNvSpPr>
          <p:nvPr/>
        </p:nvSpPr>
        <p:spPr bwMode="auto">
          <a:xfrm>
            <a:off x="5166111" y="3608499"/>
            <a:ext cx="173040" cy="171925"/>
          </a:xfrm>
          <a:prstGeom prst="ellipse">
            <a:avLst/>
          </a:prstGeom>
          <a:pattFill prst="lgCheck">
            <a:fgClr>
              <a:schemeClr val="tx1"/>
            </a:fgClr>
            <a:bgClr>
              <a:schemeClr val="bg1"/>
            </a:bgClr>
          </a:patt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9" name="Oval 77"/>
          <p:cNvSpPr>
            <a:spLocks noChangeAspect="1" noChangeArrowheads="1"/>
          </p:cNvSpPr>
          <p:nvPr/>
        </p:nvSpPr>
        <p:spPr bwMode="auto">
          <a:xfrm>
            <a:off x="5580601"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0" name="Oval 78"/>
          <p:cNvSpPr>
            <a:spLocks noChangeAspect="1" noChangeArrowheads="1"/>
          </p:cNvSpPr>
          <p:nvPr/>
        </p:nvSpPr>
        <p:spPr bwMode="auto">
          <a:xfrm>
            <a:off x="5995091"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1" name="Oval 79"/>
          <p:cNvSpPr>
            <a:spLocks noChangeAspect="1" noChangeArrowheads="1"/>
          </p:cNvSpPr>
          <p:nvPr/>
        </p:nvSpPr>
        <p:spPr bwMode="auto">
          <a:xfrm>
            <a:off x="6411595" y="36084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2" name="Oval 80"/>
          <p:cNvSpPr>
            <a:spLocks noChangeAspect="1" noChangeArrowheads="1"/>
          </p:cNvSpPr>
          <p:nvPr/>
        </p:nvSpPr>
        <p:spPr bwMode="auto">
          <a:xfrm>
            <a:off x="3920628" y="4020318"/>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4" name="Oval 82"/>
          <p:cNvSpPr>
            <a:spLocks noChangeAspect="1" noChangeArrowheads="1"/>
          </p:cNvSpPr>
          <p:nvPr/>
        </p:nvSpPr>
        <p:spPr bwMode="auto">
          <a:xfrm>
            <a:off x="4749610"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5" name="Oval 83"/>
          <p:cNvSpPr>
            <a:spLocks noChangeAspect="1" noChangeArrowheads="1"/>
          </p:cNvSpPr>
          <p:nvPr/>
        </p:nvSpPr>
        <p:spPr bwMode="auto">
          <a:xfrm>
            <a:off x="5166111"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6" name="Oval 84"/>
          <p:cNvSpPr>
            <a:spLocks noChangeAspect="1" noChangeArrowheads="1"/>
          </p:cNvSpPr>
          <p:nvPr/>
        </p:nvSpPr>
        <p:spPr bwMode="auto">
          <a:xfrm>
            <a:off x="5995091"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7" name="Oval 85"/>
          <p:cNvSpPr>
            <a:spLocks noChangeAspect="1" noChangeArrowheads="1"/>
          </p:cNvSpPr>
          <p:nvPr/>
        </p:nvSpPr>
        <p:spPr bwMode="auto">
          <a:xfrm>
            <a:off x="4335118"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9" name="Oval 87"/>
          <p:cNvSpPr>
            <a:spLocks noChangeAspect="1" noChangeArrowheads="1"/>
          </p:cNvSpPr>
          <p:nvPr/>
        </p:nvSpPr>
        <p:spPr bwMode="auto">
          <a:xfrm>
            <a:off x="5166111" y="4432136"/>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1550" name="Oval 88"/>
          <p:cNvSpPr>
            <a:spLocks noChangeAspect="1" noChangeArrowheads="1"/>
          </p:cNvSpPr>
          <p:nvPr/>
        </p:nvSpPr>
        <p:spPr bwMode="auto">
          <a:xfrm>
            <a:off x="5580601" y="443213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1" name="Oval 89"/>
          <p:cNvSpPr>
            <a:spLocks noChangeAspect="1" noChangeArrowheads="1"/>
          </p:cNvSpPr>
          <p:nvPr/>
        </p:nvSpPr>
        <p:spPr bwMode="auto">
          <a:xfrm>
            <a:off x="5995091" y="4432136"/>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2" name="Oval 90"/>
          <p:cNvSpPr>
            <a:spLocks noChangeAspect="1" noChangeArrowheads="1"/>
          </p:cNvSpPr>
          <p:nvPr/>
        </p:nvSpPr>
        <p:spPr bwMode="auto">
          <a:xfrm>
            <a:off x="6411595" y="4432136"/>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3" name="Oval 91"/>
          <p:cNvSpPr>
            <a:spLocks noChangeAspect="1" noChangeArrowheads="1"/>
          </p:cNvSpPr>
          <p:nvPr/>
        </p:nvSpPr>
        <p:spPr bwMode="auto">
          <a:xfrm>
            <a:off x="3920628" y="4845954"/>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4" name="Oval 92"/>
          <p:cNvSpPr>
            <a:spLocks noChangeAspect="1" noChangeArrowheads="1"/>
          </p:cNvSpPr>
          <p:nvPr/>
        </p:nvSpPr>
        <p:spPr bwMode="auto">
          <a:xfrm>
            <a:off x="4335118"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6" name="Oval 94"/>
          <p:cNvSpPr>
            <a:spLocks noChangeAspect="1" noChangeArrowheads="1"/>
          </p:cNvSpPr>
          <p:nvPr/>
        </p:nvSpPr>
        <p:spPr bwMode="auto">
          <a:xfrm>
            <a:off x="5580601"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7" name="Oval 95"/>
          <p:cNvSpPr>
            <a:spLocks noChangeAspect="1" noChangeArrowheads="1"/>
          </p:cNvSpPr>
          <p:nvPr/>
        </p:nvSpPr>
        <p:spPr bwMode="auto">
          <a:xfrm>
            <a:off x="5995091" y="48459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8" name="Oval 96"/>
          <p:cNvSpPr>
            <a:spLocks noChangeAspect="1" noChangeArrowheads="1"/>
          </p:cNvSpPr>
          <p:nvPr/>
        </p:nvSpPr>
        <p:spPr bwMode="auto">
          <a:xfrm>
            <a:off x="6411595" y="4845954"/>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9" name="Oval 97"/>
          <p:cNvSpPr>
            <a:spLocks noChangeAspect="1" noChangeArrowheads="1"/>
          </p:cNvSpPr>
          <p:nvPr/>
        </p:nvSpPr>
        <p:spPr bwMode="auto">
          <a:xfrm>
            <a:off x="3920628"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0" name="Oval 98"/>
          <p:cNvSpPr>
            <a:spLocks noChangeAspect="1" noChangeArrowheads="1"/>
          </p:cNvSpPr>
          <p:nvPr/>
        </p:nvSpPr>
        <p:spPr bwMode="auto">
          <a:xfrm>
            <a:off x="4335118" y="5257773"/>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1" name="Oval 99"/>
          <p:cNvSpPr>
            <a:spLocks noChangeAspect="1" noChangeArrowheads="1"/>
          </p:cNvSpPr>
          <p:nvPr/>
        </p:nvSpPr>
        <p:spPr bwMode="auto">
          <a:xfrm>
            <a:off x="4749610"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2" name="Oval 100"/>
          <p:cNvSpPr>
            <a:spLocks noChangeAspect="1" noChangeArrowheads="1"/>
          </p:cNvSpPr>
          <p:nvPr/>
        </p:nvSpPr>
        <p:spPr bwMode="auto">
          <a:xfrm>
            <a:off x="5166111"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4" name="Oval 102"/>
          <p:cNvSpPr>
            <a:spLocks noChangeAspect="1" noChangeArrowheads="1"/>
          </p:cNvSpPr>
          <p:nvPr/>
        </p:nvSpPr>
        <p:spPr bwMode="auto">
          <a:xfrm>
            <a:off x="6411595" y="5257773"/>
            <a:ext cx="173040" cy="1719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5" name="Oval 103"/>
          <p:cNvSpPr>
            <a:spLocks noChangeAspect="1" noChangeArrowheads="1"/>
          </p:cNvSpPr>
          <p:nvPr/>
        </p:nvSpPr>
        <p:spPr bwMode="auto">
          <a:xfrm>
            <a:off x="3920628"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6" name="Oval 104"/>
          <p:cNvSpPr>
            <a:spLocks noChangeAspect="1" noChangeArrowheads="1"/>
          </p:cNvSpPr>
          <p:nvPr/>
        </p:nvSpPr>
        <p:spPr bwMode="auto">
          <a:xfrm>
            <a:off x="4335118" y="6083411"/>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7" name="Oval 105"/>
          <p:cNvSpPr>
            <a:spLocks noChangeAspect="1" noChangeArrowheads="1"/>
          </p:cNvSpPr>
          <p:nvPr/>
        </p:nvSpPr>
        <p:spPr bwMode="auto">
          <a:xfrm>
            <a:off x="4749610"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8" name="Oval 106"/>
          <p:cNvSpPr>
            <a:spLocks noChangeAspect="1" noChangeArrowheads="1"/>
          </p:cNvSpPr>
          <p:nvPr/>
        </p:nvSpPr>
        <p:spPr bwMode="auto">
          <a:xfrm>
            <a:off x="5166111"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9" name="Oval 107"/>
          <p:cNvSpPr>
            <a:spLocks noChangeAspect="1" noChangeArrowheads="1"/>
          </p:cNvSpPr>
          <p:nvPr/>
        </p:nvSpPr>
        <p:spPr bwMode="auto">
          <a:xfrm>
            <a:off x="5995091"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2" name="Text Box 109"/>
          <p:cNvSpPr txBox="1">
            <a:spLocks noChangeArrowheads="1"/>
          </p:cNvSpPr>
          <p:nvPr/>
        </p:nvSpPr>
        <p:spPr bwMode="auto">
          <a:xfrm>
            <a:off x="5108071" y="6410748"/>
            <a:ext cx="446374"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a:ln>
                  <a:noFill/>
                </a:ln>
                <a:solidFill>
                  <a:prstClr val="black"/>
                </a:solidFill>
                <a:effectLst/>
                <a:uLnTx/>
                <a:uFillTx/>
                <a:latin typeface="Times" pitchFamily="18" charset="0"/>
                <a:ea typeface="+mn-ea"/>
                <a:cs typeface="+mn-cs"/>
              </a:rPr>
              <a:t>T</a:t>
            </a:r>
          </a:p>
        </p:txBody>
      </p:sp>
      <p:sp>
        <p:nvSpPr>
          <p:cNvPr id="21513" name="Oval 110"/>
          <p:cNvSpPr>
            <a:spLocks noChangeAspect="1" noChangeArrowheads="1"/>
          </p:cNvSpPr>
          <p:nvPr/>
        </p:nvSpPr>
        <p:spPr bwMode="auto">
          <a:xfrm>
            <a:off x="8495803" y="432218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4" name="Oval 111"/>
          <p:cNvSpPr>
            <a:spLocks noChangeAspect="1" noChangeArrowheads="1"/>
          </p:cNvSpPr>
          <p:nvPr/>
        </p:nvSpPr>
        <p:spPr bwMode="auto">
          <a:xfrm>
            <a:off x="8763925" y="555964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5" name="Oval 112"/>
          <p:cNvSpPr>
            <a:spLocks noChangeAspect="1" noChangeArrowheads="1"/>
          </p:cNvSpPr>
          <p:nvPr/>
        </p:nvSpPr>
        <p:spPr bwMode="auto">
          <a:xfrm>
            <a:off x="8763925" y="349854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6" name="Oval 113"/>
          <p:cNvSpPr>
            <a:spLocks noChangeAspect="1" noChangeArrowheads="1"/>
          </p:cNvSpPr>
          <p:nvPr/>
        </p:nvSpPr>
        <p:spPr bwMode="auto">
          <a:xfrm>
            <a:off x="8763925" y="391036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7" name="Oval 114"/>
          <p:cNvSpPr>
            <a:spLocks noChangeAspect="1" noChangeArrowheads="1"/>
          </p:cNvSpPr>
          <p:nvPr/>
        </p:nvSpPr>
        <p:spPr bwMode="auto">
          <a:xfrm>
            <a:off x="8763925" y="514782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8" name="Oval 115"/>
          <p:cNvSpPr>
            <a:spLocks noChangeAspect="1" noChangeArrowheads="1"/>
          </p:cNvSpPr>
          <p:nvPr/>
        </p:nvSpPr>
        <p:spPr bwMode="auto">
          <a:xfrm>
            <a:off x="8763925" y="597346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9" name="Oval 116"/>
          <p:cNvSpPr>
            <a:spLocks noChangeAspect="1" noChangeArrowheads="1"/>
          </p:cNvSpPr>
          <p:nvPr/>
        </p:nvSpPr>
        <p:spPr bwMode="auto">
          <a:xfrm>
            <a:off x="7797924" y="470601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0" name="Oval 117"/>
          <p:cNvSpPr>
            <a:spLocks noChangeAspect="1" noChangeArrowheads="1"/>
          </p:cNvSpPr>
          <p:nvPr/>
        </p:nvSpPr>
        <p:spPr bwMode="auto">
          <a:xfrm>
            <a:off x="7797924" y="59434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1" name="Oval 118"/>
          <p:cNvSpPr>
            <a:spLocks noChangeAspect="1" noChangeArrowheads="1"/>
          </p:cNvSpPr>
          <p:nvPr/>
        </p:nvSpPr>
        <p:spPr bwMode="auto">
          <a:xfrm>
            <a:off x="7797924" y="388237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2" name="Oval 119"/>
          <p:cNvSpPr>
            <a:spLocks noChangeAspect="1" noChangeArrowheads="1"/>
          </p:cNvSpPr>
          <p:nvPr/>
        </p:nvSpPr>
        <p:spPr bwMode="auto">
          <a:xfrm>
            <a:off x="7797924" y="4294197"/>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3" name="Oval 120"/>
          <p:cNvSpPr>
            <a:spLocks noChangeAspect="1" noChangeArrowheads="1"/>
          </p:cNvSpPr>
          <p:nvPr/>
        </p:nvSpPr>
        <p:spPr bwMode="auto">
          <a:xfrm>
            <a:off x="7797924" y="55316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4" name="Oval 121"/>
          <p:cNvSpPr>
            <a:spLocks noChangeAspect="1" noChangeArrowheads="1"/>
          </p:cNvSpPr>
          <p:nvPr/>
        </p:nvSpPr>
        <p:spPr bwMode="auto">
          <a:xfrm>
            <a:off x="7797924" y="635729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Text Box 27"/>
          <p:cNvSpPr txBox="1">
            <a:spLocks noChangeArrowheads="1"/>
          </p:cNvSpPr>
          <p:nvPr/>
        </p:nvSpPr>
        <p:spPr bwMode="auto">
          <a:xfrm>
            <a:off x="3468343" y="3500482"/>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5" name="Text Box 31"/>
          <p:cNvSpPr txBox="1">
            <a:spLocks noChangeArrowheads="1"/>
          </p:cNvSpPr>
          <p:nvPr/>
        </p:nvSpPr>
        <p:spPr bwMode="auto">
          <a:xfrm>
            <a:off x="3468343" y="597016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6" name="Text Box 31"/>
          <p:cNvSpPr txBox="1">
            <a:spLocks noChangeArrowheads="1"/>
          </p:cNvSpPr>
          <p:nvPr/>
        </p:nvSpPr>
        <p:spPr bwMode="auto">
          <a:xfrm>
            <a:off x="6286089" y="313293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7" name="Text Box 27"/>
          <p:cNvSpPr txBox="1">
            <a:spLocks noChangeArrowheads="1"/>
          </p:cNvSpPr>
          <p:nvPr/>
        </p:nvSpPr>
        <p:spPr bwMode="auto">
          <a:xfrm>
            <a:off x="3809560" y="3132933"/>
            <a:ext cx="300003" cy="341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8" name="Text Box 109"/>
          <p:cNvSpPr txBox="1">
            <a:spLocks noChangeArrowheads="1"/>
          </p:cNvSpPr>
          <p:nvPr/>
        </p:nvSpPr>
        <p:spPr bwMode="auto">
          <a:xfrm>
            <a:off x="4898053" y="2912862"/>
            <a:ext cx="681567"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from</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29" name="Text Box 109"/>
          <p:cNvSpPr txBox="1">
            <a:spLocks noChangeArrowheads="1"/>
          </p:cNvSpPr>
          <p:nvPr/>
        </p:nvSpPr>
        <p:spPr bwMode="auto">
          <a:xfrm>
            <a:off x="3280050" y="4553719"/>
            <a:ext cx="383408"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to</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30" name="Rectangle 81"/>
          <p:cNvSpPr>
            <a:spLocks noChangeAspect="1" noChangeArrowheads="1"/>
          </p:cNvSpPr>
          <p:nvPr/>
        </p:nvSpPr>
        <p:spPr bwMode="auto">
          <a:xfrm>
            <a:off x="8212699" y="3526533"/>
            <a:ext cx="378272"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
          <p:cNvSpPr>
            <a:spLocks noChangeAspect="1" noChangeArrowheads="1"/>
          </p:cNvSpPr>
          <p:nvPr/>
        </p:nvSpPr>
        <p:spPr bwMode="auto">
          <a:xfrm>
            <a:off x="7878607" y="452809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
          <p:cNvSpPr>
            <a:spLocks noChangeAspect="1" noChangeArrowheads="1"/>
          </p:cNvSpPr>
          <p:nvPr/>
        </p:nvSpPr>
        <p:spPr bwMode="auto">
          <a:xfrm>
            <a:off x="7796111" y="3526533"/>
            <a:ext cx="327970" cy="2812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val 6"/>
          <p:cNvSpPr>
            <a:spLocks noChangeAspect="1" noChangeArrowheads="1"/>
          </p:cNvSpPr>
          <p:nvPr/>
        </p:nvSpPr>
        <p:spPr bwMode="auto">
          <a:xfrm>
            <a:off x="7878607" y="576555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7"/>
          <p:cNvSpPr>
            <a:spLocks noChangeAspect="1" noChangeArrowheads="1"/>
          </p:cNvSpPr>
          <p:nvPr/>
        </p:nvSpPr>
        <p:spPr bwMode="auto">
          <a:xfrm>
            <a:off x="7878607" y="370445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8"/>
          <p:cNvSpPr>
            <a:spLocks noChangeAspect="1" noChangeArrowheads="1"/>
          </p:cNvSpPr>
          <p:nvPr/>
        </p:nvSpPr>
        <p:spPr bwMode="auto">
          <a:xfrm>
            <a:off x="7878607" y="4116276"/>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
          <p:cNvSpPr>
            <a:spLocks noChangeAspect="1" noChangeArrowheads="1"/>
          </p:cNvSpPr>
          <p:nvPr/>
        </p:nvSpPr>
        <p:spPr bwMode="auto">
          <a:xfrm>
            <a:off x="7878607" y="494191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0"/>
          <p:cNvSpPr>
            <a:spLocks noChangeAspect="1" noChangeArrowheads="1"/>
          </p:cNvSpPr>
          <p:nvPr/>
        </p:nvSpPr>
        <p:spPr bwMode="auto">
          <a:xfrm>
            <a:off x="7878607" y="535373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11"/>
          <p:cNvSpPr>
            <a:spLocks noChangeAspect="1" noChangeArrowheads="1"/>
          </p:cNvSpPr>
          <p:nvPr/>
        </p:nvSpPr>
        <p:spPr bwMode="auto">
          <a:xfrm>
            <a:off x="7878607" y="617937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68"/>
          <p:cNvSpPr>
            <a:spLocks noChangeAspect="1" noChangeArrowheads="1"/>
          </p:cNvSpPr>
          <p:nvPr/>
        </p:nvSpPr>
        <p:spPr bwMode="auto">
          <a:xfrm>
            <a:off x="8570766" y="565559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69"/>
          <p:cNvSpPr>
            <a:spLocks noChangeAspect="1" noChangeArrowheads="1"/>
          </p:cNvSpPr>
          <p:nvPr/>
        </p:nvSpPr>
        <p:spPr bwMode="auto">
          <a:xfrm>
            <a:off x="8570766" y="359450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70"/>
          <p:cNvSpPr>
            <a:spLocks noChangeAspect="1" noChangeArrowheads="1"/>
          </p:cNvSpPr>
          <p:nvPr/>
        </p:nvSpPr>
        <p:spPr bwMode="auto">
          <a:xfrm>
            <a:off x="8302642" y="400632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71"/>
          <p:cNvSpPr>
            <a:spLocks noChangeAspect="1" noChangeArrowheads="1"/>
          </p:cNvSpPr>
          <p:nvPr/>
        </p:nvSpPr>
        <p:spPr bwMode="auto">
          <a:xfrm>
            <a:off x="8570766" y="524378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72"/>
          <p:cNvSpPr>
            <a:spLocks noChangeAspect="1" noChangeArrowheads="1"/>
          </p:cNvSpPr>
          <p:nvPr/>
        </p:nvSpPr>
        <p:spPr bwMode="auto">
          <a:xfrm>
            <a:off x="8570766" y="606941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82"/>
          <p:cNvSpPr>
            <a:spLocks noChangeAspect="1" noChangeArrowheads="1"/>
          </p:cNvSpPr>
          <p:nvPr/>
        </p:nvSpPr>
        <p:spPr bwMode="auto">
          <a:xfrm>
            <a:off x="8554668" y="566959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84"/>
          <p:cNvSpPr>
            <a:spLocks noChangeAspect="1" noChangeArrowheads="1"/>
          </p:cNvSpPr>
          <p:nvPr/>
        </p:nvSpPr>
        <p:spPr bwMode="auto">
          <a:xfrm>
            <a:off x="8286546" y="402031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val 86"/>
          <p:cNvSpPr>
            <a:spLocks noChangeAspect="1" noChangeArrowheads="1"/>
          </p:cNvSpPr>
          <p:nvPr/>
        </p:nvSpPr>
        <p:spPr bwMode="auto">
          <a:xfrm>
            <a:off x="8554668" y="525777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87"/>
          <p:cNvSpPr>
            <a:spLocks noChangeAspect="1" noChangeArrowheads="1"/>
          </p:cNvSpPr>
          <p:nvPr/>
        </p:nvSpPr>
        <p:spPr bwMode="auto">
          <a:xfrm>
            <a:off x="8554668" y="608341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 Box 88"/>
          <p:cNvSpPr txBox="1">
            <a:spLocks noChangeArrowheads="1"/>
          </p:cNvSpPr>
          <p:nvPr/>
        </p:nvSpPr>
        <p:spPr bwMode="auto">
          <a:xfrm>
            <a:off x="8148957" y="6396823"/>
            <a:ext cx="574614" cy="4000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err="1">
                <a:ln>
                  <a:noFill/>
                </a:ln>
                <a:solidFill>
                  <a:prstClr val="black"/>
                </a:solidFill>
                <a:effectLst/>
                <a:uLnTx/>
                <a:uFillTx/>
                <a:latin typeface="Times" pitchFamily="18" charset="0"/>
                <a:ea typeface="+mn-ea"/>
                <a:cs typeface="+mn-cs"/>
              </a:rPr>
              <a:t>T</a:t>
            </a: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x</a:t>
            </a:r>
            <a:endPar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endParaRPr>
          </a:p>
        </p:txBody>
      </p:sp>
      <p:sp>
        <p:nvSpPr>
          <p:cNvPr id="151" name="Text Box 89"/>
          <p:cNvSpPr txBox="1">
            <a:spLocks noChangeArrowheads="1"/>
          </p:cNvSpPr>
          <p:nvPr/>
        </p:nvSpPr>
        <p:spPr bwMode="auto">
          <a:xfrm>
            <a:off x="7508440" y="4476119"/>
            <a:ext cx="484950" cy="460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sym typeface="Wingdings" pitchFamily="2" charset="2"/>
              </a:rPr>
              <a:t></a:t>
            </a:r>
          </a:p>
        </p:txBody>
      </p:sp>
      <p:sp>
        <p:nvSpPr>
          <p:cNvPr id="152" name="Oval 90"/>
          <p:cNvSpPr>
            <a:spLocks noChangeAspect="1" noChangeArrowheads="1"/>
          </p:cNvSpPr>
          <p:nvPr/>
        </p:nvSpPr>
        <p:spPr bwMode="auto">
          <a:xfrm>
            <a:off x="7053857" y="4030703"/>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53" name="Oval 91"/>
          <p:cNvSpPr>
            <a:spLocks noChangeAspect="1" noChangeArrowheads="1"/>
          </p:cNvSpPr>
          <p:nvPr/>
        </p:nvSpPr>
        <p:spPr bwMode="auto">
          <a:xfrm>
            <a:off x="8298618" y="446412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val 95"/>
          <p:cNvSpPr>
            <a:spLocks noChangeAspect="1" noChangeArrowheads="1"/>
          </p:cNvSpPr>
          <p:nvPr/>
        </p:nvSpPr>
        <p:spPr bwMode="auto">
          <a:xfrm>
            <a:off x="7053857" y="4830031"/>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58" name="Rectangle 157"/>
          <p:cNvSpPr/>
          <p:nvPr/>
        </p:nvSpPr>
        <p:spPr>
          <a:xfrm rot="16200000">
            <a:off x="3754214" y="4749834"/>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90"/>
          <p:cNvSpPr>
            <a:spLocks noChangeAspect="1" noChangeArrowheads="1"/>
          </p:cNvSpPr>
          <p:nvPr/>
        </p:nvSpPr>
        <p:spPr bwMode="auto">
          <a:xfrm>
            <a:off x="8310385" y="4407379"/>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65" name="Oval 95"/>
          <p:cNvSpPr>
            <a:spLocks noChangeAspect="1" noChangeArrowheads="1"/>
          </p:cNvSpPr>
          <p:nvPr/>
        </p:nvSpPr>
        <p:spPr bwMode="auto">
          <a:xfrm>
            <a:off x="8310385" y="5206707"/>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7" name="Oval 95"/>
          <p:cNvSpPr>
            <a:spLocks noChangeAspect="1" noChangeArrowheads="1"/>
          </p:cNvSpPr>
          <p:nvPr/>
        </p:nvSpPr>
        <p:spPr bwMode="auto">
          <a:xfrm>
            <a:off x="8316144" y="6014682"/>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54" name="Rectangle 153"/>
          <p:cNvSpPr/>
          <p:nvPr/>
        </p:nvSpPr>
        <p:spPr>
          <a:xfrm rot="16200000">
            <a:off x="2940993" y="4749833"/>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04"/>
          <p:cNvSpPr>
            <a:spLocks noChangeAspect="1" noChangeArrowheads="1"/>
          </p:cNvSpPr>
          <p:nvPr/>
        </p:nvSpPr>
        <p:spPr bwMode="auto">
          <a:xfrm>
            <a:off x="5166111" y="6100644"/>
            <a:ext cx="173040" cy="171925"/>
          </a:xfrm>
          <a:prstGeom prst="ellipse">
            <a:avLst/>
          </a:prstGeom>
          <a:solidFill>
            <a:srgbClr val="FF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71" name="Oval 110"/>
          <p:cNvSpPr>
            <a:spLocks noChangeAspect="1" noChangeArrowheads="1"/>
          </p:cNvSpPr>
          <p:nvPr/>
        </p:nvSpPr>
        <p:spPr bwMode="auto">
          <a:xfrm>
            <a:off x="2425853" y="475634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81"/>
          <p:cNvSpPr>
            <a:spLocks noChangeAspect="1" noChangeArrowheads="1"/>
          </p:cNvSpPr>
          <p:nvPr/>
        </p:nvSpPr>
        <p:spPr bwMode="auto">
          <a:xfrm>
            <a:off x="2142749" y="3960693"/>
            <a:ext cx="378272" cy="2812766"/>
          </a:xfrm>
          <a:prstGeom prst="rect">
            <a:avLst/>
          </a:prstGeom>
          <a:solidFill>
            <a:schemeClr val="accent6">
              <a:lumMod val="40000"/>
              <a:lumOff val="60000"/>
            </a:schemeClr>
          </a:solidFill>
          <a:ln w="28575">
            <a:solidFill>
              <a:schemeClr val="accent6">
                <a:lumMod val="60000"/>
                <a:lumOff val="40000"/>
              </a:schemeClr>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val 68"/>
          <p:cNvSpPr>
            <a:spLocks noChangeAspect="1" noChangeArrowheads="1"/>
          </p:cNvSpPr>
          <p:nvPr/>
        </p:nvSpPr>
        <p:spPr bwMode="auto">
          <a:xfrm>
            <a:off x="2500815" y="608975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val 69"/>
          <p:cNvSpPr>
            <a:spLocks noChangeAspect="1" noChangeArrowheads="1"/>
          </p:cNvSpPr>
          <p:nvPr/>
        </p:nvSpPr>
        <p:spPr bwMode="auto">
          <a:xfrm>
            <a:off x="2500815" y="402866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val 70"/>
          <p:cNvSpPr>
            <a:spLocks noChangeAspect="1" noChangeArrowheads="1"/>
          </p:cNvSpPr>
          <p:nvPr/>
        </p:nvSpPr>
        <p:spPr bwMode="auto">
          <a:xfrm>
            <a:off x="2232692" y="444048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71"/>
          <p:cNvSpPr>
            <a:spLocks noChangeAspect="1" noChangeArrowheads="1"/>
          </p:cNvSpPr>
          <p:nvPr/>
        </p:nvSpPr>
        <p:spPr bwMode="auto">
          <a:xfrm>
            <a:off x="2500815" y="567794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val 72"/>
          <p:cNvSpPr>
            <a:spLocks noChangeAspect="1" noChangeArrowheads="1"/>
          </p:cNvSpPr>
          <p:nvPr/>
        </p:nvSpPr>
        <p:spPr bwMode="auto">
          <a:xfrm>
            <a:off x="2500815" y="6503579"/>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val 82"/>
          <p:cNvSpPr>
            <a:spLocks noChangeAspect="1" noChangeArrowheads="1"/>
          </p:cNvSpPr>
          <p:nvPr/>
        </p:nvSpPr>
        <p:spPr bwMode="auto">
          <a:xfrm>
            <a:off x="2484718" y="6103754"/>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val 84"/>
          <p:cNvSpPr>
            <a:spLocks noChangeAspect="1" noChangeArrowheads="1"/>
          </p:cNvSpPr>
          <p:nvPr/>
        </p:nvSpPr>
        <p:spPr bwMode="auto">
          <a:xfrm>
            <a:off x="2216595" y="4454478"/>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86"/>
          <p:cNvSpPr>
            <a:spLocks noChangeAspect="1" noChangeArrowheads="1"/>
          </p:cNvSpPr>
          <p:nvPr/>
        </p:nvSpPr>
        <p:spPr bwMode="auto">
          <a:xfrm>
            <a:off x="2484718" y="5691933"/>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87"/>
          <p:cNvSpPr>
            <a:spLocks noChangeAspect="1" noChangeArrowheads="1"/>
          </p:cNvSpPr>
          <p:nvPr/>
        </p:nvSpPr>
        <p:spPr bwMode="auto">
          <a:xfrm>
            <a:off x="2484718" y="6517571"/>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90"/>
          <p:cNvSpPr>
            <a:spLocks noChangeAspect="1" noChangeArrowheads="1"/>
          </p:cNvSpPr>
          <p:nvPr/>
        </p:nvSpPr>
        <p:spPr bwMode="auto">
          <a:xfrm>
            <a:off x="2260563" y="4464863"/>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3" name="Oval 91"/>
          <p:cNvSpPr>
            <a:spLocks noChangeAspect="1" noChangeArrowheads="1"/>
          </p:cNvSpPr>
          <p:nvPr/>
        </p:nvSpPr>
        <p:spPr bwMode="auto">
          <a:xfrm>
            <a:off x="2228667" y="4898282"/>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5"/>
          <p:cNvSpPr>
            <a:spLocks noChangeAspect="1" noChangeArrowheads="1"/>
          </p:cNvSpPr>
          <p:nvPr/>
        </p:nvSpPr>
        <p:spPr bwMode="auto">
          <a:xfrm>
            <a:off x="2260563" y="5264191"/>
            <a:ext cx="173040" cy="1719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5" name="Rectangle 184"/>
          <p:cNvSpPr/>
          <p:nvPr/>
        </p:nvSpPr>
        <p:spPr>
          <a:xfrm>
            <a:off x="532671" y="5092621"/>
            <a:ext cx="1395545" cy="400095"/>
          </a:xfrm>
          <a:prstGeom prst="rect">
            <a:avLst/>
          </a:prstGeom>
        </p:spPr>
        <p:txBody>
          <a:bodyPr wrap="none" lIns="91425" tIns="45713" rIns="91425" bIns="45713">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parents (p):</a:t>
            </a:r>
          </a:p>
        </p:txBody>
      </p:sp>
      <p:sp>
        <p:nvSpPr>
          <p:cNvPr id="186" name="Oval 90"/>
          <p:cNvSpPr>
            <a:spLocks noChangeAspect="1" noChangeArrowheads="1"/>
          </p:cNvSpPr>
          <p:nvPr/>
        </p:nvSpPr>
        <p:spPr bwMode="auto">
          <a:xfrm>
            <a:off x="2260563" y="4878020"/>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87" name="Oval 95"/>
          <p:cNvSpPr>
            <a:spLocks noChangeAspect="1" noChangeArrowheads="1"/>
          </p:cNvSpPr>
          <p:nvPr/>
        </p:nvSpPr>
        <p:spPr bwMode="auto">
          <a:xfrm>
            <a:off x="2260563" y="5677348"/>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88" name="Oval 95"/>
          <p:cNvSpPr>
            <a:spLocks noChangeAspect="1" noChangeArrowheads="1"/>
          </p:cNvSpPr>
          <p:nvPr/>
        </p:nvSpPr>
        <p:spPr bwMode="auto">
          <a:xfrm>
            <a:off x="2266321" y="6485325"/>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0" name="Oval 70">
            <a:extLst>
              <a:ext uri="{FF2B5EF4-FFF2-40B4-BE49-F238E27FC236}">
                <a16:creationId xmlns:a16="http://schemas.microsoft.com/office/drawing/2014/main" id="{972DDF92-44BA-7B49-8A93-62F486BC660A}"/>
              </a:ext>
            </a:extLst>
          </p:cNvPr>
          <p:cNvSpPr>
            <a:spLocks noChangeAspect="1" noChangeArrowheads="1"/>
          </p:cNvSpPr>
          <p:nvPr/>
        </p:nvSpPr>
        <p:spPr bwMode="auto">
          <a:xfrm>
            <a:off x="2248907" y="4067590"/>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84">
            <a:extLst>
              <a:ext uri="{FF2B5EF4-FFF2-40B4-BE49-F238E27FC236}">
                <a16:creationId xmlns:a16="http://schemas.microsoft.com/office/drawing/2014/main" id="{B46DC34B-6566-204A-A9D0-2A3DAFDC06D6}"/>
              </a:ext>
            </a:extLst>
          </p:cNvPr>
          <p:cNvSpPr>
            <a:spLocks noChangeAspect="1" noChangeArrowheads="1"/>
          </p:cNvSpPr>
          <p:nvPr/>
        </p:nvSpPr>
        <p:spPr bwMode="auto">
          <a:xfrm>
            <a:off x="2232810" y="4081585"/>
            <a:ext cx="173040" cy="1719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val 90">
            <a:extLst>
              <a:ext uri="{FF2B5EF4-FFF2-40B4-BE49-F238E27FC236}">
                <a16:creationId xmlns:a16="http://schemas.microsoft.com/office/drawing/2014/main" id="{DAE34977-5B97-C14D-AF1E-73C40B42CBB5}"/>
              </a:ext>
            </a:extLst>
          </p:cNvPr>
          <p:cNvSpPr>
            <a:spLocks noChangeAspect="1" noChangeArrowheads="1"/>
          </p:cNvSpPr>
          <p:nvPr/>
        </p:nvSpPr>
        <p:spPr bwMode="auto">
          <a:xfrm>
            <a:off x="2257323" y="4091970"/>
            <a:ext cx="173040" cy="1719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91" name="TextBox 190">
            <a:extLst>
              <a:ext uri="{FF2B5EF4-FFF2-40B4-BE49-F238E27FC236}">
                <a16:creationId xmlns:a16="http://schemas.microsoft.com/office/drawing/2014/main" id="{22D73E59-8280-E940-A507-10AFA2D5C122}"/>
              </a:ext>
            </a:extLst>
          </p:cNvPr>
          <p:cNvSpPr txBox="1"/>
          <p:nvPr/>
        </p:nvSpPr>
        <p:spPr>
          <a:xfrm>
            <a:off x="4213650" y="611355"/>
            <a:ext cx="487576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SpMSpV</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single-source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BFS, CC, matching, ordering,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defTabSz="457200" fontAlgn="auto">
              <a:spcBef>
                <a:spcPts val="0"/>
              </a:spcBef>
              <a:spcAft>
                <a:spcPts val="0"/>
              </a:spcAft>
            </a:pPr>
            <a:r>
              <a:rPr lang="en-US" dirty="0">
                <a:solidFill>
                  <a:prstClr val="black"/>
                </a:solidFill>
                <a:highlight>
                  <a:srgbClr val="FFFF00"/>
                </a:highlight>
                <a:latin typeface="Calibri" panose="020F0502020204030204"/>
                <a:cs typeface="+mn-cs"/>
              </a:rPr>
              <a:t>       y</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A.mxv</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a:t>
            </a:r>
            <a:r>
              <a:rPr lang="en-US" dirty="0">
                <a:solidFill>
                  <a:prstClr val="black"/>
                </a:solidFill>
                <a:highlight>
                  <a:srgbClr val="FFFF00"/>
                </a:highlight>
                <a:latin typeface="Calibri" panose="020F0502020204030204"/>
              </a:rPr>
              <a:t>descriptor.T0</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x: sparse input vector (previous frontier)</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a:t>
            </a:r>
          </a:p>
        </p:txBody>
      </p:sp>
      <p:sp>
        <p:nvSpPr>
          <p:cNvPr id="192" name="Title 1">
            <a:extLst>
              <a:ext uri="{FF2B5EF4-FFF2-40B4-BE49-F238E27FC236}">
                <a16:creationId xmlns:a16="http://schemas.microsoft.com/office/drawing/2014/main" id="{F957A390-D698-6B4A-8FAA-F88EB2257E12}"/>
              </a:ext>
            </a:extLst>
          </p:cNvPr>
          <p:cNvSpPr>
            <a:spLocks noGrp="1"/>
          </p:cNvSpPr>
          <p:nvPr>
            <p:ph type="title"/>
          </p:nvPr>
        </p:nvSpPr>
        <p:spPr>
          <a:xfrm>
            <a:off x="214957" y="-104621"/>
            <a:ext cx="8237537" cy="889000"/>
          </a:xfrm>
        </p:spPr>
        <p:txBody>
          <a:bodyPr>
            <a:noAutofit/>
          </a:bodyPr>
          <a:lstStyle/>
          <a:p>
            <a:r>
              <a:rPr lang="en-US" sz="2800" b="1" dirty="0" err="1">
                <a:solidFill>
                  <a:srgbClr val="0070C0"/>
                </a:solidFill>
                <a:latin typeface="Calibri" panose="020F0502020204030204"/>
              </a:rPr>
              <a:t>SpMSpV</a:t>
            </a:r>
            <a:r>
              <a:rPr lang="en-US" sz="2800" b="1" dirty="0">
                <a:solidFill>
                  <a:srgbClr val="0070C0"/>
                </a:solidFill>
                <a:latin typeface="Calibri" panose="020F0502020204030204"/>
              </a:rPr>
              <a:t>:  Sparse-Matrix/Sparse-Vector Multiplication</a:t>
            </a:r>
            <a:endParaRPr lang="en-US" sz="2800" dirty="0">
              <a:solidFill>
                <a:srgbClr val="0070C0"/>
              </a:solidFill>
            </a:endParaRPr>
          </a:p>
        </p:txBody>
      </p:sp>
    </p:spTree>
    <p:extLst>
      <p:ext uri="{BB962C8B-B14F-4D97-AF65-F5344CB8AC3E}">
        <p14:creationId xmlns:p14="http://schemas.microsoft.com/office/powerpoint/2010/main" val="2592408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3">
            <a:extLst>
              <a:ext uri="{FF2B5EF4-FFF2-40B4-BE49-F238E27FC236}">
                <a16:creationId xmlns:a16="http://schemas.microsoft.com/office/drawing/2014/main" id="{6985DB36-EC9D-1543-AB70-9015EABFE741}"/>
              </a:ext>
            </a:extLst>
          </p:cNvPr>
          <p:cNvSpPr>
            <a:spLocks noChangeAspect="1" noChangeArrowheads="1"/>
          </p:cNvSpPr>
          <p:nvPr/>
        </p:nvSpPr>
        <p:spPr bwMode="auto">
          <a:xfrm>
            <a:off x="2902280" y="3509548"/>
            <a:ext cx="749300"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3" name="Text Box 4">
            <a:extLst>
              <a:ext uri="{FF2B5EF4-FFF2-40B4-BE49-F238E27FC236}">
                <a16:creationId xmlns:a16="http://schemas.microsoft.com/office/drawing/2014/main" id="{91FFA118-201A-084D-9629-0E3B34A817F0}"/>
              </a:ext>
            </a:extLst>
          </p:cNvPr>
          <p:cNvSpPr txBox="1">
            <a:spLocks noChangeArrowheads="1"/>
          </p:cNvSpPr>
          <p:nvPr/>
        </p:nvSpPr>
        <p:spPr bwMode="auto">
          <a:xfrm>
            <a:off x="3057864" y="5757454"/>
            <a:ext cx="480937" cy="584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X</a:t>
            </a:r>
          </a:p>
        </p:txBody>
      </p:sp>
      <p:grpSp>
        <p:nvGrpSpPr>
          <p:cNvPr id="194" name="Group 5">
            <a:extLst>
              <a:ext uri="{FF2B5EF4-FFF2-40B4-BE49-F238E27FC236}">
                <a16:creationId xmlns:a16="http://schemas.microsoft.com/office/drawing/2014/main" id="{5BB2E5A1-1FBA-394D-9FA9-2ED8A889D817}"/>
              </a:ext>
            </a:extLst>
          </p:cNvPr>
          <p:cNvGrpSpPr>
            <a:grpSpLocks/>
          </p:cNvGrpSpPr>
          <p:nvPr/>
        </p:nvGrpSpPr>
        <p:grpSpPr bwMode="auto">
          <a:xfrm>
            <a:off x="2967394" y="3574635"/>
            <a:ext cx="136525" cy="2101850"/>
            <a:chOff x="2017" y="814"/>
            <a:chExt cx="86" cy="1324"/>
          </a:xfrm>
        </p:grpSpPr>
        <p:sp>
          <p:nvSpPr>
            <p:cNvPr id="195" name="Oval 6">
              <a:extLst>
                <a:ext uri="{FF2B5EF4-FFF2-40B4-BE49-F238E27FC236}">
                  <a16:creationId xmlns:a16="http://schemas.microsoft.com/office/drawing/2014/main" id="{F2AA8950-227F-8649-B5EF-2C163965F078}"/>
                </a:ext>
              </a:extLst>
            </p:cNvPr>
            <p:cNvSpPr>
              <a:spLocks noChangeAspect="1" noChangeArrowheads="1"/>
            </p:cNvSpPr>
            <p:nvPr/>
          </p:nvSpPr>
          <p:spPr bwMode="auto">
            <a:xfrm>
              <a:off x="2017" y="1226"/>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6" name="Oval 7">
              <a:extLst>
                <a:ext uri="{FF2B5EF4-FFF2-40B4-BE49-F238E27FC236}">
                  <a16:creationId xmlns:a16="http://schemas.microsoft.com/office/drawing/2014/main" id="{36796EAB-263C-1449-AAF6-913466859C79}"/>
                </a:ext>
              </a:extLst>
            </p:cNvPr>
            <p:cNvSpPr>
              <a:spLocks noChangeAspect="1" noChangeArrowheads="1"/>
            </p:cNvSpPr>
            <p:nvPr/>
          </p:nvSpPr>
          <p:spPr bwMode="auto">
            <a:xfrm>
              <a:off x="2017" y="1845"/>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7" name="Oval 8">
              <a:extLst>
                <a:ext uri="{FF2B5EF4-FFF2-40B4-BE49-F238E27FC236}">
                  <a16:creationId xmlns:a16="http://schemas.microsoft.com/office/drawing/2014/main" id="{2F51B8A8-0EAE-DE44-ACEE-234EE952DB75}"/>
                </a:ext>
              </a:extLst>
            </p:cNvPr>
            <p:cNvSpPr>
              <a:spLocks noChangeAspect="1" noChangeArrowheads="1"/>
            </p:cNvSpPr>
            <p:nvPr/>
          </p:nvSpPr>
          <p:spPr bwMode="auto">
            <a:xfrm>
              <a:off x="2017" y="814"/>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8" name="Oval 9">
              <a:extLst>
                <a:ext uri="{FF2B5EF4-FFF2-40B4-BE49-F238E27FC236}">
                  <a16:creationId xmlns:a16="http://schemas.microsoft.com/office/drawing/2014/main" id="{23705B2A-07EC-6548-847F-D065A33CB67A}"/>
                </a:ext>
              </a:extLst>
            </p:cNvPr>
            <p:cNvSpPr>
              <a:spLocks noChangeAspect="1" noChangeArrowheads="1"/>
            </p:cNvSpPr>
            <p:nvPr/>
          </p:nvSpPr>
          <p:spPr bwMode="auto">
            <a:xfrm>
              <a:off x="2017" y="1020"/>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9" name="Oval 10">
              <a:extLst>
                <a:ext uri="{FF2B5EF4-FFF2-40B4-BE49-F238E27FC236}">
                  <a16:creationId xmlns:a16="http://schemas.microsoft.com/office/drawing/2014/main" id="{4BB7F4D2-6015-8B4A-8937-0D1B7DC4A8B7}"/>
                </a:ext>
              </a:extLst>
            </p:cNvPr>
            <p:cNvSpPr>
              <a:spLocks noChangeAspect="1" noChangeArrowheads="1"/>
            </p:cNvSpPr>
            <p:nvPr/>
          </p:nvSpPr>
          <p:spPr bwMode="auto">
            <a:xfrm>
              <a:off x="2017" y="1433"/>
              <a:ext cx="86" cy="86"/>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0" name="Oval 11">
              <a:extLst>
                <a:ext uri="{FF2B5EF4-FFF2-40B4-BE49-F238E27FC236}">
                  <a16:creationId xmlns:a16="http://schemas.microsoft.com/office/drawing/2014/main" id="{615FA038-E06E-084F-9D3B-0C1419226CD8}"/>
                </a:ext>
              </a:extLst>
            </p:cNvPr>
            <p:cNvSpPr>
              <a:spLocks noChangeAspect="1" noChangeArrowheads="1"/>
            </p:cNvSpPr>
            <p:nvPr/>
          </p:nvSpPr>
          <p:spPr bwMode="auto">
            <a:xfrm>
              <a:off x="2017" y="1639"/>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1" name="Oval 12">
              <a:extLst>
                <a:ext uri="{FF2B5EF4-FFF2-40B4-BE49-F238E27FC236}">
                  <a16:creationId xmlns:a16="http://schemas.microsoft.com/office/drawing/2014/main" id="{5FF1CEE1-8402-A84F-A876-D11642ADA0E4}"/>
                </a:ext>
              </a:extLst>
            </p:cNvPr>
            <p:cNvSpPr>
              <a:spLocks noChangeAspect="1" noChangeArrowheads="1"/>
            </p:cNvSpPr>
            <p:nvPr/>
          </p:nvSpPr>
          <p:spPr bwMode="auto">
            <a:xfrm>
              <a:off x="2017" y="2052"/>
              <a:ext cx="86" cy="86"/>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grpSp>
        <p:nvGrpSpPr>
          <p:cNvPr id="202" name="Group 201">
            <a:extLst>
              <a:ext uri="{FF2B5EF4-FFF2-40B4-BE49-F238E27FC236}">
                <a16:creationId xmlns:a16="http://schemas.microsoft.com/office/drawing/2014/main" id="{29F953F5-C36E-AB4F-AC1B-121C966C4E96}"/>
              </a:ext>
            </a:extLst>
          </p:cNvPr>
          <p:cNvGrpSpPr/>
          <p:nvPr/>
        </p:nvGrpSpPr>
        <p:grpSpPr>
          <a:xfrm>
            <a:off x="451180" y="3509548"/>
            <a:ext cx="2230438" cy="2233613"/>
            <a:chOff x="457200" y="2003425"/>
            <a:chExt cx="2230438" cy="2233613"/>
          </a:xfrm>
        </p:grpSpPr>
        <p:sp>
          <p:nvSpPr>
            <p:cNvPr id="203" name="Oval 65">
              <a:extLst>
                <a:ext uri="{FF2B5EF4-FFF2-40B4-BE49-F238E27FC236}">
                  <a16:creationId xmlns:a16="http://schemas.microsoft.com/office/drawing/2014/main" id="{FCE6EF2B-A475-E440-B433-9C40DAF4B340}"/>
                </a:ext>
              </a:extLst>
            </p:cNvPr>
            <p:cNvSpPr>
              <a:spLocks noChangeAspect="1" noChangeArrowheads="1"/>
            </p:cNvSpPr>
            <p:nvPr/>
          </p:nvSpPr>
          <p:spPr bwMode="auto">
            <a:xfrm>
              <a:off x="522288"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4" name="Rectangle 66">
              <a:extLst>
                <a:ext uri="{FF2B5EF4-FFF2-40B4-BE49-F238E27FC236}">
                  <a16:creationId xmlns:a16="http://schemas.microsoft.com/office/drawing/2014/main" id="{3AACDDBC-EB61-994D-A046-8CE4481AA92B}"/>
                </a:ext>
              </a:extLst>
            </p:cNvPr>
            <p:cNvSpPr>
              <a:spLocks noChangeAspect="1" noChangeArrowheads="1"/>
            </p:cNvSpPr>
            <p:nvPr/>
          </p:nvSpPr>
          <p:spPr bwMode="auto">
            <a:xfrm>
              <a:off x="457200" y="2003425"/>
              <a:ext cx="2230438"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5" name="Oval 67">
              <a:extLst>
                <a:ext uri="{FF2B5EF4-FFF2-40B4-BE49-F238E27FC236}">
                  <a16:creationId xmlns:a16="http://schemas.microsoft.com/office/drawing/2014/main" id="{234A2C27-A9E0-D749-9A26-ACD18B423FF1}"/>
                </a:ext>
              </a:extLst>
            </p:cNvPr>
            <p:cNvSpPr>
              <a:spLocks noChangeAspect="1" noChangeArrowheads="1"/>
            </p:cNvSpPr>
            <p:nvPr/>
          </p:nvSpPr>
          <p:spPr bwMode="auto">
            <a:xfrm>
              <a:off x="522288"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6" name="Oval 68">
              <a:extLst>
                <a:ext uri="{FF2B5EF4-FFF2-40B4-BE49-F238E27FC236}">
                  <a16:creationId xmlns:a16="http://schemas.microsoft.com/office/drawing/2014/main" id="{0EE036B0-59F3-9E43-8CB5-59748411AFB7}"/>
                </a:ext>
              </a:extLst>
            </p:cNvPr>
            <p:cNvSpPr>
              <a:spLocks noChangeAspect="1" noChangeArrowheads="1"/>
            </p:cNvSpPr>
            <p:nvPr/>
          </p:nvSpPr>
          <p:spPr bwMode="auto">
            <a:xfrm>
              <a:off x="849313"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7" name="Oval 69">
              <a:extLst>
                <a:ext uri="{FF2B5EF4-FFF2-40B4-BE49-F238E27FC236}">
                  <a16:creationId xmlns:a16="http://schemas.microsoft.com/office/drawing/2014/main" id="{CAA060ED-F4AD-1D40-92D9-321A3EA796BA}"/>
                </a:ext>
              </a:extLst>
            </p:cNvPr>
            <p:cNvSpPr>
              <a:spLocks noChangeAspect="1" noChangeArrowheads="1"/>
            </p:cNvSpPr>
            <p:nvPr/>
          </p:nvSpPr>
          <p:spPr bwMode="auto">
            <a:xfrm>
              <a:off x="1176338" y="370522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8" name="Oval 70">
              <a:extLst>
                <a:ext uri="{FF2B5EF4-FFF2-40B4-BE49-F238E27FC236}">
                  <a16:creationId xmlns:a16="http://schemas.microsoft.com/office/drawing/2014/main" id="{C0325162-6E64-1D49-A0EE-F1A4F3D4CF77}"/>
                </a:ext>
              </a:extLst>
            </p:cNvPr>
            <p:cNvSpPr>
              <a:spLocks noChangeAspect="1" noChangeArrowheads="1"/>
            </p:cNvSpPr>
            <p:nvPr/>
          </p:nvSpPr>
          <p:spPr bwMode="auto">
            <a:xfrm>
              <a:off x="1504950"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9" name="Oval 71">
              <a:extLst>
                <a:ext uri="{FF2B5EF4-FFF2-40B4-BE49-F238E27FC236}">
                  <a16:creationId xmlns:a16="http://schemas.microsoft.com/office/drawing/2014/main" id="{86C11EA4-D9C8-6748-93E7-99F9A9763A7C}"/>
                </a:ext>
              </a:extLst>
            </p:cNvPr>
            <p:cNvSpPr>
              <a:spLocks noChangeAspect="1" noChangeArrowheads="1"/>
            </p:cNvSpPr>
            <p:nvPr/>
          </p:nvSpPr>
          <p:spPr bwMode="auto">
            <a:xfrm>
              <a:off x="1831975" y="370522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0" name="Oval 72">
              <a:extLst>
                <a:ext uri="{FF2B5EF4-FFF2-40B4-BE49-F238E27FC236}">
                  <a16:creationId xmlns:a16="http://schemas.microsoft.com/office/drawing/2014/main" id="{5CCAD37E-44AD-CC40-A482-2B34B39D3A02}"/>
                </a:ext>
              </a:extLst>
            </p:cNvPr>
            <p:cNvSpPr>
              <a:spLocks noChangeAspect="1" noChangeArrowheads="1"/>
            </p:cNvSpPr>
            <p:nvPr/>
          </p:nvSpPr>
          <p:spPr bwMode="auto">
            <a:xfrm>
              <a:off x="2159000" y="370522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1" name="Oval 73">
              <a:extLst>
                <a:ext uri="{FF2B5EF4-FFF2-40B4-BE49-F238E27FC236}">
                  <a16:creationId xmlns:a16="http://schemas.microsoft.com/office/drawing/2014/main" id="{47AAA08C-DEC6-D84E-8B98-348A21E0157B}"/>
                </a:ext>
              </a:extLst>
            </p:cNvPr>
            <p:cNvSpPr>
              <a:spLocks noChangeAspect="1" noChangeArrowheads="1"/>
            </p:cNvSpPr>
            <p:nvPr/>
          </p:nvSpPr>
          <p:spPr bwMode="auto">
            <a:xfrm>
              <a:off x="2487613" y="370522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2" name="Oval 74">
              <a:extLst>
                <a:ext uri="{FF2B5EF4-FFF2-40B4-BE49-F238E27FC236}">
                  <a16:creationId xmlns:a16="http://schemas.microsoft.com/office/drawing/2014/main" id="{B29021CD-0798-984E-9F23-92CEAF09007C}"/>
                </a:ext>
              </a:extLst>
            </p:cNvPr>
            <p:cNvSpPr>
              <a:spLocks noChangeAspect="1" noChangeArrowheads="1"/>
            </p:cNvSpPr>
            <p:nvPr/>
          </p:nvSpPr>
          <p:spPr bwMode="auto">
            <a:xfrm>
              <a:off x="522288" y="2068513"/>
              <a:ext cx="136525" cy="136525"/>
            </a:xfrm>
            <a:prstGeom prst="ellipse">
              <a:avLst/>
            </a:prstGeom>
            <a:no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3" name="Oval 75">
              <a:extLst>
                <a:ext uri="{FF2B5EF4-FFF2-40B4-BE49-F238E27FC236}">
                  <a16:creationId xmlns:a16="http://schemas.microsoft.com/office/drawing/2014/main" id="{32EF6170-05D9-CB48-A16C-11EA83B6367A}"/>
                </a:ext>
              </a:extLst>
            </p:cNvPr>
            <p:cNvSpPr>
              <a:spLocks noChangeAspect="1" noChangeArrowheads="1"/>
            </p:cNvSpPr>
            <p:nvPr/>
          </p:nvSpPr>
          <p:spPr bwMode="auto">
            <a:xfrm>
              <a:off x="1176338"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4" name="Oval 76">
              <a:extLst>
                <a:ext uri="{FF2B5EF4-FFF2-40B4-BE49-F238E27FC236}">
                  <a16:creationId xmlns:a16="http://schemas.microsoft.com/office/drawing/2014/main" id="{02F9543A-FAC9-1144-91CD-91258F4CFCD1}"/>
                </a:ext>
              </a:extLst>
            </p:cNvPr>
            <p:cNvSpPr>
              <a:spLocks noChangeAspect="1" noChangeArrowheads="1"/>
            </p:cNvSpPr>
            <p:nvPr/>
          </p:nvSpPr>
          <p:spPr bwMode="auto">
            <a:xfrm>
              <a:off x="1504950" y="206851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5" name="Oval 77">
              <a:extLst>
                <a:ext uri="{FF2B5EF4-FFF2-40B4-BE49-F238E27FC236}">
                  <a16:creationId xmlns:a16="http://schemas.microsoft.com/office/drawing/2014/main" id="{DF32A35D-243A-C242-81D5-40346C4A21E8}"/>
                </a:ext>
              </a:extLst>
            </p:cNvPr>
            <p:cNvSpPr>
              <a:spLocks noChangeAspect="1" noChangeArrowheads="1"/>
            </p:cNvSpPr>
            <p:nvPr/>
          </p:nvSpPr>
          <p:spPr bwMode="auto">
            <a:xfrm>
              <a:off x="1831975"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6" name="Oval 78">
              <a:extLst>
                <a:ext uri="{FF2B5EF4-FFF2-40B4-BE49-F238E27FC236}">
                  <a16:creationId xmlns:a16="http://schemas.microsoft.com/office/drawing/2014/main" id="{760B1587-7968-E94F-BBA3-0A7FEDD036E0}"/>
                </a:ext>
              </a:extLst>
            </p:cNvPr>
            <p:cNvSpPr>
              <a:spLocks noChangeAspect="1" noChangeArrowheads="1"/>
            </p:cNvSpPr>
            <p:nvPr/>
          </p:nvSpPr>
          <p:spPr bwMode="auto">
            <a:xfrm>
              <a:off x="2159000"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7" name="Oval 79">
              <a:extLst>
                <a:ext uri="{FF2B5EF4-FFF2-40B4-BE49-F238E27FC236}">
                  <a16:creationId xmlns:a16="http://schemas.microsoft.com/office/drawing/2014/main" id="{A50C6EC4-B0E8-B449-9415-988EB733323D}"/>
                </a:ext>
              </a:extLst>
            </p:cNvPr>
            <p:cNvSpPr>
              <a:spLocks noChangeAspect="1" noChangeArrowheads="1"/>
            </p:cNvSpPr>
            <p:nvPr/>
          </p:nvSpPr>
          <p:spPr bwMode="auto">
            <a:xfrm>
              <a:off x="2487613" y="206851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8" name="Oval 80">
              <a:extLst>
                <a:ext uri="{FF2B5EF4-FFF2-40B4-BE49-F238E27FC236}">
                  <a16:creationId xmlns:a16="http://schemas.microsoft.com/office/drawing/2014/main" id="{3E0577B4-8500-4E45-A53D-3116FB45341A}"/>
                </a:ext>
              </a:extLst>
            </p:cNvPr>
            <p:cNvSpPr>
              <a:spLocks noChangeAspect="1" noChangeArrowheads="1"/>
            </p:cNvSpPr>
            <p:nvPr/>
          </p:nvSpPr>
          <p:spPr bwMode="auto">
            <a:xfrm>
              <a:off x="522288" y="2395538"/>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9" name="Oval 81">
              <a:extLst>
                <a:ext uri="{FF2B5EF4-FFF2-40B4-BE49-F238E27FC236}">
                  <a16:creationId xmlns:a16="http://schemas.microsoft.com/office/drawing/2014/main" id="{E96F45C1-1C8D-D34C-B9F2-A8D3979BD58A}"/>
                </a:ext>
              </a:extLst>
            </p:cNvPr>
            <p:cNvSpPr>
              <a:spLocks noChangeAspect="1" noChangeArrowheads="1"/>
            </p:cNvSpPr>
            <p:nvPr/>
          </p:nvSpPr>
          <p:spPr bwMode="auto">
            <a:xfrm>
              <a:off x="849313" y="23955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0" name="Oval 82">
              <a:extLst>
                <a:ext uri="{FF2B5EF4-FFF2-40B4-BE49-F238E27FC236}">
                  <a16:creationId xmlns:a16="http://schemas.microsoft.com/office/drawing/2014/main" id="{BE46EE45-771F-3B4D-8449-D60BEC8EE487}"/>
                </a:ext>
              </a:extLst>
            </p:cNvPr>
            <p:cNvSpPr>
              <a:spLocks noChangeAspect="1" noChangeArrowheads="1"/>
            </p:cNvSpPr>
            <p:nvPr/>
          </p:nvSpPr>
          <p:spPr bwMode="auto">
            <a:xfrm>
              <a:off x="1176338"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1" name="Oval 83">
              <a:extLst>
                <a:ext uri="{FF2B5EF4-FFF2-40B4-BE49-F238E27FC236}">
                  <a16:creationId xmlns:a16="http://schemas.microsoft.com/office/drawing/2014/main" id="{55EBFA77-D24E-CC45-A88B-7DEFC4F2F7CB}"/>
                </a:ext>
              </a:extLst>
            </p:cNvPr>
            <p:cNvSpPr>
              <a:spLocks noChangeAspect="1" noChangeArrowheads="1"/>
            </p:cNvSpPr>
            <p:nvPr/>
          </p:nvSpPr>
          <p:spPr bwMode="auto">
            <a:xfrm>
              <a:off x="1504950"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2" name="Oval 84">
              <a:extLst>
                <a:ext uri="{FF2B5EF4-FFF2-40B4-BE49-F238E27FC236}">
                  <a16:creationId xmlns:a16="http://schemas.microsoft.com/office/drawing/2014/main" id="{D9B6B003-1F91-414B-9F8B-530D494B5573}"/>
                </a:ext>
              </a:extLst>
            </p:cNvPr>
            <p:cNvSpPr>
              <a:spLocks noChangeAspect="1" noChangeArrowheads="1"/>
            </p:cNvSpPr>
            <p:nvPr/>
          </p:nvSpPr>
          <p:spPr bwMode="auto">
            <a:xfrm>
              <a:off x="2159000" y="23955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3" name="Oval 85">
              <a:extLst>
                <a:ext uri="{FF2B5EF4-FFF2-40B4-BE49-F238E27FC236}">
                  <a16:creationId xmlns:a16="http://schemas.microsoft.com/office/drawing/2014/main" id="{F736D7CF-1351-9F47-BB10-F5670082634C}"/>
                </a:ext>
              </a:extLst>
            </p:cNvPr>
            <p:cNvSpPr>
              <a:spLocks noChangeAspect="1" noChangeArrowheads="1"/>
            </p:cNvSpPr>
            <p:nvPr/>
          </p:nvSpPr>
          <p:spPr bwMode="auto">
            <a:xfrm>
              <a:off x="849313"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4" name="Oval 86">
              <a:extLst>
                <a:ext uri="{FF2B5EF4-FFF2-40B4-BE49-F238E27FC236}">
                  <a16:creationId xmlns:a16="http://schemas.microsoft.com/office/drawing/2014/main" id="{2D5DBFC3-772A-5143-8E07-7554324E62EC}"/>
                </a:ext>
              </a:extLst>
            </p:cNvPr>
            <p:cNvSpPr>
              <a:spLocks noChangeAspect="1" noChangeArrowheads="1"/>
            </p:cNvSpPr>
            <p:nvPr/>
          </p:nvSpPr>
          <p:spPr bwMode="auto">
            <a:xfrm>
              <a:off x="1176338" y="2722563"/>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5" name="Oval 87">
              <a:extLst>
                <a:ext uri="{FF2B5EF4-FFF2-40B4-BE49-F238E27FC236}">
                  <a16:creationId xmlns:a16="http://schemas.microsoft.com/office/drawing/2014/main" id="{2FAF8FE8-6387-D343-9110-1CA8A3EE23BB}"/>
                </a:ext>
              </a:extLst>
            </p:cNvPr>
            <p:cNvSpPr>
              <a:spLocks noChangeAspect="1" noChangeArrowheads="1"/>
            </p:cNvSpPr>
            <p:nvPr/>
          </p:nvSpPr>
          <p:spPr bwMode="auto">
            <a:xfrm>
              <a:off x="1504950"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6" name="Oval 88">
              <a:extLst>
                <a:ext uri="{FF2B5EF4-FFF2-40B4-BE49-F238E27FC236}">
                  <a16:creationId xmlns:a16="http://schemas.microsoft.com/office/drawing/2014/main" id="{EB283AF9-054C-C042-A6AA-8908D54AD138}"/>
                </a:ext>
              </a:extLst>
            </p:cNvPr>
            <p:cNvSpPr>
              <a:spLocks noChangeAspect="1" noChangeArrowheads="1"/>
            </p:cNvSpPr>
            <p:nvPr/>
          </p:nvSpPr>
          <p:spPr bwMode="auto">
            <a:xfrm>
              <a:off x="1831975" y="272256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7" name="Oval 89">
              <a:extLst>
                <a:ext uri="{FF2B5EF4-FFF2-40B4-BE49-F238E27FC236}">
                  <a16:creationId xmlns:a16="http://schemas.microsoft.com/office/drawing/2014/main" id="{D7C4671E-FFAF-8D49-8BE1-BCEA86AE0949}"/>
                </a:ext>
              </a:extLst>
            </p:cNvPr>
            <p:cNvSpPr>
              <a:spLocks noChangeAspect="1" noChangeArrowheads="1"/>
            </p:cNvSpPr>
            <p:nvPr/>
          </p:nvSpPr>
          <p:spPr bwMode="auto">
            <a:xfrm>
              <a:off x="2159000"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8" name="Oval 90">
              <a:extLst>
                <a:ext uri="{FF2B5EF4-FFF2-40B4-BE49-F238E27FC236}">
                  <a16:creationId xmlns:a16="http://schemas.microsoft.com/office/drawing/2014/main" id="{1DBC63D3-A3E6-3947-94FA-6A5338D88141}"/>
                </a:ext>
              </a:extLst>
            </p:cNvPr>
            <p:cNvSpPr>
              <a:spLocks noChangeAspect="1" noChangeArrowheads="1"/>
            </p:cNvSpPr>
            <p:nvPr/>
          </p:nvSpPr>
          <p:spPr bwMode="auto">
            <a:xfrm>
              <a:off x="2487613" y="2722563"/>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9" name="Oval 91">
              <a:extLst>
                <a:ext uri="{FF2B5EF4-FFF2-40B4-BE49-F238E27FC236}">
                  <a16:creationId xmlns:a16="http://schemas.microsoft.com/office/drawing/2014/main" id="{21994AA3-F146-4A44-BD5B-25F10D8564FC}"/>
                </a:ext>
              </a:extLst>
            </p:cNvPr>
            <p:cNvSpPr>
              <a:spLocks noChangeAspect="1" noChangeArrowheads="1"/>
            </p:cNvSpPr>
            <p:nvPr/>
          </p:nvSpPr>
          <p:spPr bwMode="auto">
            <a:xfrm>
              <a:off x="522288" y="305117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0" name="Oval 92">
              <a:extLst>
                <a:ext uri="{FF2B5EF4-FFF2-40B4-BE49-F238E27FC236}">
                  <a16:creationId xmlns:a16="http://schemas.microsoft.com/office/drawing/2014/main" id="{5AB209E6-2578-1D4E-9A69-57FFB0EA55C0}"/>
                </a:ext>
              </a:extLst>
            </p:cNvPr>
            <p:cNvSpPr>
              <a:spLocks noChangeAspect="1" noChangeArrowheads="1"/>
            </p:cNvSpPr>
            <p:nvPr/>
          </p:nvSpPr>
          <p:spPr bwMode="auto">
            <a:xfrm>
              <a:off x="849313"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1" name="Oval 93">
              <a:extLst>
                <a:ext uri="{FF2B5EF4-FFF2-40B4-BE49-F238E27FC236}">
                  <a16:creationId xmlns:a16="http://schemas.microsoft.com/office/drawing/2014/main" id="{E6651793-024D-B244-AC50-774190D6C3C5}"/>
                </a:ext>
              </a:extLst>
            </p:cNvPr>
            <p:cNvSpPr>
              <a:spLocks noChangeAspect="1" noChangeArrowheads="1"/>
            </p:cNvSpPr>
            <p:nvPr/>
          </p:nvSpPr>
          <p:spPr bwMode="auto">
            <a:xfrm>
              <a:off x="1504950" y="305117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2" name="Oval 94">
              <a:extLst>
                <a:ext uri="{FF2B5EF4-FFF2-40B4-BE49-F238E27FC236}">
                  <a16:creationId xmlns:a16="http://schemas.microsoft.com/office/drawing/2014/main" id="{435ADE9C-7B7B-AC49-AD7A-21D06AA6C4F0}"/>
                </a:ext>
              </a:extLst>
            </p:cNvPr>
            <p:cNvSpPr>
              <a:spLocks noChangeAspect="1" noChangeArrowheads="1"/>
            </p:cNvSpPr>
            <p:nvPr/>
          </p:nvSpPr>
          <p:spPr bwMode="auto">
            <a:xfrm>
              <a:off x="1831975"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3" name="Oval 95">
              <a:extLst>
                <a:ext uri="{FF2B5EF4-FFF2-40B4-BE49-F238E27FC236}">
                  <a16:creationId xmlns:a16="http://schemas.microsoft.com/office/drawing/2014/main" id="{1DB697C6-CDAD-7844-A0CA-FF514DA2FB2F}"/>
                </a:ext>
              </a:extLst>
            </p:cNvPr>
            <p:cNvSpPr>
              <a:spLocks noChangeAspect="1" noChangeArrowheads="1"/>
            </p:cNvSpPr>
            <p:nvPr/>
          </p:nvSpPr>
          <p:spPr bwMode="auto">
            <a:xfrm>
              <a:off x="2159000" y="305117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4" name="Oval 96">
              <a:extLst>
                <a:ext uri="{FF2B5EF4-FFF2-40B4-BE49-F238E27FC236}">
                  <a16:creationId xmlns:a16="http://schemas.microsoft.com/office/drawing/2014/main" id="{6E514680-942C-D641-97F7-FCE108A6B9E0}"/>
                </a:ext>
              </a:extLst>
            </p:cNvPr>
            <p:cNvSpPr>
              <a:spLocks noChangeAspect="1" noChangeArrowheads="1"/>
            </p:cNvSpPr>
            <p:nvPr/>
          </p:nvSpPr>
          <p:spPr bwMode="auto">
            <a:xfrm>
              <a:off x="2487613" y="3051175"/>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5" name="Oval 97">
              <a:extLst>
                <a:ext uri="{FF2B5EF4-FFF2-40B4-BE49-F238E27FC236}">
                  <a16:creationId xmlns:a16="http://schemas.microsoft.com/office/drawing/2014/main" id="{2F214CDD-99BD-1C40-8F06-240F2ABAE87A}"/>
                </a:ext>
              </a:extLst>
            </p:cNvPr>
            <p:cNvSpPr>
              <a:spLocks noChangeAspect="1" noChangeArrowheads="1"/>
            </p:cNvSpPr>
            <p:nvPr/>
          </p:nvSpPr>
          <p:spPr bwMode="auto">
            <a:xfrm>
              <a:off x="522288"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6" name="Oval 98">
              <a:extLst>
                <a:ext uri="{FF2B5EF4-FFF2-40B4-BE49-F238E27FC236}">
                  <a16:creationId xmlns:a16="http://schemas.microsoft.com/office/drawing/2014/main" id="{69C4A605-FF55-584E-86AB-2D47C54EE12E}"/>
                </a:ext>
              </a:extLst>
            </p:cNvPr>
            <p:cNvSpPr>
              <a:spLocks noChangeAspect="1" noChangeArrowheads="1"/>
            </p:cNvSpPr>
            <p:nvPr/>
          </p:nvSpPr>
          <p:spPr bwMode="auto">
            <a:xfrm>
              <a:off x="849313" y="3378200"/>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7" name="Oval 99">
              <a:extLst>
                <a:ext uri="{FF2B5EF4-FFF2-40B4-BE49-F238E27FC236}">
                  <a16:creationId xmlns:a16="http://schemas.microsoft.com/office/drawing/2014/main" id="{80E921E6-92C5-7141-8FF0-9AD8FD261F30}"/>
                </a:ext>
              </a:extLst>
            </p:cNvPr>
            <p:cNvSpPr>
              <a:spLocks noChangeAspect="1" noChangeArrowheads="1"/>
            </p:cNvSpPr>
            <p:nvPr/>
          </p:nvSpPr>
          <p:spPr bwMode="auto">
            <a:xfrm>
              <a:off x="1176338"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8" name="Oval 100">
              <a:extLst>
                <a:ext uri="{FF2B5EF4-FFF2-40B4-BE49-F238E27FC236}">
                  <a16:creationId xmlns:a16="http://schemas.microsoft.com/office/drawing/2014/main" id="{AFB20BD8-30A3-7A44-AE48-42F95A088D92}"/>
                </a:ext>
              </a:extLst>
            </p:cNvPr>
            <p:cNvSpPr>
              <a:spLocks noChangeAspect="1" noChangeArrowheads="1"/>
            </p:cNvSpPr>
            <p:nvPr/>
          </p:nvSpPr>
          <p:spPr bwMode="auto">
            <a:xfrm>
              <a:off x="1504950" y="337820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9" name="Oval 101">
              <a:extLst>
                <a:ext uri="{FF2B5EF4-FFF2-40B4-BE49-F238E27FC236}">
                  <a16:creationId xmlns:a16="http://schemas.microsoft.com/office/drawing/2014/main" id="{3E2BD203-A600-6345-9041-EC58CE13CBC2}"/>
                </a:ext>
              </a:extLst>
            </p:cNvPr>
            <p:cNvSpPr>
              <a:spLocks noChangeAspect="1" noChangeArrowheads="1"/>
            </p:cNvSpPr>
            <p:nvPr/>
          </p:nvSpPr>
          <p:spPr bwMode="auto">
            <a:xfrm>
              <a:off x="1831975" y="3378200"/>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0" name="Oval 102">
              <a:extLst>
                <a:ext uri="{FF2B5EF4-FFF2-40B4-BE49-F238E27FC236}">
                  <a16:creationId xmlns:a16="http://schemas.microsoft.com/office/drawing/2014/main" id="{60423F28-565D-A74D-9D07-37F1FDAEADBE}"/>
                </a:ext>
              </a:extLst>
            </p:cNvPr>
            <p:cNvSpPr>
              <a:spLocks noChangeAspect="1" noChangeArrowheads="1"/>
            </p:cNvSpPr>
            <p:nvPr/>
          </p:nvSpPr>
          <p:spPr bwMode="auto">
            <a:xfrm>
              <a:off x="2487613" y="3378200"/>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1" name="Oval 103">
              <a:extLst>
                <a:ext uri="{FF2B5EF4-FFF2-40B4-BE49-F238E27FC236}">
                  <a16:creationId xmlns:a16="http://schemas.microsoft.com/office/drawing/2014/main" id="{C9FD5120-89AF-D045-A2B6-FBD89A8A03F4}"/>
                </a:ext>
              </a:extLst>
            </p:cNvPr>
            <p:cNvSpPr>
              <a:spLocks noChangeAspect="1" noChangeArrowheads="1"/>
            </p:cNvSpPr>
            <p:nvPr/>
          </p:nvSpPr>
          <p:spPr bwMode="auto">
            <a:xfrm>
              <a:off x="522288"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2" name="Oval 104">
              <a:extLst>
                <a:ext uri="{FF2B5EF4-FFF2-40B4-BE49-F238E27FC236}">
                  <a16:creationId xmlns:a16="http://schemas.microsoft.com/office/drawing/2014/main" id="{9BA4C8A5-79F7-6A42-9656-478777D2DEE1}"/>
                </a:ext>
              </a:extLst>
            </p:cNvPr>
            <p:cNvSpPr>
              <a:spLocks noChangeAspect="1" noChangeArrowheads="1"/>
            </p:cNvSpPr>
            <p:nvPr/>
          </p:nvSpPr>
          <p:spPr bwMode="auto">
            <a:xfrm>
              <a:off x="849313" y="4033838"/>
              <a:ext cx="136525" cy="136525"/>
            </a:xfrm>
            <a:prstGeom prst="ellipse">
              <a:avLst/>
            </a:prstGeom>
            <a:solidFill>
              <a:schemeClr val="tx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3" name="Oval 105">
              <a:extLst>
                <a:ext uri="{FF2B5EF4-FFF2-40B4-BE49-F238E27FC236}">
                  <a16:creationId xmlns:a16="http://schemas.microsoft.com/office/drawing/2014/main" id="{42CE955D-77D6-B24E-9EBB-B70805B9CFA8}"/>
                </a:ext>
              </a:extLst>
            </p:cNvPr>
            <p:cNvSpPr>
              <a:spLocks noChangeAspect="1" noChangeArrowheads="1"/>
            </p:cNvSpPr>
            <p:nvPr/>
          </p:nvSpPr>
          <p:spPr bwMode="auto">
            <a:xfrm>
              <a:off x="1176338"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4" name="Oval 106">
              <a:extLst>
                <a:ext uri="{FF2B5EF4-FFF2-40B4-BE49-F238E27FC236}">
                  <a16:creationId xmlns:a16="http://schemas.microsoft.com/office/drawing/2014/main" id="{7FDF2312-143D-474B-B102-508366126C43}"/>
                </a:ext>
              </a:extLst>
            </p:cNvPr>
            <p:cNvSpPr>
              <a:spLocks noChangeAspect="1" noChangeArrowheads="1"/>
            </p:cNvSpPr>
            <p:nvPr/>
          </p:nvSpPr>
          <p:spPr bwMode="auto">
            <a:xfrm>
              <a:off x="1504950"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5" name="Oval 107">
              <a:extLst>
                <a:ext uri="{FF2B5EF4-FFF2-40B4-BE49-F238E27FC236}">
                  <a16:creationId xmlns:a16="http://schemas.microsoft.com/office/drawing/2014/main" id="{4A777D29-80E0-8B41-875C-F60B1FEF28BE}"/>
                </a:ext>
              </a:extLst>
            </p:cNvPr>
            <p:cNvSpPr>
              <a:spLocks noChangeAspect="1" noChangeArrowheads="1"/>
            </p:cNvSpPr>
            <p:nvPr/>
          </p:nvSpPr>
          <p:spPr bwMode="auto">
            <a:xfrm>
              <a:off x="2159000" y="403383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6" name="Oval 108">
              <a:extLst>
                <a:ext uri="{FF2B5EF4-FFF2-40B4-BE49-F238E27FC236}">
                  <a16:creationId xmlns:a16="http://schemas.microsoft.com/office/drawing/2014/main" id="{ECD302BD-E301-F845-ACDC-C877B0073EE2}"/>
                </a:ext>
              </a:extLst>
            </p:cNvPr>
            <p:cNvSpPr>
              <a:spLocks noChangeAspect="1" noChangeArrowheads="1"/>
            </p:cNvSpPr>
            <p:nvPr/>
          </p:nvSpPr>
          <p:spPr bwMode="auto">
            <a:xfrm>
              <a:off x="2487613" y="40338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47" name="Text Box 109">
            <a:extLst>
              <a:ext uri="{FF2B5EF4-FFF2-40B4-BE49-F238E27FC236}">
                <a16:creationId xmlns:a16="http://schemas.microsoft.com/office/drawing/2014/main" id="{CF9F7457-5D72-1B41-83EC-095BE52E7508}"/>
              </a:ext>
            </a:extLst>
          </p:cNvPr>
          <p:cNvSpPr txBox="1">
            <a:spLocks noChangeArrowheads="1"/>
          </p:cNvSpPr>
          <p:nvPr/>
        </p:nvSpPr>
        <p:spPr bwMode="auto">
          <a:xfrm>
            <a:off x="1157470" y="5757454"/>
            <a:ext cx="647849" cy="584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A</a:t>
            </a:r>
            <a:r>
              <a:rPr kumimoji="0" lang="en-US" sz="3200" b="0" i="0" u="none" strike="noStrike" kern="1200" cap="none" spc="0" normalizeH="0" baseline="30000" noProof="0" dirty="0">
                <a:ln>
                  <a:noFill/>
                </a:ln>
                <a:solidFill>
                  <a:srgbClr val="FF0000"/>
                </a:solidFill>
                <a:effectLst/>
                <a:uLnTx/>
                <a:uFillTx/>
                <a:latin typeface="Times" charset="0"/>
                <a:ea typeface="ＭＳ Ｐゴシック" charset="0"/>
                <a:cs typeface="+mn-cs"/>
              </a:rPr>
              <a:t>T</a:t>
            </a:r>
          </a:p>
        </p:txBody>
      </p:sp>
      <p:sp>
        <p:nvSpPr>
          <p:cNvPr id="248" name="Oval 110">
            <a:extLst>
              <a:ext uri="{FF2B5EF4-FFF2-40B4-BE49-F238E27FC236}">
                <a16:creationId xmlns:a16="http://schemas.microsoft.com/office/drawing/2014/main" id="{25D1E977-6EC0-854B-ADC2-4371088E2A46}"/>
              </a:ext>
            </a:extLst>
          </p:cNvPr>
          <p:cNvSpPr>
            <a:spLocks noChangeAspect="1" noChangeArrowheads="1"/>
          </p:cNvSpPr>
          <p:nvPr/>
        </p:nvSpPr>
        <p:spPr bwMode="auto">
          <a:xfrm>
            <a:off x="4658081" y="41413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9" name="Oval 111">
            <a:extLst>
              <a:ext uri="{FF2B5EF4-FFF2-40B4-BE49-F238E27FC236}">
                <a16:creationId xmlns:a16="http://schemas.microsoft.com/office/drawing/2014/main" id="{9CBF9E3A-8D03-5F46-A1D7-F5967573E29F}"/>
              </a:ext>
            </a:extLst>
          </p:cNvPr>
          <p:cNvSpPr>
            <a:spLocks noChangeAspect="1" noChangeArrowheads="1"/>
          </p:cNvSpPr>
          <p:nvPr/>
        </p:nvSpPr>
        <p:spPr bwMode="auto">
          <a:xfrm>
            <a:off x="4658081" y="5124062"/>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0" name="Oval 112">
            <a:extLst>
              <a:ext uri="{FF2B5EF4-FFF2-40B4-BE49-F238E27FC236}">
                <a16:creationId xmlns:a16="http://schemas.microsoft.com/office/drawing/2014/main" id="{31284F20-E590-C94B-8E71-FBAC144A14B0}"/>
              </a:ext>
            </a:extLst>
          </p:cNvPr>
          <p:cNvSpPr>
            <a:spLocks noChangeAspect="1" noChangeArrowheads="1"/>
          </p:cNvSpPr>
          <p:nvPr/>
        </p:nvSpPr>
        <p:spPr bwMode="auto">
          <a:xfrm>
            <a:off x="4658081" y="34873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1" name="Oval 113">
            <a:extLst>
              <a:ext uri="{FF2B5EF4-FFF2-40B4-BE49-F238E27FC236}">
                <a16:creationId xmlns:a16="http://schemas.microsoft.com/office/drawing/2014/main" id="{780D8ABA-319E-6049-AA25-B3260A586E30}"/>
              </a:ext>
            </a:extLst>
          </p:cNvPr>
          <p:cNvSpPr>
            <a:spLocks noChangeAspect="1" noChangeArrowheads="1"/>
          </p:cNvSpPr>
          <p:nvPr/>
        </p:nvSpPr>
        <p:spPr bwMode="auto">
          <a:xfrm>
            <a:off x="4658081" y="38143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2" name="Oval 114">
            <a:extLst>
              <a:ext uri="{FF2B5EF4-FFF2-40B4-BE49-F238E27FC236}">
                <a16:creationId xmlns:a16="http://schemas.microsoft.com/office/drawing/2014/main" id="{92C16E9E-DDE4-9540-AA0E-77791CF18FB7}"/>
              </a:ext>
            </a:extLst>
          </p:cNvPr>
          <p:cNvSpPr>
            <a:spLocks noChangeAspect="1" noChangeArrowheads="1"/>
          </p:cNvSpPr>
          <p:nvPr/>
        </p:nvSpPr>
        <p:spPr bwMode="auto">
          <a:xfrm>
            <a:off x="4658081" y="479703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3" name="Oval 115">
            <a:extLst>
              <a:ext uri="{FF2B5EF4-FFF2-40B4-BE49-F238E27FC236}">
                <a16:creationId xmlns:a16="http://schemas.microsoft.com/office/drawing/2014/main" id="{F79F469F-FCA2-4B43-896E-1C3B2D07CD54}"/>
              </a:ext>
            </a:extLst>
          </p:cNvPr>
          <p:cNvSpPr>
            <a:spLocks noChangeAspect="1" noChangeArrowheads="1"/>
          </p:cNvSpPr>
          <p:nvPr/>
        </p:nvSpPr>
        <p:spPr bwMode="auto">
          <a:xfrm>
            <a:off x="4658081" y="54526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4" name="Oval 116">
            <a:extLst>
              <a:ext uri="{FF2B5EF4-FFF2-40B4-BE49-F238E27FC236}">
                <a16:creationId xmlns:a16="http://schemas.microsoft.com/office/drawing/2014/main" id="{606E503D-65DB-3543-8655-4D7A0172CB43}"/>
              </a:ext>
            </a:extLst>
          </p:cNvPr>
          <p:cNvSpPr>
            <a:spLocks noChangeAspect="1" noChangeArrowheads="1"/>
          </p:cNvSpPr>
          <p:nvPr/>
        </p:nvSpPr>
        <p:spPr bwMode="auto">
          <a:xfrm>
            <a:off x="3575406" y="44461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5" name="Oval 117">
            <a:extLst>
              <a:ext uri="{FF2B5EF4-FFF2-40B4-BE49-F238E27FC236}">
                <a16:creationId xmlns:a16="http://schemas.microsoft.com/office/drawing/2014/main" id="{2B3199FE-778C-174D-83F3-7ECD600D9504}"/>
              </a:ext>
            </a:extLst>
          </p:cNvPr>
          <p:cNvSpPr>
            <a:spLocks noChangeAspect="1" noChangeArrowheads="1"/>
          </p:cNvSpPr>
          <p:nvPr/>
        </p:nvSpPr>
        <p:spPr bwMode="auto">
          <a:xfrm>
            <a:off x="3575406" y="5428862"/>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6" name="Oval 118">
            <a:extLst>
              <a:ext uri="{FF2B5EF4-FFF2-40B4-BE49-F238E27FC236}">
                <a16:creationId xmlns:a16="http://schemas.microsoft.com/office/drawing/2014/main" id="{9AC2EC47-EFA2-1942-8F4D-D85A1D6ED14C}"/>
              </a:ext>
            </a:extLst>
          </p:cNvPr>
          <p:cNvSpPr>
            <a:spLocks noChangeAspect="1" noChangeArrowheads="1"/>
          </p:cNvSpPr>
          <p:nvPr/>
        </p:nvSpPr>
        <p:spPr bwMode="auto">
          <a:xfrm>
            <a:off x="3575406" y="37921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7" name="Oval 119">
            <a:extLst>
              <a:ext uri="{FF2B5EF4-FFF2-40B4-BE49-F238E27FC236}">
                <a16:creationId xmlns:a16="http://schemas.microsoft.com/office/drawing/2014/main" id="{BA64C23C-3EFA-D64F-9D93-EC4B6C1C6477}"/>
              </a:ext>
            </a:extLst>
          </p:cNvPr>
          <p:cNvSpPr>
            <a:spLocks noChangeAspect="1" noChangeArrowheads="1"/>
          </p:cNvSpPr>
          <p:nvPr/>
        </p:nvSpPr>
        <p:spPr bwMode="auto">
          <a:xfrm>
            <a:off x="3575406" y="41191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8" name="Oval 120">
            <a:extLst>
              <a:ext uri="{FF2B5EF4-FFF2-40B4-BE49-F238E27FC236}">
                <a16:creationId xmlns:a16="http://schemas.microsoft.com/office/drawing/2014/main" id="{AF65A877-D0B0-C543-8205-8464AEA504A8}"/>
              </a:ext>
            </a:extLst>
          </p:cNvPr>
          <p:cNvSpPr>
            <a:spLocks noChangeAspect="1" noChangeArrowheads="1"/>
          </p:cNvSpPr>
          <p:nvPr/>
        </p:nvSpPr>
        <p:spPr bwMode="auto">
          <a:xfrm>
            <a:off x="3575406" y="510183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9" name="Oval 121">
            <a:extLst>
              <a:ext uri="{FF2B5EF4-FFF2-40B4-BE49-F238E27FC236}">
                <a16:creationId xmlns:a16="http://schemas.microsoft.com/office/drawing/2014/main" id="{641508E5-ECB6-2E42-96ED-9AB4EEB15248}"/>
              </a:ext>
            </a:extLst>
          </p:cNvPr>
          <p:cNvSpPr>
            <a:spLocks noChangeAspect="1" noChangeArrowheads="1"/>
          </p:cNvSpPr>
          <p:nvPr/>
        </p:nvSpPr>
        <p:spPr bwMode="auto">
          <a:xfrm>
            <a:off x="3575406" y="59815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0" name="Oval 122">
            <a:extLst>
              <a:ext uri="{FF2B5EF4-FFF2-40B4-BE49-F238E27FC236}">
                <a16:creationId xmlns:a16="http://schemas.microsoft.com/office/drawing/2014/main" id="{3C4D61DC-59AB-F943-8873-8B32C2DB1726}"/>
              </a:ext>
            </a:extLst>
          </p:cNvPr>
          <p:cNvSpPr>
            <a:spLocks noChangeAspect="1" noChangeArrowheads="1"/>
          </p:cNvSpPr>
          <p:nvPr/>
        </p:nvSpPr>
        <p:spPr bwMode="auto">
          <a:xfrm>
            <a:off x="3210281" y="3563548"/>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1" name="Oval 123">
            <a:extLst>
              <a:ext uri="{FF2B5EF4-FFF2-40B4-BE49-F238E27FC236}">
                <a16:creationId xmlns:a16="http://schemas.microsoft.com/office/drawing/2014/main" id="{3D894186-9733-3A4B-8715-B429CB41E439}"/>
              </a:ext>
            </a:extLst>
          </p:cNvPr>
          <p:cNvSpPr>
            <a:spLocks noChangeAspect="1" noChangeArrowheads="1"/>
          </p:cNvSpPr>
          <p:nvPr/>
        </p:nvSpPr>
        <p:spPr bwMode="auto">
          <a:xfrm>
            <a:off x="3438881" y="4265223"/>
            <a:ext cx="136525" cy="136525"/>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nvGrpSpPr>
          <p:cNvPr id="262" name="Group 261">
            <a:extLst>
              <a:ext uri="{FF2B5EF4-FFF2-40B4-BE49-F238E27FC236}">
                <a16:creationId xmlns:a16="http://schemas.microsoft.com/office/drawing/2014/main" id="{9C655A4B-0D6E-EF42-88BA-4BF311F490B3}"/>
              </a:ext>
            </a:extLst>
          </p:cNvPr>
          <p:cNvGrpSpPr/>
          <p:nvPr/>
        </p:nvGrpSpPr>
        <p:grpSpPr>
          <a:xfrm>
            <a:off x="4296924" y="3519653"/>
            <a:ext cx="823912" cy="2233613"/>
            <a:chOff x="4295805" y="1478109"/>
            <a:chExt cx="823912" cy="2233613"/>
          </a:xfrm>
        </p:grpSpPr>
        <p:sp>
          <p:nvSpPr>
            <p:cNvPr id="263" name="Oval 67">
              <a:extLst>
                <a:ext uri="{FF2B5EF4-FFF2-40B4-BE49-F238E27FC236}">
                  <a16:creationId xmlns:a16="http://schemas.microsoft.com/office/drawing/2014/main" id="{C802F0B3-5AA4-4E49-A817-D1A19E31F6F0}"/>
                </a:ext>
              </a:extLst>
            </p:cNvPr>
            <p:cNvSpPr>
              <a:spLocks noChangeAspect="1" noChangeArrowheads="1"/>
            </p:cNvSpPr>
            <p:nvPr/>
          </p:nvSpPr>
          <p:spPr bwMode="auto">
            <a:xfrm>
              <a:off x="4373618" y="316882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4" name="Oval 68">
              <a:extLst>
                <a:ext uri="{FF2B5EF4-FFF2-40B4-BE49-F238E27FC236}">
                  <a16:creationId xmlns:a16="http://schemas.microsoft.com/office/drawing/2014/main" id="{11E8E30B-3100-F241-B53C-3675B0B016C5}"/>
                </a:ext>
              </a:extLst>
            </p:cNvPr>
            <p:cNvSpPr>
              <a:spLocks noChangeAspect="1" noChangeArrowheads="1"/>
            </p:cNvSpPr>
            <p:nvPr/>
          </p:nvSpPr>
          <p:spPr bwMode="auto">
            <a:xfrm>
              <a:off x="4373618" y="15321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5" name="Oval 69">
              <a:extLst>
                <a:ext uri="{FF2B5EF4-FFF2-40B4-BE49-F238E27FC236}">
                  <a16:creationId xmlns:a16="http://schemas.microsoft.com/office/drawing/2014/main" id="{1EC00591-A69E-2944-B71B-4E79B441ABEA}"/>
                </a:ext>
              </a:extLst>
            </p:cNvPr>
            <p:cNvSpPr>
              <a:spLocks noChangeAspect="1" noChangeArrowheads="1"/>
            </p:cNvSpPr>
            <p:nvPr/>
          </p:nvSpPr>
          <p:spPr bwMode="auto">
            <a:xfrm>
              <a:off x="4373618" y="18591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6" name="Oval 70">
              <a:extLst>
                <a:ext uri="{FF2B5EF4-FFF2-40B4-BE49-F238E27FC236}">
                  <a16:creationId xmlns:a16="http://schemas.microsoft.com/office/drawing/2014/main" id="{47A17373-4E7E-1843-8AB8-C1D162834D80}"/>
                </a:ext>
              </a:extLst>
            </p:cNvPr>
            <p:cNvSpPr>
              <a:spLocks noChangeAspect="1" noChangeArrowheads="1"/>
            </p:cNvSpPr>
            <p:nvPr/>
          </p:nvSpPr>
          <p:spPr bwMode="auto">
            <a:xfrm>
              <a:off x="4373618" y="284179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7" name="Oval 71">
              <a:extLst>
                <a:ext uri="{FF2B5EF4-FFF2-40B4-BE49-F238E27FC236}">
                  <a16:creationId xmlns:a16="http://schemas.microsoft.com/office/drawing/2014/main" id="{ADA76D2E-17EC-2B4E-9B04-4DD6608595E5}"/>
                </a:ext>
              </a:extLst>
            </p:cNvPr>
            <p:cNvSpPr>
              <a:spLocks noChangeAspect="1" noChangeArrowheads="1"/>
            </p:cNvSpPr>
            <p:nvPr/>
          </p:nvSpPr>
          <p:spPr bwMode="auto">
            <a:xfrm>
              <a:off x="4373618" y="34974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8" name="Rectangle 80">
              <a:extLst>
                <a:ext uri="{FF2B5EF4-FFF2-40B4-BE49-F238E27FC236}">
                  <a16:creationId xmlns:a16="http://schemas.microsoft.com/office/drawing/2014/main" id="{BD42B4BB-67CC-EE4A-B599-99E918E17667}"/>
                </a:ext>
              </a:extLst>
            </p:cNvPr>
            <p:cNvSpPr>
              <a:spLocks noChangeAspect="1" noChangeArrowheads="1"/>
            </p:cNvSpPr>
            <p:nvPr/>
          </p:nvSpPr>
          <p:spPr bwMode="auto">
            <a:xfrm>
              <a:off x="4295805" y="1478109"/>
              <a:ext cx="823912" cy="2233613"/>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9" name="Oval 81">
              <a:extLst>
                <a:ext uri="{FF2B5EF4-FFF2-40B4-BE49-F238E27FC236}">
                  <a16:creationId xmlns:a16="http://schemas.microsoft.com/office/drawing/2014/main" id="{85C20982-A2A4-A446-A707-162F8ABDEED9}"/>
                </a:ext>
              </a:extLst>
            </p:cNvPr>
            <p:cNvSpPr>
              <a:spLocks noChangeAspect="1" noChangeArrowheads="1"/>
            </p:cNvSpPr>
            <p:nvPr/>
          </p:nvSpPr>
          <p:spPr bwMode="auto">
            <a:xfrm>
              <a:off x="4360918" y="3179934"/>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0" name="Oval 82">
              <a:extLst>
                <a:ext uri="{FF2B5EF4-FFF2-40B4-BE49-F238E27FC236}">
                  <a16:creationId xmlns:a16="http://schemas.microsoft.com/office/drawing/2014/main" id="{C862D88F-9303-1843-8193-1A5B08A14535}"/>
                </a:ext>
              </a:extLst>
            </p:cNvPr>
            <p:cNvSpPr>
              <a:spLocks noChangeAspect="1" noChangeArrowheads="1"/>
            </p:cNvSpPr>
            <p:nvPr/>
          </p:nvSpPr>
          <p:spPr bwMode="auto">
            <a:xfrm>
              <a:off x="4360918" y="1543223"/>
              <a:ext cx="136525" cy="1365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1" name="Oval 83">
              <a:extLst>
                <a:ext uri="{FF2B5EF4-FFF2-40B4-BE49-F238E27FC236}">
                  <a16:creationId xmlns:a16="http://schemas.microsoft.com/office/drawing/2014/main" id="{0DA949A0-A7FD-534D-AB6A-FCA5C3E20CE0}"/>
                </a:ext>
              </a:extLst>
            </p:cNvPr>
            <p:cNvSpPr>
              <a:spLocks noChangeAspect="1" noChangeArrowheads="1"/>
            </p:cNvSpPr>
            <p:nvPr/>
          </p:nvSpPr>
          <p:spPr bwMode="auto">
            <a:xfrm>
              <a:off x="4360918" y="1870248"/>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2" name="Oval 84">
              <a:extLst>
                <a:ext uri="{FF2B5EF4-FFF2-40B4-BE49-F238E27FC236}">
                  <a16:creationId xmlns:a16="http://schemas.microsoft.com/office/drawing/2014/main" id="{361A255A-B8D1-BB45-849C-E3888F0278E8}"/>
                </a:ext>
              </a:extLst>
            </p:cNvPr>
            <p:cNvSpPr>
              <a:spLocks noChangeAspect="1" noChangeArrowheads="1"/>
            </p:cNvSpPr>
            <p:nvPr/>
          </p:nvSpPr>
          <p:spPr bwMode="auto">
            <a:xfrm>
              <a:off x="4360918" y="25258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3" name="Oval 85">
              <a:extLst>
                <a:ext uri="{FF2B5EF4-FFF2-40B4-BE49-F238E27FC236}">
                  <a16:creationId xmlns:a16="http://schemas.microsoft.com/office/drawing/2014/main" id="{861BFDE1-3E55-4043-B0BF-53C51AEB6811}"/>
                </a:ext>
              </a:extLst>
            </p:cNvPr>
            <p:cNvSpPr>
              <a:spLocks noChangeAspect="1" noChangeArrowheads="1"/>
            </p:cNvSpPr>
            <p:nvPr/>
          </p:nvSpPr>
          <p:spPr bwMode="auto">
            <a:xfrm>
              <a:off x="4360918" y="285290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4" name="Oval 86">
              <a:extLst>
                <a:ext uri="{FF2B5EF4-FFF2-40B4-BE49-F238E27FC236}">
                  <a16:creationId xmlns:a16="http://schemas.microsoft.com/office/drawing/2014/main" id="{A72C8654-2DBD-3B46-99EC-DDC75D97D141}"/>
                </a:ext>
              </a:extLst>
            </p:cNvPr>
            <p:cNvSpPr>
              <a:spLocks noChangeAspect="1" noChangeArrowheads="1"/>
            </p:cNvSpPr>
            <p:nvPr/>
          </p:nvSpPr>
          <p:spPr bwMode="auto">
            <a:xfrm>
              <a:off x="4360918" y="3508530"/>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5" name="Oval 89">
              <a:extLst>
                <a:ext uri="{FF2B5EF4-FFF2-40B4-BE49-F238E27FC236}">
                  <a16:creationId xmlns:a16="http://schemas.microsoft.com/office/drawing/2014/main" id="{F3B871FB-9D4D-EB4B-A10F-03A3979519C0}"/>
                </a:ext>
              </a:extLst>
            </p:cNvPr>
            <p:cNvSpPr>
              <a:spLocks noChangeAspect="1" noChangeArrowheads="1"/>
            </p:cNvSpPr>
            <p:nvPr/>
          </p:nvSpPr>
          <p:spPr bwMode="auto">
            <a:xfrm>
              <a:off x="4678418" y="15479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6" name="Oval 90">
              <a:extLst>
                <a:ext uri="{FF2B5EF4-FFF2-40B4-BE49-F238E27FC236}">
                  <a16:creationId xmlns:a16="http://schemas.microsoft.com/office/drawing/2014/main" id="{ABA64D25-380A-FA4B-8793-2C676E247C50}"/>
                </a:ext>
              </a:extLst>
            </p:cNvPr>
            <p:cNvSpPr>
              <a:spLocks noChangeAspect="1" noChangeArrowheads="1"/>
            </p:cNvSpPr>
            <p:nvPr/>
          </p:nvSpPr>
          <p:spPr bwMode="auto">
            <a:xfrm>
              <a:off x="4370443" y="2222673"/>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7" name="Oval 91">
              <a:extLst>
                <a:ext uri="{FF2B5EF4-FFF2-40B4-BE49-F238E27FC236}">
                  <a16:creationId xmlns:a16="http://schemas.microsoft.com/office/drawing/2014/main" id="{BA5D50DA-FB0F-A541-9855-E431DEB2E0B9}"/>
                </a:ext>
              </a:extLst>
            </p:cNvPr>
            <p:cNvSpPr>
              <a:spLocks noChangeAspect="1" noChangeArrowheads="1"/>
            </p:cNvSpPr>
            <p:nvPr/>
          </p:nvSpPr>
          <p:spPr bwMode="auto">
            <a:xfrm>
              <a:off x="4357743" y="2233784"/>
              <a:ext cx="136525" cy="136525"/>
            </a:xfrm>
            <a:prstGeom prst="ellipse">
              <a:avLst/>
            </a:prstGeom>
            <a:solidFill>
              <a:srgbClr val="FF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8" name="Oval 92">
              <a:extLst>
                <a:ext uri="{FF2B5EF4-FFF2-40B4-BE49-F238E27FC236}">
                  <a16:creationId xmlns:a16="http://schemas.microsoft.com/office/drawing/2014/main" id="{7B9ABAE1-C7E5-B94E-8C53-4DBA7DA446E4}"/>
                </a:ext>
              </a:extLst>
            </p:cNvPr>
            <p:cNvSpPr>
              <a:spLocks noChangeAspect="1" noChangeArrowheads="1"/>
            </p:cNvSpPr>
            <p:nvPr/>
          </p:nvSpPr>
          <p:spPr bwMode="auto">
            <a:xfrm>
              <a:off x="4907018" y="22337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9" name="Oval 93">
              <a:extLst>
                <a:ext uri="{FF2B5EF4-FFF2-40B4-BE49-F238E27FC236}">
                  <a16:creationId xmlns:a16="http://schemas.microsoft.com/office/drawing/2014/main" id="{480AEFFC-711D-7A46-B470-18646E11E517}"/>
                </a:ext>
              </a:extLst>
            </p:cNvPr>
            <p:cNvSpPr>
              <a:spLocks noChangeAspect="1" noChangeArrowheads="1"/>
            </p:cNvSpPr>
            <p:nvPr/>
          </p:nvSpPr>
          <p:spPr bwMode="auto">
            <a:xfrm>
              <a:off x="4907018" y="3148184"/>
              <a:ext cx="136525" cy="136525"/>
            </a:xfrm>
            <a:prstGeom prst="ellipse">
              <a:avLst/>
            </a:prstGeom>
            <a:solidFill>
              <a:srgbClr val="0000FF"/>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0" name="Oval 94">
              <a:extLst>
                <a:ext uri="{FF2B5EF4-FFF2-40B4-BE49-F238E27FC236}">
                  <a16:creationId xmlns:a16="http://schemas.microsoft.com/office/drawing/2014/main" id="{EA8354A8-3D3C-B648-A9A6-DBF017578B13}"/>
                </a:ext>
              </a:extLst>
            </p:cNvPr>
            <p:cNvSpPr>
              <a:spLocks noChangeAspect="1" noChangeArrowheads="1"/>
            </p:cNvSpPr>
            <p:nvPr/>
          </p:nvSpPr>
          <p:spPr bwMode="auto">
            <a:xfrm>
              <a:off x="4678418" y="1852784"/>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1" name="Oval 95">
              <a:extLst>
                <a:ext uri="{FF2B5EF4-FFF2-40B4-BE49-F238E27FC236}">
                  <a16:creationId xmlns:a16="http://schemas.microsoft.com/office/drawing/2014/main" id="{A6C01B89-8F3B-0A46-86DE-CC4A4F7D491B}"/>
                </a:ext>
              </a:extLst>
            </p:cNvPr>
            <p:cNvSpPr>
              <a:spLocks noChangeAspect="1" noChangeArrowheads="1"/>
            </p:cNvSpPr>
            <p:nvPr/>
          </p:nvSpPr>
          <p:spPr bwMode="auto">
            <a:xfrm>
              <a:off x="4678418" y="2522709"/>
              <a:ext cx="136525" cy="136525"/>
            </a:xfrm>
            <a:prstGeom prst="ellipse">
              <a:avLst/>
            </a:prstGeom>
            <a:solidFill>
              <a:srgbClr val="00FF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82" name="Rectangle 37">
            <a:extLst>
              <a:ext uri="{FF2B5EF4-FFF2-40B4-BE49-F238E27FC236}">
                <a16:creationId xmlns:a16="http://schemas.microsoft.com/office/drawing/2014/main" id="{2BEB8428-B883-3B43-A022-94F1F8B87E20}"/>
              </a:ext>
            </a:extLst>
          </p:cNvPr>
          <p:cNvSpPr>
            <a:spLocks/>
          </p:cNvSpPr>
          <p:nvPr/>
        </p:nvSpPr>
        <p:spPr bwMode="auto">
          <a:xfrm>
            <a:off x="3791802" y="4313933"/>
            <a:ext cx="342492" cy="369332"/>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Wingdings" charset="2"/>
                <a:ea typeface="Wingdings" charset="2"/>
                <a:cs typeface="Wingdings" charset="2"/>
                <a:sym typeface="Wingdings" charset="2"/>
              </a:rPr>
              <a:t></a:t>
            </a:r>
          </a:p>
        </p:txBody>
      </p:sp>
      <p:sp>
        <p:nvSpPr>
          <p:cNvPr id="283" name="Rectangle 36">
            <a:extLst>
              <a:ext uri="{FF2B5EF4-FFF2-40B4-BE49-F238E27FC236}">
                <a16:creationId xmlns:a16="http://schemas.microsoft.com/office/drawing/2014/main" id="{34CD3A8C-01C7-5542-9DD8-EA5BC80AC43F}"/>
              </a:ext>
            </a:extLst>
          </p:cNvPr>
          <p:cNvSpPr>
            <a:spLocks/>
          </p:cNvSpPr>
          <p:nvPr/>
        </p:nvSpPr>
        <p:spPr bwMode="auto">
          <a:xfrm>
            <a:off x="4134294" y="5803550"/>
            <a:ext cx="1234102" cy="492443"/>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A</a:t>
            </a:r>
            <a:r>
              <a:rPr kumimoji="0" lang="en-US" sz="3100" b="0" i="0" u="none" strike="noStrike" kern="1200" cap="none" spc="0" normalizeH="0" baseline="31000" noProof="0" dirty="0">
                <a:ln>
                  <a:noFill/>
                </a:ln>
                <a:solidFill>
                  <a:srgbClr val="FF0000"/>
                </a:solidFill>
                <a:effectLst/>
                <a:uLnTx/>
                <a:uFillTx/>
                <a:latin typeface="Times" charset="0"/>
                <a:ea typeface="+mn-ea"/>
                <a:cs typeface="Times" charset="0"/>
                <a:sym typeface="Times" charset="0"/>
              </a:rPr>
              <a:t>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2000" b="0" i="0" u="none" strike="noStrike" kern="1200" cap="none" spc="0" normalizeH="0" baseline="0" noProof="0" dirty="0">
                <a:ln>
                  <a:noFill/>
                </a:ln>
                <a:solidFill>
                  <a:srgbClr val="FF0000"/>
                </a:solidFill>
                <a:effectLst/>
                <a:uLnTx/>
                <a:uFillTx/>
                <a:latin typeface="Wingdings"/>
                <a:ea typeface="Wingdings"/>
                <a:cs typeface="Wingdings"/>
                <a:sym typeface="Wingdings"/>
              </a:rPr>
              <a: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X</a:t>
            </a:r>
          </a:p>
        </p:txBody>
      </p:sp>
      <p:grpSp>
        <p:nvGrpSpPr>
          <p:cNvPr id="284" name="Group 283">
            <a:extLst>
              <a:ext uri="{FF2B5EF4-FFF2-40B4-BE49-F238E27FC236}">
                <a16:creationId xmlns:a16="http://schemas.microsoft.com/office/drawing/2014/main" id="{024C2E8A-15BF-494B-86DC-493F49BBAF9B}"/>
              </a:ext>
            </a:extLst>
          </p:cNvPr>
          <p:cNvGrpSpPr/>
          <p:nvPr/>
        </p:nvGrpSpPr>
        <p:grpSpPr>
          <a:xfrm>
            <a:off x="5783283" y="3429000"/>
            <a:ext cx="3039820" cy="2243279"/>
            <a:chOff x="5727273" y="1438255"/>
            <a:chExt cx="3039820" cy="2243279"/>
          </a:xfrm>
        </p:grpSpPr>
        <p:sp>
          <p:nvSpPr>
            <p:cNvPr id="285" name="Rectangle 5">
              <a:extLst>
                <a:ext uri="{FF2B5EF4-FFF2-40B4-BE49-F238E27FC236}">
                  <a16:creationId xmlns:a16="http://schemas.microsoft.com/office/drawing/2014/main" id="{66EC0277-1B0C-A043-A183-018FE95BA4C3}"/>
                </a:ext>
              </a:extLst>
            </p:cNvPr>
            <p:cNvSpPr>
              <a:spLocks/>
            </p:cNvSpPr>
            <p:nvPr/>
          </p:nvSpPr>
          <p:spPr bwMode="auto">
            <a:xfrm>
              <a:off x="7331622" y="3435313"/>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6</a:t>
              </a:r>
            </a:p>
          </p:txBody>
        </p:sp>
        <p:grpSp>
          <p:nvGrpSpPr>
            <p:cNvPr id="286" name="Group 42">
              <a:extLst>
                <a:ext uri="{FF2B5EF4-FFF2-40B4-BE49-F238E27FC236}">
                  <a16:creationId xmlns:a16="http://schemas.microsoft.com/office/drawing/2014/main" id="{B0278173-2C1F-A443-9280-D7221801810E}"/>
                </a:ext>
              </a:extLst>
            </p:cNvPr>
            <p:cNvGrpSpPr>
              <a:grpSpLocks/>
            </p:cNvGrpSpPr>
            <p:nvPr/>
          </p:nvGrpSpPr>
          <p:grpSpPr bwMode="auto">
            <a:xfrm>
              <a:off x="5834428" y="1746140"/>
              <a:ext cx="224359" cy="813717"/>
              <a:chOff x="0" y="0"/>
              <a:chExt cx="201" cy="729"/>
            </a:xfrm>
          </p:grpSpPr>
          <p:sp>
            <p:nvSpPr>
              <p:cNvPr id="333" name="Line 43">
                <a:extLst>
                  <a:ext uri="{FF2B5EF4-FFF2-40B4-BE49-F238E27FC236}">
                    <a16:creationId xmlns:a16="http://schemas.microsoft.com/office/drawing/2014/main" id="{25F53C84-D6B9-2047-8628-CE6D4E8F394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4" name="Freeform 44">
                <a:extLst>
                  <a:ext uri="{FF2B5EF4-FFF2-40B4-BE49-F238E27FC236}">
                    <a16:creationId xmlns:a16="http://schemas.microsoft.com/office/drawing/2014/main" id="{2AD3FA4C-08B7-324C-BCC6-3BD592DCD46D}"/>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7" name="Group 45">
              <a:extLst>
                <a:ext uri="{FF2B5EF4-FFF2-40B4-BE49-F238E27FC236}">
                  <a16:creationId xmlns:a16="http://schemas.microsoft.com/office/drawing/2014/main" id="{428A9057-954A-4641-8F16-C278DF266696}"/>
                </a:ext>
              </a:extLst>
            </p:cNvPr>
            <p:cNvGrpSpPr>
              <a:grpSpLocks/>
            </p:cNvGrpSpPr>
            <p:nvPr/>
          </p:nvGrpSpPr>
          <p:grpSpPr bwMode="auto">
            <a:xfrm rot="10800000">
              <a:off x="6096738" y="1746140"/>
              <a:ext cx="225475" cy="813717"/>
              <a:chOff x="0" y="0"/>
              <a:chExt cx="201" cy="729"/>
            </a:xfrm>
          </p:grpSpPr>
          <p:sp>
            <p:nvSpPr>
              <p:cNvPr id="331" name="Line 46">
                <a:extLst>
                  <a:ext uri="{FF2B5EF4-FFF2-40B4-BE49-F238E27FC236}">
                    <a16:creationId xmlns:a16="http://schemas.microsoft.com/office/drawing/2014/main" id="{941F32BA-7F65-F940-8AA6-A973F8A64151}"/>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2" name="Freeform 47">
                <a:extLst>
                  <a:ext uri="{FF2B5EF4-FFF2-40B4-BE49-F238E27FC236}">
                    <a16:creationId xmlns:a16="http://schemas.microsoft.com/office/drawing/2014/main" id="{81080D39-7E58-2043-AD4F-C4854B25B0EA}"/>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8" name="Group 48">
              <a:extLst>
                <a:ext uri="{FF2B5EF4-FFF2-40B4-BE49-F238E27FC236}">
                  <a16:creationId xmlns:a16="http://schemas.microsoft.com/office/drawing/2014/main" id="{E20D0160-DDFD-3748-8F2D-81AD5EE28A3C}"/>
                </a:ext>
              </a:extLst>
            </p:cNvPr>
            <p:cNvGrpSpPr>
              <a:grpSpLocks/>
            </p:cNvGrpSpPr>
            <p:nvPr/>
          </p:nvGrpSpPr>
          <p:grpSpPr bwMode="auto">
            <a:xfrm>
              <a:off x="6058795" y="1526246"/>
              <a:ext cx="1233413" cy="209848"/>
              <a:chOff x="0" y="0"/>
              <a:chExt cx="1105" cy="187"/>
            </a:xfrm>
          </p:grpSpPr>
          <p:sp>
            <p:nvSpPr>
              <p:cNvPr id="329" name="Line 49">
                <a:extLst>
                  <a:ext uri="{FF2B5EF4-FFF2-40B4-BE49-F238E27FC236}">
                    <a16:creationId xmlns:a16="http://schemas.microsoft.com/office/drawing/2014/main" id="{8E395767-8AE1-BC4D-91D9-77A33C49DDD1}"/>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0" name="Freeform 50">
                <a:extLst>
                  <a:ext uri="{FF2B5EF4-FFF2-40B4-BE49-F238E27FC236}">
                    <a16:creationId xmlns:a16="http://schemas.microsoft.com/office/drawing/2014/main" id="{5D357A78-5545-4C4B-AB22-858B863C054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89" name="Oval 51">
              <a:extLst>
                <a:ext uri="{FF2B5EF4-FFF2-40B4-BE49-F238E27FC236}">
                  <a16:creationId xmlns:a16="http://schemas.microsoft.com/office/drawing/2014/main" id="{36C2EC42-BEED-1D49-96C4-93223FEDFA65}"/>
                </a:ext>
              </a:extLst>
            </p:cNvPr>
            <p:cNvSpPr>
              <a:spLocks/>
            </p:cNvSpPr>
            <p:nvPr/>
          </p:nvSpPr>
          <p:spPr bwMode="auto">
            <a:xfrm>
              <a:off x="5982893" y="1644572"/>
              <a:ext cx="187523" cy="187523"/>
            </a:xfrm>
            <a:prstGeom prst="ellipse">
              <a:avLst/>
            </a:prstGeom>
            <a:gradFill rotWithShape="0">
              <a:gsLst>
                <a:gs pos="0">
                  <a:srgbClr val="00FF00"/>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0" name="Group 52">
              <a:extLst>
                <a:ext uri="{FF2B5EF4-FFF2-40B4-BE49-F238E27FC236}">
                  <a16:creationId xmlns:a16="http://schemas.microsoft.com/office/drawing/2014/main" id="{625CA811-C03A-FB41-A3B4-515EC3C7A8A5}"/>
                </a:ext>
              </a:extLst>
            </p:cNvPr>
            <p:cNvGrpSpPr>
              <a:grpSpLocks/>
            </p:cNvGrpSpPr>
            <p:nvPr/>
          </p:nvGrpSpPr>
          <p:grpSpPr bwMode="auto">
            <a:xfrm>
              <a:off x="6068841" y="2577716"/>
              <a:ext cx="1233413" cy="830461"/>
              <a:chOff x="0" y="0"/>
              <a:chExt cx="1105" cy="743"/>
            </a:xfrm>
          </p:grpSpPr>
          <p:sp>
            <p:nvSpPr>
              <p:cNvPr id="327" name="Line 53">
                <a:extLst>
                  <a:ext uri="{FF2B5EF4-FFF2-40B4-BE49-F238E27FC236}">
                    <a16:creationId xmlns:a16="http://schemas.microsoft.com/office/drawing/2014/main" id="{DBD48904-F1BC-DF4E-ADA3-4340C348D0D9}"/>
                  </a:ext>
                </a:extLst>
              </p:cNvPr>
              <p:cNvSpPr>
                <a:spLocks noChangeShapeType="1"/>
              </p:cNvSpPr>
              <p:nvPr/>
            </p:nvSpPr>
            <p:spPr bwMode="auto">
              <a:xfrm flipH="1">
                <a:off x="189" y="462"/>
                <a:ext cx="108" cy="62"/>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8" name="Freeform 54">
                <a:extLst>
                  <a:ext uri="{FF2B5EF4-FFF2-40B4-BE49-F238E27FC236}">
                    <a16:creationId xmlns:a16="http://schemas.microsoft.com/office/drawing/2014/main" id="{EBE584C0-930D-5C4E-9842-C2400B3DC336}"/>
                  </a:ext>
                </a:extLst>
              </p:cNvPr>
              <p:cNvSpPr>
                <a:spLocks/>
              </p:cNvSpPr>
              <p:nvPr/>
            </p:nvSpPr>
            <p:spPr bwMode="auto">
              <a:xfrm>
                <a:off x="0" y="0"/>
                <a:ext cx="1105" cy="743"/>
              </a:xfrm>
              <a:custGeom>
                <a:avLst/>
                <a:gdLst/>
                <a:ahLst/>
                <a:cxnLst>
                  <a:cxn ang="0">
                    <a:pos x="0" y="21228"/>
                  </a:cxn>
                  <a:cxn ang="0">
                    <a:pos x="167" y="21600"/>
                  </a:cxn>
                  <a:cxn ang="0">
                    <a:pos x="4893" y="14166"/>
                  </a:cxn>
                  <a:cxn ang="0">
                    <a:pos x="17097" y="10201"/>
                  </a:cxn>
                  <a:cxn ang="0">
                    <a:pos x="21600" y="0"/>
                  </a:cxn>
                </a:cxnLst>
                <a:rect l="0" t="0" r="r" b="b"/>
                <a:pathLst>
                  <a:path w="21600" h="21600">
                    <a:moveTo>
                      <a:pt x="0" y="21228"/>
                    </a:moveTo>
                    <a:lnTo>
                      <a:pt x="167" y="21600"/>
                    </a:lnTo>
                    <a:cubicBezTo>
                      <a:pt x="973" y="20444"/>
                      <a:pt x="2057" y="16066"/>
                      <a:pt x="4893" y="14166"/>
                    </a:cubicBezTo>
                    <a:cubicBezTo>
                      <a:pt x="7728" y="12266"/>
                      <a:pt x="14317" y="12555"/>
                      <a:pt x="17097" y="10201"/>
                    </a:cubicBezTo>
                    <a:cubicBezTo>
                      <a:pt x="19876" y="7847"/>
                      <a:pt x="20738" y="3924"/>
                      <a:pt x="216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91" name="Rectangle 55">
              <a:extLst>
                <a:ext uri="{FF2B5EF4-FFF2-40B4-BE49-F238E27FC236}">
                  <a16:creationId xmlns:a16="http://schemas.microsoft.com/office/drawing/2014/main" id="{C07834DD-F94B-8645-B37D-7962CA26E276}"/>
                </a:ext>
              </a:extLst>
            </p:cNvPr>
            <p:cNvSpPr>
              <a:spLocks/>
            </p:cNvSpPr>
            <p:nvPr/>
          </p:nvSpPr>
          <p:spPr bwMode="auto">
            <a:xfrm>
              <a:off x="5803366" y="1440491"/>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1</a:t>
              </a:r>
            </a:p>
          </p:txBody>
        </p:sp>
        <p:sp>
          <p:nvSpPr>
            <p:cNvPr id="292" name="Rectangle 56">
              <a:extLst>
                <a:ext uri="{FF2B5EF4-FFF2-40B4-BE49-F238E27FC236}">
                  <a16:creationId xmlns:a16="http://schemas.microsoft.com/office/drawing/2014/main" id="{201EA68B-E681-5848-AF69-8C3D53A76595}"/>
                </a:ext>
              </a:extLst>
            </p:cNvPr>
            <p:cNvSpPr>
              <a:spLocks/>
            </p:cNvSpPr>
            <p:nvPr/>
          </p:nvSpPr>
          <p:spPr bwMode="auto">
            <a:xfrm>
              <a:off x="7354163" y="1438255"/>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2</a:t>
              </a:r>
            </a:p>
          </p:txBody>
        </p:sp>
        <p:sp>
          <p:nvSpPr>
            <p:cNvPr id="293" name="Rectangle 57">
              <a:extLst>
                <a:ext uri="{FF2B5EF4-FFF2-40B4-BE49-F238E27FC236}">
                  <a16:creationId xmlns:a16="http://schemas.microsoft.com/office/drawing/2014/main" id="{C1575191-F77E-D24B-B7B9-91F56FD8EDB2}"/>
                </a:ext>
              </a:extLst>
            </p:cNvPr>
            <p:cNvSpPr>
              <a:spLocks/>
            </p:cNvSpPr>
            <p:nvPr/>
          </p:nvSpPr>
          <p:spPr bwMode="auto">
            <a:xfrm>
              <a:off x="5805407" y="3404832"/>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3</a:t>
              </a:r>
            </a:p>
          </p:txBody>
        </p:sp>
        <p:sp>
          <p:nvSpPr>
            <p:cNvPr id="294" name="Rectangle 58">
              <a:extLst>
                <a:ext uri="{FF2B5EF4-FFF2-40B4-BE49-F238E27FC236}">
                  <a16:creationId xmlns:a16="http://schemas.microsoft.com/office/drawing/2014/main" id="{49A6FEB3-9712-8E45-8D05-0A1BA670F619}"/>
                </a:ext>
              </a:extLst>
            </p:cNvPr>
            <p:cNvSpPr>
              <a:spLocks/>
            </p:cNvSpPr>
            <p:nvPr/>
          </p:nvSpPr>
          <p:spPr bwMode="auto">
            <a:xfrm>
              <a:off x="5727273" y="2412518"/>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4</a:t>
              </a:r>
            </a:p>
          </p:txBody>
        </p:sp>
        <p:sp>
          <p:nvSpPr>
            <p:cNvPr id="295" name="Rectangle 59">
              <a:extLst>
                <a:ext uri="{FF2B5EF4-FFF2-40B4-BE49-F238E27FC236}">
                  <a16:creationId xmlns:a16="http://schemas.microsoft.com/office/drawing/2014/main" id="{76134C53-7EF3-F24A-A19B-334A97B7FC4F}"/>
                </a:ext>
              </a:extLst>
            </p:cNvPr>
            <p:cNvSpPr>
              <a:spLocks/>
            </p:cNvSpPr>
            <p:nvPr/>
          </p:nvSpPr>
          <p:spPr bwMode="auto">
            <a:xfrm>
              <a:off x="7362874" y="2531186"/>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7</a:t>
              </a:r>
            </a:p>
          </p:txBody>
        </p:sp>
        <p:sp>
          <p:nvSpPr>
            <p:cNvPr id="296" name="Oval 60">
              <a:extLst>
                <a:ext uri="{FF2B5EF4-FFF2-40B4-BE49-F238E27FC236}">
                  <a16:creationId xmlns:a16="http://schemas.microsoft.com/office/drawing/2014/main" id="{B63A5D0D-B079-C342-B03E-7F01A96084F3}"/>
                </a:ext>
              </a:extLst>
            </p:cNvPr>
            <p:cNvSpPr>
              <a:spLocks/>
            </p:cNvSpPr>
            <p:nvPr/>
          </p:nvSpPr>
          <p:spPr bwMode="auto">
            <a:xfrm>
              <a:off x="7201795"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297" name="Oval 61">
              <a:extLst>
                <a:ext uri="{FF2B5EF4-FFF2-40B4-BE49-F238E27FC236}">
                  <a16:creationId xmlns:a16="http://schemas.microsoft.com/office/drawing/2014/main" id="{2D103368-D0BB-9842-8B73-007F123CE52F}"/>
                </a:ext>
              </a:extLst>
            </p:cNvPr>
            <p:cNvSpPr>
              <a:spLocks/>
            </p:cNvSpPr>
            <p:nvPr/>
          </p:nvSpPr>
          <p:spPr bwMode="auto">
            <a:xfrm>
              <a:off x="8421814"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8" name="Group 62">
              <a:extLst>
                <a:ext uri="{FF2B5EF4-FFF2-40B4-BE49-F238E27FC236}">
                  <a16:creationId xmlns:a16="http://schemas.microsoft.com/office/drawing/2014/main" id="{BEF93F06-A17B-3F43-883B-77DC33CBBA47}"/>
                </a:ext>
              </a:extLst>
            </p:cNvPr>
            <p:cNvGrpSpPr>
              <a:grpSpLocks/>
            </p:cNvGrpSpPr>
            <p:nvPr/>
          </p:nvGrpSpPr>
          <p:grpSpPr bwMode="auto">
            <a:xfrm>
              <a:off x="7316765" y="2377916"/>
              <a:ext cx="1233413" cy="208731"/>
              <a:chOff x="0" y="0"/>
              <a:chExt cx="1105" cy="187"/>
            </a:xfrm>
          </p:grpSpPr>
          <p:sp>
            <p:nvSpPr>
              <p:cNvPr id="325" name="Line 63">
                <a:extLst>
                  <a:ext uri="{FF2B5EF4-FFF2-40B4-BE49-F238E27FC236}">
                    <a16:creationId xmlns:a16="http://schemas.microsoft.com/office/drawing/2014/main" id="{60670F61-252E-C14A-A556-DBE1C828C8C2}"/>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6" name="Freeform 64">
                <a:extLst>
                  <a:ext uri="{FF2B5EF4-FFF2-40B4-BE49-F238E27FC236}">
                    <a16:creationId xmlns:a16="http://schemas.microsoft.com/office/drawing/2014/main" id="{052CD004-31C6-8C42-95E5-12BF0A17D0A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99" name="Group 65">
              <a:extLst>
                <a:ext uri="{FF2B5EF4-FFF2-40B4-BE49-F238E27FC236}">
                  <a16:creationId xmlns:a16="http://schemas.microsoft.com/office/drawing/2014/main" id="{109DD2A3-5797-E14B-93E2-B48B6344F0F8}"/>
                </a:ext>
              </a:extLst>
            </p:cNvPr>
            <p:cNvGrpSpPr>
              <a:grpSpLocks/>
            </p:cNvGrpSpPr>
            <p:nvPr/>
          </p:nvGrpSpPr>
          <p:grpSpPr bwMode="auto">
            <a:xfrm>
              <a:off x="6072190" y="3221770"/>
              <a:ext cx="1233413" cy="209848"/>
              <a:chOff x="0" y="0"/>
              <a:chExt cx="1105" cy="187"/>
            </a:xfrm>
          </p:grpSpPr>
          <p:sp>
            <p:nvSpPr>
              <p:cNvPr id="323" name="Line 66">
                <a:extLst>
                  <a:ext uri="{FF2B5EF4-FFF2-40B4-BE49-F238E27FC236}">
                    <a16:creationId xmlns:a16="http://schemas.microsoft.com/office/drawing/2014/main" id="{1F2B5E63-D64B-7B47-8576-5ACF3B01821D}"/>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4" name="Freeform 67">
                <a:extLst>
                  <a:ext uri="{FF2B5EF4-FFF2-40B4-BE49-F238E27FC236}">
                    <a16:creationId xmlns:a16="http://schemas.microsoft.com/office/drawing/2014/main" id="{269B5615-E4DE-7249-9297-8B6E8FC21B5D}"/>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0" name="Group 68">
              <a:extLst>
                <a:ext uri="{FF2B5EF4-FFF2-40B4-BE49-F238E27FC236}">
                  <a16:creationId xmlns:a16="http://schemas.microsoft.com/office/drawing/2014/main" id="{036BA936-64E7-7047-9B43-1AB158F116DD}"/>
                </a:ext>
              </a:extLst>
            </p:cNvPr>
            <p:cNvGrpSpPr>
              <a:grpSpLocks/>
            </p:cNvGrpSpPr>
            <p:nvPr/>
          </p:nvGrpSpPr>
          <p:grpSpPr bwMode="auto">
            <a:xfrm rot="10800000">
              <a:off x="6053214" y="3430503"/>
              <a:ext cx="1233413" cy="208732"/>
              <a:chOff x="0" y="0"/>
              <a:chExt cx="1105" cy="187"/>
            </a:xfrm>
          </p:grpSpPr>
          <p:sp>
            <p:nvSpPr>
              <p:cNvPr id="321" name="Line 69">
                <a:extLst>
                  <a:ext uri="{FF2B5EF4-FFF2-40B4-BE49-F238E27FC236}">
                    <a16:creationId xmlns:a16="http://schemas.microsoft.com/office/drawing/2014/main" id="{51971FD5-D11F-7F47-A9F7-FDA08344C7B3}"/>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2" name="Freeform 70">
                <a:extLst>
                  <a:ext uri="{FF2B5EF4-FFF2-40B4-BE49-F238E27FC236}">
                    <a16:creationId xmlns:a16="http://schemas.microsoft.com/office/drawing/2014/main" id="{59774933-8153-E843-AE3F-E63265F5EC9F}"/>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1" name="Group 71">
              <a:extLst>
                <a:ext uri="{FF2B5EF4-FFF2-40B4-BE49-F238E27FC236}">
                  <a16:creationId xmlns:a16="http://schemas.microsoft.com/office/drawing/2014/main" id="{6E39070C-828C-854B-A6FB-71FB3EE0686F}"/>
                </a:ext>
              </a:extLst>
            </p:cNvPr>
            <p:cNvGrpSpPr>
              <a:grpSpLocks/>
            </p:cNvGrpSpPr>
            <p:nvPr/>
          </p:nvGrpSpPr>
          <p:grpSpPr bwMode="auto">
            <a:xfrm rot="10800000">
              <a:off x="6077771" y="2578833"/>
              <a:ext cx="1233413" cy="209848"/>
              <a:chOff x="0" y="0"/>
              <a:chExt cx="1105" cy="187"/>
            </a:xfrm>
          </p:grpSpPr>
          <p:sp>
            <p:nvSpPr>
              <p:cNvPr id="319" name="Line 72">
                <a:extLst>
                  <a:ext uri="{FF2B5EF4-FFF2-40B4-BE49-F238E27FC236}">
                    <a16:creationId xmlns:a16="http://schemas.microsoft.com/office/drawing/2014/main" id="{01A55C24-7DF1-F84C-83C5-3E0CDEDE2CBF}"/>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0" name="Freeform 73">
                <a:extLst>
                  <a:ext uri="{FF2B5EF4-FFF2-40B4-BE49-F238E27FC236}">
                    <a16:creationId xmlns:a16="http://schemas.microsoft.com/office/drawing/2014/main" id="{BB43D233-9F97-1249-BDD7-281EFB428803}"/>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2" name="Group 74">
              <a:extLst>
                <a:ext uri="{FF2B5EF4-FFF2-40B4-BE49-F238E27FC236}">
                  <a16:creationId xmlns:a16="http://schemas.microsoft.com/office/drawing/2014/main" id="{1A5B7E70-9BB5-DE4B-BD06-08E6DB843897}"/>
                </a:ext>
              </a:extLst>
            </p:cNvPr>
            <p:cNvGrpSpPr>
              <a:grpSpLocks/>
            </p:cNvGrpSpPr>
            <p:nvPr/>
          </p:nvGrpSpPr>
          <p:grpSpPr bwMode="auto">
            <a:xfrm rot="10800000" flipH="1">
              <a:off x="5827731" y="2608971"/>
              <a:ext cx="225475" cy="814834"/>
              <a:chOff x="0" y="0"/>
              <a:chExt cx="201" cy="729"/>
            </a:xfrm>
          </p:grpSpPr>
          <p:sp>
            <p:nvSpPr>
              <p:cNvPr id="317" name="Line 75">
                <a:extLst>
                  <a:ext uri="{FF2B5EF4-FFF2-40B4-BE49-F238E27FC236}">
                    <a16:creationId xmlns:a16="http://schemas.microsoft.com/office/drawing/2014/main" id="{E3E92902-436D-254D-9729-4FF16461331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8" name="Freeform 76">
                <a:extLst>
                  <a:ext uri="{FF2B5EF4-FFF2-40B4-BE49-F238E27FC236}">
                    <a16:creationId xmlns:a16="http://schemas.microsoft.com/office/drawing/2014/main" id="{2CCE6444-3FAD-284C-ABDA-2F113D065D66}"/>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3" name="Group 77">
              <a:extLst>
                <a:ext uri="{FF2B5EF4-FFF2-40B4-BE49-F238E27FC236}">
                  <a16:creationId xmlns:a16="http://schemas.microsoft.com/office/drawing/2014/main" id="{F859AD25-0C11-3445-8EFB-521995F73696}"/>
                </a:ext>
              </a:extLst>
            </p:cNvPr>
            <p:cNvGrpSpPr>
              <a:grpSpLocks/>
            </p:cNvGrpSpPr>
            <p:nvPr/>
          </p:nvGrpSpPr>
          <p:grpSpPr bwMode="auto">
            <a:xfrm rot="10800000">
              <a:off x="7303363" y="1746140"/>
              <a:ext cx="225475" cy="813717"/>
              <a:chOff x="0" y="0"/>
              <a:chExt cx="201" cy="729"/>
            </a:xfrm>
          </p:grpSpPr>
          <p:sp>
            <p:nvSpPr>
              <p:cNvPr id="315" name="Line 78">
                <a:extLst>
                  <a:ext uri="{FF2B5EF4-FFF2-40B4-BE49-F238E27FC236}">
                    <a16:creationId xmlns:a16="http://schemas.microsoft.com/office/drawing/2014/main" id="{715D9ADE-161A-4848-AA39-C6C0BE9A5D1F}"/>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6" name="Freeform 79">
                <a:extLst>
                  <a:ext uri="{FF2B5EF4-FFF2-40B4-BE49-F238E27FC236}">
                    <a16:creationId xmlns:a16="http://schemas.microsoft.com/office/drawing/2014/main" id="{7C875DDE-09FD-D049-92BC-2AAA07E946A9}"/>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4" name="Group 80">
              <a:extLst>
                <a:ext uri="{FF2B5EF4-FFF2-40B4-BE49-F238E27FC236}">
                  <a16:creationId xmlns:a16="http://schemas.microsoft.com/office/drawing/2014/main" id="{0E662249-0A2A-014F-BB5E-765ACAF6B60F}"/>
                </a:ext>
              </a:extLst>
            </p:cNvPr>
            <p:cNvGrpSpPr>
              <a:grpSpLocks/>
            </p:cNvGrpSpPr>
            <p:nvPr/>
          </p:nvGrpSpPr>
          <p:grpSpPr bwMode="auto">
            <a:xfrm>
              <a:off x="7292200" y="2567679"/>
              <a:ext cx="1213322" cy="862831"/>
              <a:chOff x="0" y="0"/>
              <a:chExt cx="1086" cy="772"/>
            </a:xfrm>
          </p:grpSpPr>
          <p:sp>
            <p:nvSpPr>
              <p:cNvPr id="313" name="Line 81">
                <a:extLst>
                  <a:ext uri="{FF2B5EF4-FFF2-40B4-BE49-F238E27FC236}">
                    <a16:creationId xmlns:a16="http://schemas.microsoft.com/office/drawing/2014/main" id="{5A592FE8-B063-8945-B8A4-C97D1CA2FB5B}"/>
                  </a:ext>
                </a:extLst>
              </p:cNvPr>
              <p:cNvSpPr>
                <a:spLocks noChangeShapeType="1"/>
              </p:cNvSpPr>
              <p:nvPr/>
            </p:nvSpPr>
            <p:spPr bwMode="auto">
              <a:xfrm flipH="1">
                <a:off x="358" y="649"/>
                <a:ext cx="119" cy="40"/>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4" name="Freeform 82">
                <a:extLst>
                  <a:ext uri="{FF2B5EF4-FFF2-40B4-BE49-F238E27FC236}">
                    <a16:creationId xmlns:a16="http://schemas.microsoft.com/office/drawing/2014/main" id="{ED5107C4-BC3F-D940-90E3-749DB6B1324B}"/>
                  </a:ext>
                </a:extLst>
              </p:cNvPr>
              <p:cNvSpPr>
                <a:spLocks/>
              </p:cNvSpPr>
              <p:nvPr/>
            </p:nvSpPr>
            <p:spPr bwMode="auto">
              <a:xfrm>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5" name="Group 83">
              <a:extLst>
                <a:ext uri="{FF2B5EF4-FFF2-40B4-BE49-F238E27FC236}">
                  <a16:creationId xmlns:a16="http://schemas.microsoft.com/office/drawing/2014/main" id="{7BF92B68-9FBB-0449-9466-121ECFEA7A1E}"/>
                </a:ext>
              </a:extLst>
            </p:cNvPr>
            <p:cNvGrpSpPr>
              <a:grpSpLocks/>
            </p:cNvGrpSpPr>
            <p:nvPr/>
          </p:nvGrpSpPr>
          <p:grpSpPr bwMode="auto">
            <a:xfrm>
              <a:off x="7325686" y="1750604"/>
              <a:ext cx="1213322" cy="861715"/>
              <a:chOff x="0" y="0"/>
              <a:chExt cx="1086" cy="772"/>
            </a:xfrm>
          </p:grpSpPr>
          <p:sp>
            <p:nvSpPr>
              <p:cNvPr id="311" name="Line 84">
                <a:extLst>
                  <a:ext uri="{FF2B5EF4-FFF2-40B4-BE49-F238E27FC236}">
                    <a16:creationId xmlns:a16="http://schemas.microsoft.com/office/drawing/2014/main" id="{FA271978-88AD-4649-BE14-9CC1CE320A76}"/>
                  </a:ext>
                </a:extLst>
              </p:cNvPr>
              <p:cNvSpPr>
                <a:spLocks noChangeShapeType="1"/>
              </p:cNvSpPr>
              <p:nvPr/>
            </p:nvSpPr>
            <p:spPr bwMode="auto">
              <a:xfrm>
                <a:off x="783" y="311"/>
                <a:ext cx="79" cy="97"/>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2" name="Freeform 85">
                <a:extLst>
                  <a:ext uri="{FF2B5EF4-FFF2-40B4-BE49-F238E27FC236}">
                    <a16:creationId xmlns:a16="http://schemas.microsoft.com/office/drawing/2014/main" id="{36247FC8-4FB1-264B-A7FA-AA9AADF2E6DC}"/>
                  </a:ext>
                </a:extLst>
              </p:cNvPr>
              <p:cNvSpPr>
                <a:spLocks/>
              </p:cNvSpPr>
              <p:nvPr/>
            </p:nvSpPr>
            <p:spPr bwMode="auto">
              <a:xfrm rot="10800000" flipH="1">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306" name="Rectangle 86">
              <a:extLst>
                <a:ext uri="{FF2B5EF4-FFF2-40B4-BE49-F238E27FC236}">
                  <a16:creationId xmlns:a16="http://schemas.microsoft.com/office/drawing/2014/main" id="{9C7470A3-45A5-0E4F-A7A7-155482943997}"/>
                </a:ext>
              </a:extLst>
            </p:cNvPr>
            <p:cNvSpPr>
              <a:spLocks/>
            </p:cNvSpPr>
            <p:nvPr/>
          </p:nvSpPr>
          <p:spPr bwMode="auto">
            <a:xfrm>
              <a:off x="8611961" y="2430569"/>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5</a:t>
              </a:r>
            </a:p>
          </p:txBody>
        </p:sp>
        <p:sp>
          <p:nvSpPr>
            <p:cNvPr id="307" name="Oval 87">
              <a:extLst>
                <a:ext uri="{FF2B5EF4-FFF2-40B4-BE49-F238E27FC236}">
                  <a16:creationId xmlns:a16="http://schemas.microsoft.com/office/drawing/2014/main" id="{8430982E-08FD-924B-8325-00AEFB3F6706}"/>
                </a:ext>
              </a:extLst>
            </p:cNvPr>
            <p:cNvSpPr>
              <a:spLocks/>
            </p:cNvSpPr>
            <p:nvPr/>
          </p:nvSpPr>
          <p:spPr bwMode="auto">
            <a:xfrm>
              <a:off x="5982893" y="2483963"/>
              <a:ext cx="187523" cy="187523"/>
            </a:xfrm>
            <a:prstGeom prst="ellipse">
              <a:avLst/>
            </a:prstGeom>
            <a:gradFill rotWithShape="0">
              <a:gsLst>
                <a:gs pos="0">
                  <a:srgbClr val="FF0000"/>
                </a:gs>
                <a:gs pos="100000">
                  <a:srgbClr val="66FF33"/>
                </a:gs>
              </a:gsLst>
              <a:lin ang="5400000" scaled="1"/>
            </a:gra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8" name="Oval 88">
              <a:extLst>
                <a:ext uri="{FF2B5EF4-FFF2-40B4-BE49-F238E27FC236}">
                  <a16:creationId xmlns:a16="http://schemas.microsoft.com/office/drawing/2014/main" id="{FE0C5BC4-D286-A540-803F-9FDE954851E8}"/>
                </a:ext>
              </a:extLst>
            </p:cNvPr>
            <p:cNvSpPr>
              <a:spLocks/>
            </p:cNvSpPr>
            <p:nvPr/>
          </p:nvSpPr>
          <p:spPr bwMode="auto">
            <a:xfrm>
              <a:off x="5982893" y="3323354"/>
              <a:ext cx="187523" cy="187523"/>
            </a:xfrm>
            <a:prstGeom prst="ellipse">
              <a:avLst/>
            </a:prstGeom>
            <a:gradFill rotWithShape="0">
              <a:gsLst>
                <a:gs pos="0">
                  <a:srgbClr val="0000FF"/>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9" name="Oval 89">
              <a:extLst>
                <a:ext uri="{FF2B5EF4-FFF2-40B4-BE49-F238E27FC236}">
                  <a16:creationId xmlns:a16="http://schemas.microsoft.com/office/drawing/2014/main" id="{0D20C839-E00B-5949-BE8F-E9A172907954}"/>
                </a:ext>
              </a:extLst>
            </p:cNvPr>
            <p:cNvSpPr>
              <a:spLocks/>
            </p:cNvSpPr>
            <p:nvPr/>
          </p:nvSpPr>
          <p:spPr bwMode="auto">
            <a:xfrm>
              <a:off x="7201795" y="1644572"/>
              <a:ext cx="187523" cy="187523"/>
            </a:xfrm>
            <a:prstGeom prst="ellipse">
              <a:avLst/>
            </a:prstGeom>
            <a:solidFill>
              <a:srgbClr val="00FF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0" name="Oval 91">
              <a:extLst>
                <a:ext uri="{FF2B5EF4-FFF2-40B4-BE49-F238E27FC236}">
                  <a16:creationId xmlns:a16="http://schemas.microsoft.com/office/drawing/2014/main" id="{08A93E38-1D12-284A-A950-FA791885832B}"/>
                </a:ext>
              </a:extLst>
            </p:cNvPr>
            <p:cNvSpPr>
              <a:spLocks/>
            </p:cNvSpPr>
            <p:nvPr/>
          </p:nvSpPr>
          <p:spPr bwMode="auto">
            <a:xfrm>
              <a:off x="7201795" y="3323354"/>
              <a:ext cx="187523" cy="187523"/>
            </a:xfrm>
            <a:prstGeom prst="ellipse">
              <a:avLst/>
            </a:prstGeom>
            <a:solidFill>
              <a:srgbClr val="0000FF"/>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 name="Rectangle 1">
            <a:extLst>
              <a:ext uri="{FF2B5EF4-FFF2-40B4-BE49-F238E27FC236}">
                <a16:creationId xmlns:a16="http://schemas.microsoft.com/office/drawing/2014/main" id="{1F29A56D-EC2B-BF48-B8D0-1F019FDBD95B}"/>
              </a:ext>
            </a:extLst>
          </p:cNvPr>
          <p:cNvSpPr/>
          <p:nvPr/>
        </p:nvSpPr>
        <p:spPr>
          <a:xfrm>
            <a:off x="414051" y="602358"/>
            <a:ext cx="8618275"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SpGEMM: multi-source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 multi-source BFS, betweenness centrality, triangle counting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Markov clustering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Y=</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sparse input matrix (previous frontier), n-by-b where b is the #sources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 multi-vector version of p from previous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6" name="Title 1">
            <a:extLst>
              <a:ext uri="{FF2B5EF4-FFF2-40B4-BE49-F238E27FC236}">
                <a16:creationId xmlns:a16="http://schemas.microsoft.com/office/drawing/2014/main" id="{A6698131-A45E-4340-B2B1-3B279933251C}"/>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Sparse-Matrix/Sparse-Matrix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B87F0291-FC50-C343-9343-A8B03B917F2D}"/>
              </a:ext>
            </a:extLst>
          </p:cNvPr>
          <p:cNvSpPr txBox="1"/>
          <p:nvPr/>
        </p:nvSpPr>
        <p:spPr>
          <a:xfrm>
            <a:off x="5783283" y="6463942"/>
            <a:ext cx="3360717" cy="369332"/>
          </a:xfrm>
          <a:prstGeom prst="rect">
            <a:avLst/>
          </a:prstGeom>
          <a:noFill/>
        </p:spPr>
        <p:txBody>
          <a:bodyPr wrap="square" rtlCol="0">
            <a:spAutoFit/>
          </a:bodyPr>
          <a:lstStyle/>
          <a:p>
            <a:pPr lvl="0" defTabSz="457200" fontAlgn="auto">
              <a:spcBef>
                <a:spcPts val="0"/>
              </a:spcBef>
              <a:spcAft>
                <a:spcPts val="0"/>
              </a:spcAft>
              <a:defRPr/>
            </a:pPr>
            <a:r>
              <a:rPr lang="en-US" dirty="0">
                <a:solidFill>
                  <a:prstClr val="black"/>
                </a:solidFill>
                <a:latin typeface="Calibri" panose="020F0502020204030204"/>
              </a:rPr>
              <a:t>*: shown in later slides</a:t>
            </a:r>
          </a:p>
        </p:txBody>
      </p:sp>
    </p:spTree>
    <p:extLst>
      <p:ext uri="{BB962C8B-B14F-4D97-AF65-F5344CB8AC3E}">
        <p14:creationId xmlns:p14="http://schemas.microsoft.com/office/powerpoint/2010/main" val="28857811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F0985AF-85B9-0549-BCE5-52BB7577FBC7}"/>
              </a:ext>
            </a:extLst>
          </p:cNvPr>
          <p:cNvSpPr txBox="1"/>
          <p:nvPr/>
        </p:nvSpPr>
        <p:spPr>
          <a:xfrm>
            <a:off x="950950" y="4523681"/>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TextBox 44">
            <a:extLst>
              <a:ext uri="{FF2B5EF4-FFF2-40B4-BE49-F238E27FC236}">
                <a16:creationId xmlns:a16="http://schemas.microsoft.com/office/drawing/2014/main" id="{A90878F9-43DE-094C-8DEA-38D69E10E351}"/>
              </a:ext>
            </a:extLst>
          </p:cNvPr>
          <p:cNvSpPr txBox="1"/>
          <p:nvPr/>
        </p:nvSpPr>
        <p:spPr>
          <a:xfrm>
            <a:off x="666260" y="5391459"/>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7" name="TextBox 46">
            <a:extLst>
              <a:ext uri="{FF2B5EF4-FFF2-40B4-BE49-F238E27FC236}">
                <a16:creationId xmlns:a16="http://schemas.microsoft.com/office/drawing/2014/main" id="{BC0A593E-9C84-BB44-9086-F59B6C51FE96}"/>
              </a:ext>
            </a:extLst>
          </p:cNvPr>
          <p:cNvSpPr txBox="1"/>
          <p:nvPr/>
        </p:nvSpPr>
        <p:spPr>
          <a:xfrm>
            <a:off x="2601548" y="625574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46" name="TextBox 45">
            <a:extLst>
              <a:ext uri="{FF2B5EF4-FFF2-40B4-BE49-F238E27FC236}">
                <a16:creationId xmlns:a16="http://schemas.microsoft.com/office/drawing/2014/main" id="{6FEA9CBF-F03A-4E48-842A-74CD6DF162F8}"/>
              </a:ext>
            </a:extLst>
          </p:cNvPr>
          <p:cNvSpPr txBox="1"/>
          <p:nvPr/>
        </p:nvSpPr>
        <p:spPr>
          <a:xfrm>
            <a:off x="1553200" y="609837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36" name="Oval 35">
            <a:extLst>
              <a:ext uri="{FF2B5EF4-FFF2-40B4-BE49-F238E27FC236}">
                <a16:creationId xmlns:a16="http://schemas.microsoft.com/office/drawing/2014/main" id="{68E613DC-1DFF-E448-9363-B8BF9C4D53F4}"/>
              </a:ext>
            </a:extLst>
          </p:cNvPr>
          <p:cNvSpPr/>
          <p:nvPr/>
        </p:nvSpPr>
        <p:spPr>
          <a:xfrm>
            <a:off x="1235641" y="4523100"/>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FC0320E-3A30-1E4B-BF5A-986F6D700817}"/>
              </a:ext>
            </a:extLst>
          </p:cNvPr>
          <p:cNvSpPr/>
          <p:nvPr/>
        </p:nvSpPr>
        <p:spPr>
          <a:xfrm>
            <a:off x="712560" y="4139781"/>
            <a:ext cx="1330188" cy="272850"/>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p:txBody>
      </p:sp>
      <p:sp>
        <p:nvSpPr>
          <p:cNvPr id="38" name="TextBox 37">
            <a:extLst>
              <a:ext uri="{FF2B5EF4-FFF2-40B4-BE49-F238E27FC236}">
                <a16:creationId xmlns:a16="http://schemas.microsoft.com/office/drawing/2014/main" id="{3AC7DDA7-2E0E-534A-BEFA-A40687AACDEE}"/>
              </a:ext>
            </a:extLst>
          </p:cNvPr>
          <p:cNvSpPr txBox="1"/>
          <p:nvPr/>
        </p:nvSpPr>
        <p:spPr>
          <a:xfrm>
            <a:off x="610428" y="3832005"/>
            <a:ext cx="154106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feature vector</a:t>
            </a:r>
          </a:p>
        </p:txBody>
      </p:sp>
      <p:sp>
        <p:nvSpPr>
          <p:cNvPr id="39" name="Oval 38">
            <a:extLst>
              <a:ext uri="{FF2B5EF4-FFF2-40B4-BE49-F238E27FC236}">
                <a16:creationId xmlns:a16="http://schemas.microsoft.com/office/drawing/2014/main" id="{8E862DAB-98F8-DC4F-A4F4-FBA2B58105B3}"/>
              </a:ext>
            </a:extLst>
          </p:cNvPr>
          <p:cNvSpPr/>
          <p:nvPr/>
        </p:nvSpPr>
        <p:spPr>
          <a:xfrm>
            <a:off x="903059" y="5332722"/>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16D599D-13B2-034D-AC6C-F3E6EA693568}"/>
              </a:ext>
            </a:extLst>
          </p:cNvPr>
          <p:cNvSpPr/>
          <p:nvPr/>
        </p:nvSpPr>
        <p:spPr>
          <a:xfrm>
            <a:off x="2573903" y="450563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962C285-84D9-894F-9C39-8AE961451C4E}"/>
              </a:ext>
            </a:extLst>
          </p:cNvPr>
          <p:cNvSpPr/>
          <p:nvPr/>
        </p:nvSpPr>
        <p:spPr>
          <a:xfrm>
            <a:off x="3109653" y="535015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75466992-2743-C346-A5AC-A1DCE84696F5}"/>
              </a:ext>
            </a:extLst>
          </p:cNvPr>
          <p:cNvSpPr/>
          <p:nvPr/>
        </p:nvSpPr>
        <p:spPr>
          <a:xfrm>
            <a:off x="1903580" y="6173986"/>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4DC9741-3699-6A41-9ABA-45D59827525C}"/>
              </a:ext>
            </a:extLst>
          </p:cNvPr>
          <p:cNvSpPr/>
          <p:nvPr/>
        </p:nvSpPr>
        <p:spPr>
          <a:xfrm>
            <a:off x="2817188" y="6181923"/>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76EF7867-12AA-A14D-881C-8618EB4F73D8}"/>
              </a:ext>
            </a:extLst>
          </p:cNvPr>
          <p:cNvSpPr txBox="1"/>
          <p:nvPr/>
        </p:nvSpPr>
        <p:spPr>
          <a:xfrm>
            <a:off x="3252776" y="512163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5</a:t>
            </a:r>
          </a:p>
        </p:txBody>
      </p:sp>
      <p:sp>
        <p:nvSpPr>
          <p:cNvPr id="49" name="TextBox 48">
            <a:extLst>
              <a:ext uri="{FF2B5EF4-FFF2-40B4-BE49-F238E27FC236}">
                <a16:creationId xmlns:a16="http://schemas.microsoft.com/office/drawing/2014/main" id="{90D15BA4-B375-054C-9088-9F29E05D1245}"/>
              </a:ext>
            </a:extLst>
          </p:cNvPr>
          <p:cNvSpPr txBox="1"/>
          <p:nvPr/>
        </p:nvSpPr>
        <p:spPr>
          <a:xfrm>
            <a:off x="2633142" y="4129393"/>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6</a:t>
            </a:r>
          </a:p>
        </p:txBody>
      </p:sp>
      <p:cxnSp>
        <p:nvCxnSpPr>
          <p:cNvPr id="51" name="Straight Connector 50">
            <a:extLst>
              <a:ext uri="{FF2B5EF4-FFF2-40B4-BE49-F238E27FC236}">
                <a16:creationId xmlns:a16="http://schemas.microsoft.com/office/drawing/2014/main" id="{04F2A30B-E505-3C4D-AE42-FC6EF8821BDD}"/>
              </a:ext>
            </a:extLst>
          </p:cNvPr>
          <p:cNvCxnSpPr>
            <a:cxnSpLocks/>
            <a:stCxn id="36" idx="6"/>
            <a:endCxn id="40" idx="2"/>
          </p:cNvCxnSpPr>
          <p:nvPr/>
        </p:nvCxnSpPr>
        <p:spPr>
          <a:xfrm flipV="1">
            <a:off x="1421378" y="4599297"/>
            <a:ext cx="1152525" cy="1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633790-4E5A-B542-9F2D-F5AA1BC92204}"/>
              </a:ext>
            </a:extLst>
          </p:cNvPr>
          <p:cNvCxnSpPr>
            <a:cxnSpLocks/>
            <a:stCxn id="39" idx="3"/>
            <a:endCxn id="36" idx="4"/>
          </p:cNvCxnSpPr>
          <p:nvPr/>
        </p:nvCxnSpPr>
        <p:spPr>
          <a:xfrm flipV="1">
            <a:off x="930259" y="4710425"/>
            <a:ext cx="398250" cy="78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3D37B21-2C4E-BE40-8726-012C03B94476}"/>
              </a:ext>
            </a:extLst>
          </p:cNvPr>
          <p:cNvCxnSpPr>
            <a:cxnSpLocks/>
            <a:stCxn id="42" idx="3"/>
            <a:endCxn id="40" idx="3"/>
          </p:cNvCxnSpPr>
          <p:nvPr/>
        </p:nvCxnSpPr>
        <p:spPr>
          <a:xfrm flipV="1">
            <a:off x="1930781" y="4665526"/>
            <a:ext cx="670323" cy="1668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E35570-B435-CE44-A3C2-E269615EB4D2}"/>
              </a:ext>
            </a:extLst>
          </p:cNvPr>
          <p:cNvCxnSpPr>
            <a:cxnSpLocks/>
            <a:stCxn id="42" idx="6"/>
            <a:endCxn id="43" idx="2"/>
          </p:cNvCxnSpPr>
          <p:nvPr/>
        </p:nvCxnSpPr>
        <p:spPr>
          <a:xfrm>
            <a:off x="2089317" y="6267649"/>
            <a:ext cx="727871"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B54870-DA07-0D49-8B68-0BA04FC6D119}"/>
              </a:ext>
            </a:extLst>
          </p:cNvPr>
          <p:cNvCxnSpPr>
            <a:cxnSpLocks/>
            <a:stCxn id="43" idx="7"/>
            <a:endCxn id="41" idx="4"/>
          </p:cNvCxnSpPr>
          <p:nvPr/>
        </p:nvCxnSpPr>
        <p:spPr>
          <a:xfrm flipV="1">
            <a:off x="2975724" y="5537479"/>
            <a:ext cx="226798" cy="67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D7646C3-2FA3-C742-98E9-BF97B6334787}"/>
              </a:ext>
            </a:extLst>
          </p:cNvPr>
          <p:cNvCxnSpPr>
            <a:cxnSpLocks/>
            <a:stCxn id="39" idx="5"/>
            <a:endCxn id="42" idx="1"/>
          </p:cNvCxnSpPr>
          <p:nvPr/>
        </p:nvCxnSpPr>
        <p:spPr>
          <a:xfrm>
            <a:off x="1061594" y="5492614"/>
            <a:ext cx="869186" cy="70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C7E86C-B529-FA4F-988E-0EA9558DCC23}"/>
              </a:ext>
            </a:extLst>
          </p:cNvPr>
          <p:cNvCxnSpPr>
            <a:cxnSpLocks/>
            <a:stCxn id="36" idx="5"/>
            <a:endCxn id="42" idx="0"/>
          </p:cNvCxnSpPr>
          <p:nvPr/>
        </p:nvCxnSpPr>
        <p:spPr>
          <a:xfrm>
            <a:off x="1394176" y="4682991"/>
            <a:ext cx="602272" cy="149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ABC04C-0E5B-8D46-8F26-EF4FE324E688}"/>
              </a:ext>
            </a:extLst>
          </p:cNvPr>
          <p:cNvCxnSpPr>
            <a:cxnSpLocks/>
            <a:stCxn id="40" idx="5"/>
          </p:cNvCxnSpPr>
          <p:nvPr/>
        </p:nvCxnSpPr>
        <p:spPr>
          <a:xfrm>
            <a:off x="2732439" y="4665526"/>
            <a:ext cx="541206" cy="780829"/>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0CC7469C-2ACD-7B47-827B-4ECDD9A25474}"/>
              </a:ext>
            </a:extLst>
          </p:cNvPr>
          <p:cNvSpPr/>
          <p:nvPr/>
        </p:nvSpPr>
        <p:spPr>
          <a:xfrm>
            <a:off x="559405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9C0D07A8-B99C-1F4D-BB34-C7A25A356DBF}"/>
              </a:ext>
            </a:extLst>
          </p:cNvPr>
          <p:cNvSpPr/>
          <p:nvPr/>
        </p:nvSpPr>
        <p:spPr>
          <a:xfrm>
            <a:off x="586837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79EEEB7E-30DB-BD47-92E3-CBD3081B25FE}"/>
              </a:ext>
            </a:extLst>
          </p:cNvPr>
          <p:cNvSpPr/>
          <p:nvPr/>
        </p:nvSpPr>
        <p:spPr>
          <a:xfrm>
            <a:off x="614269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FD187B6A-59DE-864A-901A-6F302518A2B7}"/>
              </a:ext>
            </a:extLst>
          </p:cNvPr>
          <p:cNvSpPr/>
          <p:nvPr/>
        </p:nvSpPr>
        <p:spPr>
          <a:xfrm>
            <a:off x="641701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62FC0F0-183A-5F42-90C4-C0DDD0374911}"/>
              </a:ext>
            </a:extLst>
          </p:cNvPr>
          <p:cNvSpPr/>
          <p:nvPr/>
        </p:nvSpPr>
        <p:spPr>
          <a:xfrm>
            <a:off x="669133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DA0BBB0B-B7A1-474A-9D7C-0549FF9AFF9F}"/>
              </a:ext>
            </a:extLst>
          </p:cNvPr>
          <p:cNvSpPr/>
          <p:nvPr/>
        </p:nvSpPr>
        <p:spPr>
          <a:xfrm>
            <a:off x="696565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394C3214-62D8-404D-B3A9-3262FCC40833}"/>
              </a:ext>
            </a:extLst>
          </p:cNvPr>
          <p:cNvSpPr/>
          <p:nvPr/>
        </p:nvSpPr>
        <p:spPr>
          <a:xfrm>
            <a:off x="55940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808B25DE-0915-1742-AD20-73F7C07D8187}"/>
              </a:ext>
            </a:extLst>
          </p:cNvPr>
          <p:cNvSpPr/>
          <p:nvPr/>
        </p:nvSpPr>
        <p:spPr>
          <a:xfrm>
            <a:off x="586837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D0C31161-AA21-D04F-B842-20AA43220EB7}"/>
              </a:ext>
            </a:extLst>
          </p:cNvPr>
          <p:cNvSpPr/>
          <p:nvPr/>
        </p:nvSpPr>
        <p:spPr>
          <a:xfrm>
            <a:off x="6142691" y="462339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6C7F0E4-DFD2-FD49-BDAA-79AA54281F32}"/>
              </a:ext>
            </a:extLst>
          </p:cNvPr>
          <p:cNvSpPr/>
          <p:nvPr/>
        </p:nvSpPr>
        <p:spPr>
          <a:xfrm>
            <a:off x="641701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5DDF530-17DE-EE45-A058-CA78438076A6}"/>
              </a:ext>
            </a:extLst>
          </p:cNvPr>
          <p:cNvSpPr/>
          <p:nvPr/>
        </p:nvSpPr>
        <p:spPr>
          <a:xfrm>
            <a:off x="669133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BAD1696B-D615-A940-9507-A36DD08F6E2B}"/>
              </a:ext>
            </a:extLst>
          </p:cNvPr>
          <p:cNvSpPr/>
          <p:nvPr/>
        </p:nvSpPr>
        <p:spPr>
          <a:xfrm>
            <a:off x="69656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97DD0C5-ED75-754E-9FE6-961ED9E65130}"/>
              </a:ext>
            </a:extLst>
          </p:cNvPr>
          <p:cNvSpPr/>
          <p:nvPr/>
        </p:nvSpPr>
        <p:spPr>
          <a:xfrm>
            <a:off x="55940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BAFD330F-3A4A-DD46-8D33-46850C1AB988}"/>
              </a:ext>
            </a:extLst>
          </p:cNvPr>
          <p:cNvSpPr/>
          <p:nvPr/>
        </p:nvSpPr>
        <p:spPr>
          <a:xfrm>
            <a:off x="586837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C4E603-3B52-C14C-B02A-41945A0BA776}"/>
              </a:ext>
            </a:extLst>
          </p:cNvPr>
          <p:cNvSpPr/>
          <p:nvPr/>
        </p:nvSpPr>
        <p:spPr>
          <a:xfrm>
            <a:off x="614269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BCAEA5A-D4BB-964F-BA39-A7D80E894BD4}"/>
              </a:ext>
            </a:extLst>
          </p:cNvPr>
          <p:cNvSpPr/>
          <p:nvPr/>
        </p:nvSpPr>
        <p:spPr>
          <a:xfrm>
            <a:off x="641701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B044BB28-3E46-A34C-B893-0DE82B39FE4B}"/>
              </a:ext>
            </a:extLst>
          </p:cNvPr>
          <p:cNvSpPr/>
          <p:nvPr/>
        </p:nvSpPr>
        <p:spPr>
          <a:xfrm>
            <a:off x="669133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D043C956-6251-FE4D-8660-33E184E9F986}"/>
              </a:ext>
            </a:extLst>
          </p:cNvPr>
          <p:cNvSpPr/>
          <p:nvPr/>
        </p:nvSpPr>
        <p:spPr>
          <a:xfrm>
            <a:off x="69656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DD77CBD-BE28-AB4D-839C-0B940C5167B3}"/>
              </a:ext>
            </a:extLst>
          </p:cNvPr>
          <p:cNvSpPr/>
          <p:nvPr/>
        </p:nvSpPr>
        <p:spPr>
          <a:xfrm>
            <a:off x="5454036" y="4201638"/>
            <a:ext cx="1737360" cy="173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CA39E4F-40C9-0C44-8359-10CE0D80A586}"/>
              </a:ext>
            </a:extLst>
          </p:cNvPr>
          <p:cNvSpPr/>
          <p:nvPr/>
        </p:nvSpPr>
        <p:spPr>
          <a:xfrm>
            <a:off x="559405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4A9E3F1-400E-8F40-86B1-385FBB3859FF}"/>
              </a:ext>
            </a:extLst>
          </p:cNvPr>
          <p:cNvSpPr/>
          <p:nvPr/>
        </p:nvSpPr>
        <p:spPr>
          <a:xfrm>
            <a:off x="586837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5D82A1C-055E-7848-A691-98046881E176}"/>
              </a:ext>
            </a:extLst>
          </p:cNvPr>
          <p:cNvSpPr/>
          <p:nvPr/>
        </p:nvSpPr>
        <p:spPr>
          <a:xfrm>
            <a:off x="614269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AAA5E774-4257-2445-A3AF-A82FA6A77E8C}"/>
              </a:ext>
            </a:extLst>
          </p:cNvPr>
          <p:cNvSpPr/>
          <p:nvPr/>
        </p:nvSpPr>
        <p:spPr>
          <a:xfrm>
            <a:off x="641701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1F40FE21-5017-4544-BA97-9EE055C6A11B}"/>
              </a:ext>
            </a:extLst>
          </p:cNvPr>
          <p:cNvSpPr/>
          <p:nvPr/>
        </p:nvSpPr>
        <p:spPr>
          <a:xfrm>
            <a:off x="6691331" y="517203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0273E001-EB88-D345-A7F6-602B20B1F4A8}"/>
              </a:ext>
            </a:extLst>
          </p:cNvPr>
          <p:cNvSpPr/>
          <p:nvPr/>
        </p:nvSpPr>
        <p:spPr>
          <a:xfrm>
            <a:off x="696565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26AABF0-7F1A-504B-83F5-D09EF5030AD3}"/>
              </a:ext>
            </a:extLst>
          </p:cNvPr>
          <p:cNvSpPr/>
          <p:nvPr/>
        </p:nvSpPr>
        <p:spPr>
          <a:xfrm>
            <a:off x="559405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86567B7D-A78B-FE48-A972-36964E05CB88}"/>
              </a:ext>
            </a:extLst>
          </p:cNvPr>
          <p:cNvSpPr/>
          <p:nvPr/>
        </p:nvSpPr>
        <p:spPr>
          <a:xfrm>
            <a:off x="586837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91931C48-6739-204A-92A0-F78E39A0EB5D}"/>
              </a:ext>
            </a:extLst>
          </p:cNvPr>
          <p:cNvSpPr/>
          <p:nvPr/>
        </p:nvSpPr>
        <p:spPr>
          <a:xfrm>
            <a:off x="614269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3806D3C7-7A2B-AA46-A602-9268988DE3A9}"/>
              </a:ext>
            </a:extLst>
          </p:cNvPr>
          <p:cNvSpPr/>
          <p:nvPr/>
        </p:nvSpPr>
        <p:spPr>
          <a:xfrm>
            <a:off x="641701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CA89F213-8179-CF4C-8DBF-308B75CD21F7}"/>
              </a:ext>
            </a:extLst>
          </p:cNvPr>
          <p:cNvSpPr/>
          <p:nvPr/>
        </p:nvSpPr>
        <p:spPr>
          <a:xfrm>
            <a:off x="669133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07864DB0-FCCF-4547-AF3F-2E97A47F1BA5}"/>
              </a:ext>
            </a:extLst>
          </p:cNvPr>
          <p:cNvSpPr/>
          <p:nvPr/>
        </p:nvSpPr>
        <p:spPr>
          <a:xfrm>
            <a:off x="696565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94609FF1-BA1C-B043-A31C-D7A6D178A492}"/>
              </a:ext>
            </a:extLst>
          </p:cNvPr>
          <p:cNvSpPr/>
          <p:nvPr/>
        </p:nvSpPr>
        <p:spPr>
          <a:xfrm>
            <a:off x="559405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6CD492D3-4863-5847-8B6B-E0FC258036FA}"/>
              </a:ext>
            </a:extLst>
          </p:cNvPr>
          <p:cNvSpPr/>
          <p:nvPr/>
        </p:nvSpPr>
        <p:spPr>
          <a:xfrm>
            <a:off x="586837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417CA102-4147-BC49-9C34-7A93BFEB5A4C}"/>
              </a:ext>
            </a:extLst>
          </p:cNvPr>
          <p:cNvSpPr/>
          <p:nvPr/>
        </p:nvSpPr>
        <p:spPr>
          <a:xfrm>
            <a:off x="614269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58E746BE-7424-3841-9D98-39831BA2964A}"/>
              </a:ext>
            </a:extLst>
          </p:cNvPr>
          <p:cNvSpPr/>
          <p:nvPr/>
        </p:nvSpPr>
        <p:spPr>
          <a:xfrm>
            <a:off x="641701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BF2CF018-999E-0447-A87D-0280F8759AEB}"/>
              </a:ext>
            </a:extLst>
          </p:cNvPr>
          <p:cNvSpPr/>
          <p:nvPr/>
        </p:nvSpPr>
        <p:spPr>
          <a:xfrm>
            <a:off x="669133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72E5E75E-C2DF-174E-9171-0F045C692E15}"/>
              </a:ext>
            </a:extLst>
          </p:cNvPr>
          <p:cNvSpPr/>
          <p:nvPr/>
        </p:nvSpPr>
        <p:spPr>
          <a:xfrm>
            <a:off x="696565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AB5884D-E388-814A-9C53-976A8A214D9A}"/>
              </a:ext>
            </a:extLst>
          </p:cNvPr>
          <p:cNvSpPr/>
          <p:nvPr/>
        </p:nvSpPr>
        <p:spPr>
          <a:xfrm>
            <a:off x="7486118" y="4239739"/>
            <a:ext cx="1322849" cy="1699259"/>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8" name="TextBox 147">
            <a:extLst>
              <a:ext uri="{FF2B5EF4-FFF2-40B4-BE49-F238E27FC236}">
                <a16:creationId xmlns:a16="http://schemas.microsoft.com/office/drawing/2014/main" id="{B226FBEC-86BC-0B44-9BF3-A6C69DF090DF}"/>
              </a:ext>
            </a:extLst>
          </p:cNvPr>
          <p:cNvSpPr txBox="1"/>
          <p:nvPr/>
        </p:nvSpPr>
        <p:spPr>
          <a:xfrm>
            <a:off x="61085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1" i="0" u="none" strike="noStrike" kern="1200" cap="none" spc="0" normalizeH="0" baseline="30000" noProof="0" dirty="0">
                <a:ln>
                  <a:noFill/>
                </a:ln>
                <a:solidFill>
                  <a:prstClr val="black"/>
                </a:solidFill>
                <a:effectLst/>
                <a:uLnTx/>
                <a:uFillTx/>
                <a:latin typeface="Calibri" panose="020F0502020204030204"/>
                <a:ea typeface="+mn-ea"/>
                <a:cs typeface="+mn-cs"/>
              </a:rPr>
              <a:t>T</a:t>
            </a:r>
          </a:p>
        </p:txBody>
      </p:sp>
      <p:sp>
        <p:nvSpPr>
          <p:cNvPr id="150" name="TextBox 149">
            <a:extLst>
              <a:ext uri="{FF2B5EF4-FFF2-40B4-BE49-F238E27FC236}">
                <a16:creationId xmlns:a16="http://schemas.microsoft.com/office/drawing/2014/main" id="{A2D4F440-98C2-9C4E-B5AB-9AA276C02650}"/>
              </a:ext>
            </a:extLst>
          </p:cNvPr>
          <p:cNvSpPr txBox="1"/>
          <p:nvPr/>
        </p:nvSpPr>
        <p:spPr>
          <a:xfrm>
            <a:off x="79118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t>
            </a:r>
          </a:p>
        </p:txBody>
      </p:sp>
      <p:sp>
        <p:nvSpPr>
          <p:cNvPr id="2" name="TextBox 1">
            <a:extLst>
              <a:ext uri="{FF2B5EF4-FFF2-40B4-BE49-F238E27FC236}">
                <a16:creationId xmlns:a16="http://schemas.microsoft.com/office/drawing/2014/main" id="{0F881814-233C-2B4C-A710-8DE137A9D487}"/>
              </a:ext>
            </a:extLst>
          </p:cNvPr>
          <p:cNvSpPr txBox="1"/>
          <p:nvPr/>
        </p:nvSpPr>
        <p:spPr>
          <a:xfrm>
            <a:off x="712560" y="1034658"/>
            <a:ext cx="797943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feature aggregation from neighbors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Graph neural networks, graph embedding,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highlight>
                  <a:srgbClr val="FFFF00"/>
                </a:highlight>
                <a:latin typeface="Calibri" panose="020F0502020204030204"/>
                <a:cs typeface="+mn-cs"/>
              </a:rPr>
              <a:t> W=A.</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lang="en-US" dirty="0">
                <a:solidFill>
                  <a:prstClr val="black"/>
                </a:solidFill>
                <a:highlight>
                  <a:srgbClr val="FFFF00"/>
                </a:highlight>
                <a:latin typeface="Calibri" panose="020F0502020204030204"/>
                <a:cs typeface="+mn-cs"/>
              </a:rPr>
              <a:t>H,</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 n-by-n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 input dense matrix, n-by-f where f &lt;&lt; n is the feature dimension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 output dense matrix, new features</a:t>
            </a:r>
          </a:p>
        </p:txBody>
      </p:sp>
      <p:sp>
        <p:nvSpPr>
          <p:cNvPr id="174" name="TextBox 173">
            <a:extLst>
              <a:ext uri="{FF2B5EF4-FFF2-40B4-BE49-F238E27FC236}">
                <a16:creationId xmlns:a16="http://schemas.microsoft.com/office/drawing/2014/main" id="{206CA7B4-2AED-4245-8953-6381DAB64BFC}"/>
              </a:ext>
            </a:extLst>
          </p:cNvPr>
          <p:cNvSpPr txBox="1"/>
          <p:nvPr/>
        </p:nvSpPr>
        <p:spPr>
          <a:xfrm>
            <a:off x="4542024" y="4921575"/>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 =</a:t>
            </a:r>
          </a:p>
        </p:txBody>
      </p:sp>
      <p:sp>
        <p:nvSpPr>
          <p:cNvPr id="66" name="Title 1">
            <a:extLst>
              <a:ext uri="{FF2B5EF4-FFF2-40B4-BE49-F238E27FC236}">
                <a16:creationId xmlns:a16="http://schemas.microsoft.com/office/drawing/2014/main" id="{8C4152B6-8EE8-374B-BB4A-B08AB9C2B0FC}"/>
              </a:ext>
            </a:extLst>
          </p:cNvPr>
          <p:cNvSpPr txBox="1">
            <a:spLocks/>
          </p:cNvSpPr>
          <p:nvPr/>
        </p:nvSpPr>
        <p:spPr>
          <a:xfrm>
            <a:off x="214957" y="-104621"/>
            <a:ext cx="8929043" cy="889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pPr>
            <a:r>
              <a:rPr lang="en-US" sz="2800" b="1" dirty="0" err="1">
                <a:solidFill>
                  <a:srgbClr val="0070C0"/>
                </a:solidFill>
                <a:latin typeface="Calibri" panose="020F0502020204030204"/>
              </a:rPr>
              <a:t>SpMM</a:t>
            </a:r>
            <a:r>
              <a:rPr lang="en-US" sz="2800" b="1" dirty="0">
                <a:solidFill>
                  <a:srgbClr val="0070C0"/>
                </a:solidFill>
                <a:latin typeface="Calibri" panose="020F0502020204030204"/>
              </a:rPr>
              <a:t>:  Sparse-Matrix/dense-Matrix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6A55ABBB-38C6-354E-8988-19B57D1AF8A3}"/>
              </a:ext>
            </a:extLst>
          </p:cNvPr>
          <p:cNvSpPr txBox="1"/>
          <p:nvPr/>
        </p:nvSpPr>
        <p:spPr>
          <a:xfrm>
            <a:off x="7415328" y="2436275"/>
            <a:ext cx="1464428" cy="1077218"/>
          </a:xfrm>
          <a:prstGeom prst="rect">
            <a:avLst/>
          </a:prstGeom>
          <a:noFill/>
          <a:ln>
            <a:solidFill>
              <a:srgbClr val="C00000"/>
            </a:solidFill>
          </a:ln>
        </p:spPr>
        <p:txBody>
          <a:bodyPr wrap="square" rtlCol="0">
            <a:spAutoFit/>
          </a:bodyPr>
          <a:lstStyle/>
          <a:p>
            <a:pPr algn="ctr"/>
            <a:r>
              <a:rPr lang="en-US" sz="1600" dirty="0"/>
              <a:t>We call this dense matrix, H, a “tall skinny” Matrix</a:t>
            </a:r>
          </a:p>
        </p:txBody>
      </p:sp>
      <p:cxnSp>
        <p:nvCxnSpPr>
          <p:cNvPr id="7" name="Straight Arrow Connector 6">
            <a:extLst>
              <a:ext uri="{FF2B5EF4-FFF2-40B4-BE49-F238E27FC236}">
                <a16:creationId xmlns:a16="http://schemas.microsoft.com/office/drawing/2014/main" id="{0F893B57-CFA2-7441-ACD4-FD6BD9726A1E}"/>
              </a:ext>
            </a:extLst>
          </p:cNvPr>
          <p:cNvCxnSpPr/>
          <p:nvPr/>
        </p:nvCxnSpPr>
        <p:spPr>
          <a:xfrm flipH="1">
            <a:off x="7191396" y="2927669"/>
            <a:ext cx="183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174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A1E3612E-4D7A-EA46-AD1C-D6448E182D08}"/>
              </a:ext>
            </a:extLst>
          </p:cNvPr>
          <p:cNvGrpSpPr/>
          <p:nvPr/>
        </p:nvGrpSpPr>
        <p:grpSpPr>
          <a:xfrm>
            <a:off x="447961" y="4882587"/>
            <a:ext cx="1725892" cy="1734473"/>
            <a:chOff x="711178" y="4488905"/>
            <a:chExt cx="1364815" cy="1371600"/>
          </a:xfrm>
        </p:grpSpPr>
        <p:grpSp>
          <p:nvGrpSpPr>
            <p:cNvPr id="193" name="Group 192">
              <a:extLst>
                <a:ext uri="{FF2B5EF4-FFF2-40B4-BE49-F238E27FC236}">
                  <a16:creationId xmlns:a16="http://schemas.microsoft.com/office/drawing/2014/main" id="{4D7BD8C8-9795-EC4C-975B-ACD5A738BCF2}"/>
                </a:ext>
              </a:extLst>
            </p:cNvPr>
            <p:cNvGrpSpPr>
              <a:grpSpLocks noChangeAspect="1"/>
            </p:cNvGrpSpPr>
            <p:nvPr/>
          </p:nvGrpSpPr>
          <p:grpSpPr>
            <a:xfrm>
              <a:off x="711178" y="4488905"/>
              <a:ext cx="1364815" cy="1371600"/>
              <a:chOff x="3408652" y="2316330"/>
              <a:chExt cx="1916112" cy="1925637"/>
            </a:xfrm>
          </p:grpSpPr>
          <p:sp>
            <p:nvSpPr>
              <p:cNvPr id="195" name="Oval 8">
                <a:extLst>
                  <a:ext uri="{FF2B5EF4-FFF2-40B4-BE49-F238E27FC236}">
                    <a16:creationId xmlns:a16="http://schemas.microsoft.com/office/drawing/2014/main" id="{4FFCFC64-1146-B841-A021-777D3F05FE75}"/>
                  </a:ext>
                </a:extLst>
              </p:cNvPr>
              <p:cNvSpPr>
                <a:spLocks noChangeAspect="1" noChangeArrowheads="1"/>
              </p:cNvSpPr>
              <p:nvPr/>
            </p:nvSpPr>
            <p:spPr bwMode="auto">
              <a:xfrm>
                <a:off x="347374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6" name="Rectangle 9">
                <a:extLst>
                  <a:ext uri="{FF2B5EF4-FFF2-40B4-BE49-F238E27FC236}">
                    <a16:creationId xmlns:a16="http://schemas.microsoft.com/office/drawing/2014/main" id="{0BEA59CC-3DE1-C04F-9C17-48B173FEF5E2}"/>
                  </a:ext>
                </a:extLst>
              </p:cNvPr>
              <p:cNvSpPr>
                <a:spLocks noChangeAspect="1" noChangeArrowheads="1"/>
              </p:cNvSpPr>
              <p:nvPr/>
            </p:nvSpPr>
            <p:spPr bwMode="auto">
              <a:xfrm>
                <a:off x="3408652" y="2316330"/>
                <a:ext cx="1916112" cy="1925637"/>
              </a:xfrm>
              <a:prstGeom prst="rect">
                <a:avLst/>
              </a:prstGeom>
              <a:noFill/>
              <a:ln w="28575">
                <a:solidFill>
                  <a:srgbClr val="BBE0E3"/>
                </a:solidFill>
                <a:miter lim="800000"/>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7" name="Oval 10">
                <a:extLst>
                  <a:ext uri="{FF2B5EF4-FFF2-40B4-BE49-F238E27FC236}">
                    <a16:creationId xmlns:a16="http://schemas.microsoft.com/office/drawing/2014/main" id="{A7B584E7-80A5-D543-B05B-8778CF07B88A}"/>
                  </a:ext>
                </a:extLst>
              </p:cNvPr>
              <p:cNvSpPr>
                <a:spLocks noChangeAspect="1" noChangeArrowheads="1"/>
              </p:cNvSpPr>
              <p:nvPr/>
            </p:nvSpPr>
            <p:spPr bwMode="auto">
              <a:xfrm>
                <a:off x="347374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8" name="Oval 11">
                <a:extLst>
                  <a:ext uri="{FF2B5EF4-FFF2-40B4-BE49-F238E27FC236}">
                    <a16:creationId xmlns:a16="http://schemas.microsoft.com/office/drawing/2014/main" id="{4522CA6E-B796-8A40-90CF-0462DF830EAD}"/>
                  </a:ext>
                </a:extLst>
              </p:cNvPr>
              <p:cNvSpPr>
                <a:spLocks noChangeAspect="1" noChangeArrowheads="1"/>
              </p:cNvSpPr>
              <p:nvPr/>
            </p:nvSpPr>
            <p:spPr bwMode="auto">
              <a:xfrm>
                <a:off x="3800765"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9" name="Oval 12">
                <a:extLst>
                  <a:ext uri="{FF2B5EF4-FFF2-40B4-BE49-F238E27FC236}">
                    <a16:creationId xmlns:a16="http://schemas.microsoft.com/office/drawing/2014/main" id="{6E825B73-27BE-9845-8D2B-43F96DBEA15A}"/>
                  </a:ext>
                </a:extLst>
              </p:cNvPr>
              <p:cNvSpPr>
                <a:spLocks noChangeAspect="1" noChangeArrowheads="1"/>
              </p:cNvSpPr>
              <p:nvPr/>
            </p:nvSpPr>
            <p:spPr bwMode="auto">
              <a:xfrm>
                <a:off x="412779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0" name="Oval 13">
                <a:extLst>
                  <a:ext uri="{FF2B5EF4-FFF2-40B4-BE49-F238E27FC236}">
                    <a16:creationId xmlns:a16="http://schemas.microsoft.com/office/drawing/2014/main" id="{4A552689-7258-6F40-BFBD-F7F80BF2E3F3}"/>
                  </a:ext>
                </a:extLst>
              </p:cNvPr>
              <p:cNvSpPr>
                <a:spLocks noChangeAspect="1" noChangeArrowheads="1"/>
              </p:cNvSpPr>
              <p:nvPr/>
            </p:nvSpPr>
            <p:spPr bwMode="auto">
              <a:xfrm>
                <a:off x="4456401"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1" name="Oval 14">
                <a:extLst>
                  <a:ext uri="{FF2B5EF4-FFF2-40B4-BE49-F238E27FC236}">
                    <a16:creationId xmlns:a16="http://schemas.microsoft.com/office/drawing/2014/main" id="{DD3DFA3C-C300-EB4B-AD5D-5A214E9780FC}"/>
                  </a:ext>
                </a:extLst>
              </p:cNvPr>
              <p:cNvSpPr>
                <a:spLocks noChangeAspect="1" noChangeArrowheads="1"/>
              </p:cNvSpPr>
              <p:nvPr/>
            </p:nvSpPr>
            <p:spPr bwMode="auto">
              <a:xfrm>
                <a:off x="4783426"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2" name="Oval 15">
                <a:extLst>
                  <a:ext uri="{FF2B5EF4-FFF2-40B4-BE49-F238E27FC236}">
                    <a16:creationId xmlns:a16="http://schemas.microsoft.com/office/drawing/2014/main" id="{4FF9AB59-1BB3-414A-9D70-71C82ACD0F1B}"/>
                  </a:ext>
                </a:extLst>
              </p:cNvPr>
              <p:cNvSpPr>
                <a:spLocks noChangeAspect="1" noChangeArrowheads="1"/>
              </p:cNvSpPr>
              <p:nvPr/>
            </p:nvSpPr>
            <p:spPr bwMode="auto">
              <a:xfrm>
                <a:off x="5110451" y="401812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3" name="Oval 17">
                <a:extLst>
                  <a:ext uri="{FF2B5EF4-FFF2-40B4-BE49-F238E27FC236}">
                    <a16:creationId xmlns:a16="http://schemas.microsoft.com/office/drawing/2014/main" id="{EEED65D3-711C-1541-B498-9627693E724B}"/>
                  </a:ext>
                </a:extLst>
              </p:cNvPr>
              <p:cNvSpPr>
                <a:spLocks noChangeAspect="1" noChangeArrowheads="1"/>
              </p:cNvSpPr>
              <p:nvPr/>
            </p:nvSpPr>
            <p:spPr bwMode="auto">
              <a:xfrm>
                <a:off x="3473740"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4" name="Oval 18">
                <a:extLst>
                  <a:ext uri="{FF2B5EF4-FFF2-40B4-BE49-F238E27FC236}">
                    <a16:creationId xmlns:a16="http://schemas.microsoft.com/office/drawing/2014/main" id="{3B88E857-E4D0-AF46-A7CA-B412A0703DC2}"/>
                  </a:ext>
                </a:extLst>
              </p:cNvPr>
              <p:cNvSpPr>
                <a:spLocks noChangeAspect="1" noChangeArrowheads="1"/>
              </p:cNvSpPr>
              <p:nvPr/>
            </p:nvSpPr>
            <p:spPr bwMode="auto">
              <a:xfrm>
                <a:off x="3800765"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5" name="Oval 19">
                <a:extLst>
                  <a:ext uri="{FF2B5EF4-FFF2-40B4-BE49-F238E27FC236}">
                    <a16:creationId xmlns:a16="http://schemas.microsoft.com/office/drawing/2014/main" id="{40D84DBE-152E-3647-8A1E-7B6BD2FC329B}"/>
                  </a:ext>
                </a:extLst>
              </p:cNvPr>
              <p:cNvSpPr>
                <a:spLocks noChangeAspect="1" noChangeArrowheads="1"/>
              </p:cNvSpPr>
              <p:nvPr/>
            </p:nvSpPr>
            <p:spPr bwMode="auto">
              <a:xfrm>
                <a:off x="4127790"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6" name="Oval 20">
                <a:extLst>
                  <a:ext uri="{FF2B5EF4-FFF2-40B4-BE49-F238E27FC236}">
                    <a16:creationId xmlns:a16="http://schemas.microsoft.com/office/drawing/2014/main" id="{4DE1A307-F23F-A14D-93F4-191360D68FEC}"/>
                  </a:ext>
                </a:extLst>
              </p:cNvPr>
              <p:cNvSpPr>
                <a:spLocks noChangeAspect="1" noChangeArrowheads="1"/>
              </p:cNvSpPr>
              <p:nvPr/>
            </p:nvSpPr>
            <p:spPr bwMode="auto">
              <a:xfrm>
                <a:off x="4456401" y="238141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7" name="Oval 21">
                <a:extLst>
                  <a:ext uri="{FF2B5EF4-FFF2-40B4-BE49-F238E27FC236}">
                    <a16:creationId xmlns:a16="http://schemas.microsoft.com/office/drawing/2014/main" id="{A09992C7-6C85-1A44-B213-DF4C8757FA1C}"/>
                  </a:ext>
                </a:extLst>
              </p:cNvPr>
              <p:cNvSpPr>
                <a:spLocks noChangeAspect="1" noChangeArrowheads="1"/>
              </p:cNvSpPr>
              <p:nvPr/>
            </p:nvSpPr>
            <p:spPr bwMode="auto">
              <a:xfrm>
                <a:off x="4783426"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8" name="Oval 22">
                <a:extLst>
                  <a:ext uri="{FF2B5EF4-FFF2-40B4-BE49-F238E27FC236}">
                    <a16:creationId xmlns:a16="http://schemas.microsoft.com/office/drawing/2014/main" id="{441BC676-45D1-6341-A408-49F43A199873}"/>
                  </a:ext>
                </a:extLst>
              </p:cNvPr>
              <p:cNvSpPr>
                <a:spLocks noChangeAspect="1" noChangeArrowheads="1"/>
              </p:cNvSpPr>
              <p:nvPr/>
            </p:nvSpPr>
            <p:spPr bwMode="auto">
              <a:xfrm>
                <a:off x="5110451" y="238141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9" name="Oval 24">
                <a:extLst>
                  <a:ext uri="{FF2B5EF4-FFF2-40B4-BE49-F238E27FC236}">
                    <a16:creationId xmlns:a16="http://schemas.microsoft.com/office/drawing/2014/main" id="{52A07E7A-EBCF-9F41-AA3E-185BDA61D9ED}"/>
                  </a:ext>
                </a:extLst>
              </p:cNvPr>
              <p:cNvSpPr>
                <a:spLocks noChangeAspect="1" noChangeArrowheads="1"/>
              </p:cNvSpPr>
              <p:nvPr/>
            </p:nvSpPr>
            <p:spPr bwMode="auto">
              <a:xfrm>
                <a:off x="347374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0" name="Oval 25">
                <a:extLst>
                  <a:ext uri="{FF2B5EF4-FFF2-40B4-BE49-F238E27FC236}">
                    <a16:creationId xmlns:a16="http://schemas.microsoft.com/office/drawing/2014/main" id="{3168CA58-0702-A847-B52F-0955E2F86C23}"/>
                  </a:ext>
                </a:extLst>
              </p:cNvPr>
              <p:cNvSpPr>
                <a:spLocks noChangeAspect="1" noChangeArrowheads="1"/>
              </p:cNvSpPr>
              <p:nvPr/>
            </p:nvSpPr>
            <p:spPr bwMode="auto">
              <a:xfrm>
                <a:off x="3800765" y="2708442"/>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1" name="Oval 26">
                <a:extLst>
                  <a:ext uri="{FF2B5EF4-FFF2-40B4-BE49-F238E27FC236}">
                    <a16:creationId xmlns:a16="http://schemas.microsoft.com/office/drawing/2014/main" id="{E8D180B6-E5E0-F44F-9DED-3A1161955D74}"/>
                  </a:ext>
                </a:extLst>
              </p:cNvPr>
              <p:cNvSpPr>
                <a:spLocks noChangeAspect="1" noChangeArrowheads="1"/>
              </p:cNvSpPr>
              <p:nvPr/>
            </p:nvSpPr>
            <p:spPr bwMode="auto">
              <a:xfrm>
                <a:off x="412779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2" name="Oval 27">
                <a:extLst>
                  <a:ext uri="{FF2B5EF4-FFF2-40B4-BE49-F238E27FC236}">
                    <a16:creationId xmlns:a16="http://schemas.microsoft.com/office/drawing/2014/main" id="{521D3AC1-D8BD-284F-B83C-DB1D23D2250D}"/>
                  </a:ext>
                </a:extLst>
              </p:cNvPr>
              <p:cNvSpPr>
                <a:spLocks noChangeAspect="1" noChangeArrowheads="1"/>
              </p:cNvSpPr>
              <p:nvPr/>
            </p:nvSpPr>
            <p:spPr bwMode="auto">
              <a:xfrm>
                <a:off x="4456401"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3" name="Oval 28">
                <a:extLst>
                  <a:ext uri="{FF2B5EF4-FFF2-40B4-BE49-F238E27FC236}">
                    <a16:creationId xmlns:a16="http://schemas.microsoft.com/office/drawing/2014/main" id="{4E7406AB-C045-EE4A-A556-8941766C43AE}"/>
                  </a:ext>
                </a:extLst>
              </p:cNvPr>
              <p:cNvSpPr>
                <a:spLocks noChangeAspect="1" noChangeArrowheads="1"/>
              </p:cNvSpPr>
              <p:nvPr/>
            </p:nvSpPr>
            <p:spPr bwMode="auto">
              <a:xfrm>
                <a:off x="4783426"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4" name="Oval 29">
                <a:extLst>
                  <a:ext uri="{FF2B5EF4-FFF2-40B4-BE49-F238E27FC236}">
                    <a16:creationId xmlns:a16="http://schemas.microsoft.com/office/drawing/2014/main" id="{4EE694F1-CFF3-9B4A-8AD5-DA4C290C8AAF}"/>
                  </a:ext>
                </a:extLst>
              </p:cNvPr>
              <p:cNvSpPr>
                <a:spLocks noChangeAspect="1" noChangeArrowheads="1"/>
              </p:cNvSpPr>
              <p:nvPr/>
            </p:nvSpPr>
            <p:spPr bwMode="auto">
              <a:xfrm>
                <a:off x="5110451" y="2708442"/>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5" name="Oval 31">
                <a:extLst>
                  <a:ext uri="{FF2B5EF4-FFF2-40B4-BE49-F238E27FC236}">
                    <a16:creationId xmlns:a16="http://schemas.microsoft.com/office/drawing/2014/main" id="{80459E98-E497-CB42-B4AF-863895BA92F4}"/>
                  </a:ext>
                </a:extLst>
              </p:cNvPr>
              <p:cNvSpPr>
                <a:spLocks noChangeAspect="1" noChangeArrowheads="1"/>
              </p:cNvSpPr>
              <p:nvPr/>
            </p:nvSpPr>
            <p:spPr bwMode="auto">
              <a:xfrm>
                <a:off x="3800765" y="303546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6" name="Oval 32">
                <a:extLst>
                  <a:ext uri="{FF2B5EF4-FFF2-40B4-BE49-F238E27FC236}">
                    <a16:creationId xmlns:a16="http://schemas.microsoft.com/office/drawing/2014/main" id="{EFB04AF8-C6AA-F548-8203-837FE5F757CC}"/>
                  </a:ext>
                </a:extLst>
              </p:cNvPr>
              <p:cNvSpPr>
                <a:spLocks noChangeAspect="1" noChangeArrowheads="1"/>
              </p:cNvSpPr>
              <p:nvPr/>
            </p:nvSpPr>
            <p:spPr bwMode="auto">
              <a:xfrm>
                <a:off x="412779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7" name="Oval 33">
                <a:extLst>
                  <a:ext uri="{FF2B5EF4-FFF2-40B4-BE49-F238E27FC236}">
                    <a16:creationId xmlns:a16="http://schemas.microsoft.com/office/drawing/2014/main" id="{8685F143-61FE-2C47-8A44-CF7972CE843D}"/>
                  </a:ext>
                </a:extLst>
              </p:cNvPr>
              <p:cNvSpPr>
                <a:spLocks noChangeAspect="1" noChangeArrowheads="1"/>
              </p:cNvSpPr>
              <p:nvPr/>
            </p:nvSpPr>
            <p:spPr bwMode="auto">
              <a:xfrm>
                <a:off x="445640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8" name="Oval 34">
                <a:extLst>
                  <a:ext uri="{FF2B5EF4-FFF2-40B4-BE49-F238E27FC236}">
                    <a16:creationId xmlns:a16="http://schemas.microsoft.com/office/drawing/2014/main" id="{4AC352A0-D623-634B-8493-A8FB425672F5}"/>
                  </a:ext>
                </a:extLst>
              </p:cNvPr>
              <p:cNvSpPr>
                <a:spLocks noChangeAspect="1" noChangeArrowheads="1"/>
              </p:cNvSpPr>
              <p:nvPr/>
            </p:nvSpPr>
            <p:spPr bwMode="auto">
              <a:xfrm>
                <a:off x="4783426"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9" name="Oval 35">
                <a:extLst>
                  <a:ext uri="{FF2B5EF4-FFF2-40B4-BE49-F238E27FC236}">
                    <a16:creationId xmlns:a16="http://schemas.microsoft.com/office/drawing/2014/main" id="{5416D482-11C6-4F4B-BF4F-A20E14E35C74}"/>
                  </a:ext>
                </a:extLst>
              </p:cNvPr>
              <p:cNvSpPr>
                <a:spLocks noChangeAspect="1" noChangeArrowheads="1"/>
              </p:cNvSpPr>
              <p:nvPr/>
            </p:nvSpPr>
            <p:spPr bwMode="auto">
              <a:xfrm>
                <a:off x="511045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0" name="Oval 37">
                <a:extLst>
                  <a:ext uri="{FF2B5EF4-FFF2-40B4-BE49-F238E27FC236}">
                    <a16:creationId xmlns:a16="http://schemas.microsoft.com/office/drawing/2014/main" id="{5E458F3C-7CE3-D640-87F7-F07D60EFD300}"/>
                  </a:ext>
                </a:extLst>
              </p:cNvPr>
              <p:cNvSpPr>
                <a:spLocks noChangeAspect="1" noChangeArrowheads="1"/>
              </p:cNvSpPr>
              <p:nvPr/>
            </p:nvSpPr>
            <p:spPr bwMode="auto">
              <a:xfrm>
                <a:off x="3473740" y="336407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1" name="Oval 38">
                <a:extLst>
                  <a:ext uri="{FF2B5EF4-FFF2-40B4-BE49-F238E27FC236}">
                    <a16:creationId xmlns:a16="http://schemas.microsoft.com/office/drawing/2014/main" id="{D4750A38-F86C-FD41-AC22-EE13FD06D76F}"/>
                  </a:ext>
                </a:extLst>
              </p:cNvPr>
              <p:cNvSpPr>
                <a:spLocks noChangeAspect="1" noChangeArrowheads="1"/>
              </p:cNvSpPr>
              <p:nvPr/>
            </p:nvSpPr>
            <p:spPr bwMode="auto">
              <a:xfrm>
                <a:off x="3800765" y="336407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2" name="Oval 39">
                <a:extLst>
                  <a:ext uri="{FF2B5EF4-FFF2-40B4-BE49-F238E27FC236}">
                    <a16:creationId xmlns:a16="http://schemas.microsoft.com/office/drawing/2014/main" id="{3F5C90A1-CD04-AC44-9FE3-E0C8089CC4D8}"/>
                  </a:ext>
                </a:extLst>
              </p:cNvPr>
              <p:cNvSpPr>
                <a:spLocks noChangeAspect="1" noChangeArrowheads="1"/>
              </p:cNvSpPr>
              <p:nvPr/>
            </p:nvSpPr>
            <p:spPr bwMode="auto">
              <a:xfrm>
                <a:off x="4127790" y="3364079"/>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3" name="Oval 40">
                <a:extLst>
                  <a:ext uri="{FF2B5EF4-FFF2-40B4-BE49-F238E27FC236}">
                    <a16:creationId xmlns:a16="http://schemas.microsoft.com/office/drawing/2014/main" id="{F6E6F01B-A8D0-B841-864F-98B65931E8DE}"/>
                  </a:ext>
                </a:extLst>
              </p:cNvPr>
              <p:cNvSpPr>
                <a:spLocks noChangeAspect="1" noChangeArrowheads="1"/>
              </p:cNvSpPr>
              <p:nvPr/>
            </p:nvSpPr>
            <p:spPr bwMode="auto">
              <a:xfrm>
                <a:off x="4456401" y="336407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4" name="Oval 41">
                <a:extLst>
                  <a:ext uri="{FF2B5EF4-FFF2-40B4-BE49-F238E27FC236}">
                    <a16:creationId xmlns:a16="http://schemas.microsoft.com/office/drawing/2014/main" id="{AAD44FAC-B441-4941-9627-936FE14A782D}"/>
                  </a:ext>
                </a:extLst>
              </p:cNvPr>
              <p:cNvSpPr>
                <a:spLocks noChangeAspect="1" noChangeArrowheads="1"/>
              </p:cNvSpPr>
              <p:nvPr/>
            </p:nvSpPr>
            <p:spPr bwMode="auto">
              <a:xfrm>
                <a:off x="4783426"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5" name="Oval 42">
                <a:extLst>
                  <a:ext uri="{FF2B5EF4-FFF2-40B4-BE49-F238E27FC236}">
                    <a16:creationId xmlns:a16="http://schemas.microsoft.com/office/drawing/2014/main" id="{A28C7C9F-977D-CD45-BCF2-D11DA63D6CC3}"/>
                  </a:ext>
                </a:extLst>
              </p:cNvPr>
              <p:cNvSpPr>
                <a:spLocks noChangeAspect="1" noChangeArrowheads="1"/>
              </p:cNvSpPr>
              <p:nvPr/>
            </p:nvSpPr>
            <p:spPr bwMode="auto">
              <a:xfrm>
                <a:off x="5110451"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6" name="Oval 44">
                <a:extLst>
                  <a:ext uri="{FF2B5EF4-FFF2-40B4-BE49-F238E27FC236}">
                    <a16:creationId xmlns:a16="http://schemas.microsoft.com/office/drawing/2014/main" id="{0CFC4127-4F63-9B4E-9227-5B8B9E27319E}"/>
                  </a:ext>
                </a:extLst>
              </p:cNvPr>
              <p:cNvSpPr>
                <a:spLocks noChangeAspect="1" noChangeArrowheads="1"/>
              </p:cNvSpPr>
              <p:nvPr/>
            </p:nvSpPr>
            <p:spPr bwMode="auto">
              <a:xfrm>
                <a:off x="3473740" y="3691105"/>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7" name="Oval 45">
                <a:extLst>
                  <a:ext uri="{FF2B5EF4-FFF2-40B4-BE49-F238E27FC236}">
                    <a16:creationId xmlns:a16="http://schemas.microsoft.com/office/drawing/2014/main" id="{B59663B9-0F30-914A-B8E2-C2A027497F69}"/>
                  </a:ext>
                </a:extLst>
              </p:cNvPr>
              <p:cNvSpPr>
                <a:spLocks noChangeAspect="1" noChangeArrowheads="1"/>
              </p:cNvSpPr>
              <p:nvPr/>
            </p:nvSpPr>
            <p:spPr bwMode="auto">
              <a:xfrm>
                <a:off x="3800765" y="369110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8" name="Oval 46">
                <a:extLst>
                  <a:ext uri="{FF2B5EF4-FFF2-40B4-BE49-F238E27FC236}">
                    <a16:creationId xmlns:a16="http://schemas.microsoft.com/office/drawing/2014/main" id="{18E29726-6218-084D-BBD2-E7F226072F69}"/>
                  </a:ext>
                </a:extLst>
              </p:cNvPr>
              <p:cNvSpPr>
                <a:spLocks noChangeAspect="1" noChangeArrowheads="1"/>
              </p:cNvSpPr>
              <p:nvPr/>
            </p:nvSpPr>
            <p:spPr bwMode="auto">
              <a:xfrm>
                <a:off x="4127790"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9" name="Oval 47">
                <a:extLst>
                  <a:ext uri="{FF2B5EF4-FFF2-40B4-BE49-F238E27FC236}">
                    <a16:creationId xmlns:a16="http://schemas.microsoft.com/office/drawing/2014/main" id="{9875FE90-245D-2847-A135-B7C77CED6504}"/>
                  </a:ext>
                </a:extLst>
              </p:cNvPr>
              <p:cNvSpPr>
                <a:spLocks noChangeAspect="1" noChangeArrowheads="1"/>
              </p:cNvSpPr>
              <p:nvPr/>
            </p:nvSpPr>
            <p:spPr bwMode="auto">
              <a:xfrm>
                <a:off x="445640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0" name="Oval 48">
                <a:extLst>
                  <a:ext uri="{FF2B5EF4-FFF2-40B4-BE49-F238E27FC236}">
                    <a16:creationId xmlns:a16="http://schemas.microsoft.com/office/drawing/2014/main" id="{D2508B1E-8A04-214C-8B6D-F08B857289A2}"/>
                  </a:ext>
                </a:extLst>
              </p:cNvPr>
              <p:cNvSpPr>
                <a:spLocks noChangeAspect="1" noChangeArrowheads="1"/>
              </p:cNvSpPr>
              <p:nvPr/>
            </p:nvSpPr>
            <p:spPr bwMode="auto">
              <a:xfrm>
                <a:off x="4783426" y="369110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1" name="Oval 49">
                <a:extLst>
                  <a:ext uri="{FF2B5EF4-FFF2-40B4-BE49-F238E27FC236}">
                    <a16:creationId xmlns:a16="http://schemas.microsoft.com/office/drawing/2014/main" id="{6A4A98CC-DDAF-8041-A6CA-7A04C2DC7FCB}"/>
                  </a:ext>
                </a:extLst>
              </p:cNvPr>
              <p:cNvSpPr>
                <a:spLocks noChangeAspect="1" noChangeArrowheads="1"/>
              </p:cNvSpPr>
              <p:nvPr/>
            </p:nvSpPr>
            <p:spPr bwMode="auto">
              <a:xfrm>
                <a:off x="511045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grpSp>
        <p:sp>
          <p:nvSpPr>
            <p:cNvPr id="194" name="Text Box 4">
              <a:extLst>
                <a:ext uri="{FF2B5EF4-FFF2-40B4-BE49-F238E27FC236}">
                  <a16:creationId xmlns:a16="http://schemas.microsoft.com/office/drawing/2014/main" id="{F3EE62D0-6606-BD42-810A-7B7952E17735}"/>
                </a:ext>
              </a:extLst>
            </p:cNvPr>
            <p:cNvSpPr txBox="1">
              <a:spLocks noChangeArrowheads="1"/>
            </p:cNvSpPr>
            <p:nvPr/>
          </p:nvSpPr>
          <p:spPr bwMode="auto">
            <a:xfrm>
              <a:off x="732461" y="4503434"/>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grpSp>
      <p:grpSp>
        <p:nvGrpSpPr>
          <p:cNvPr id="232" name="Group 231">
            <a:extLst>
              <a:ext uri="{FF2B5EF4-FFF2-40B4-BE49-F238E27FC236}">
                <a16:creationId xmlns:a16="http://schemas.microsoft.com/office/drawing/2014/main" id="{AACD1550-8C29-6C41-9CA2-4E083CCBC8CB}"/>
              </a:ext>
            </a:extLst>
          </p:cNvPr>
          <p:cNvGrpSpPr/>
          <p:nvPr/>
        </p:nvGrpSpPr>
        <p:grpSpPr>
          <a:xfrm>
            <a:off x="3141216" y="4881143"/>
            <a:ext cx="3092910" cy="1737360"/>
            <a:chOff x="3150360" y="4303199"/>
            <a:chExt cx="3092910" cy="1737360"/>
          </a:xfrm>
        </p:grpSpPr>
        <p:grpSp>
          <p:nvGrpSpPr>
            <p:cNvPr id="233" name="Group 232">
              <a:extLst>
                <a:ext uri="{FF2B5EF4-FFF2-40B4-BE49-F238E27FC236}">
                  <a16:creationId xmlns:a16="http://schemas.microsoft.com/office/drawing/2014/main" id="{31125CE3-AED0-5E4A-8C46-038517A3FCF6}"/>
                </a:ext>
              </a:extLst>
            </p:cNvPr>
            <p:cNvGrpSpPr/>
            <p:nvPr/>
          </p:nvGrpSpPr>
          <p:grpSpPr>
            <a:xfrm>
              <a:off x="3150360" y="4304643"/>
              <a:ext cx="1737360" cy="1734473"/>
              <a:chOff x="2936229" y="1555674"/>
              <a:chExt cx="1373883" cy="1371600"/>
            </a:xfrm>
          </p:grpSpPr>
          <p:grpSp>
            <p:nvGrpSpPr>
              <p:cNvPr id="263" name="Group 262">
                <a:extLst>
                  <a:ext uri="{FF2B5EF4-FFF2-40B4-BE49-F238E27FC236}">
                    <a16:creationId xmlns:a16="http://schemas.microsoft.com/office/drawing/2014/main" id="{0DA0D9DF-F022-2F45-A021-4E22E15DE671}"/>
                  </a:ext>
                </a:extLst>
              </p:cNvPr>
              <p:cNvGrpSpPr>
                <a:grpSpLocks noChangeAspect="1"/>
              </p:cNvGrpSpPr>
              <p:nvPr/>
            </p:nvGrpSpPr>
            <p:grpSpPr>
              <a:xfrm>
                <a:off x="2936229" y="1555674"/>
                <a:ext cx="1373883" cy="1371600"/>
                <a:chOff x="3433283" y="3230640"/>
                <a:chExt cx="1908120" cy="1904949"/>
              </a:xfrm>
            </p:grpSpPr>
            <p:sp>
              <p:nvSpPr>
                <p:cNvPr id="265" name="Oval 8">
                  <a:extLst>
                    <a:ext uri="{FF2B5EF4-FFF2-40B4-BE49-F238E27FC236}">
                      <a16:creationId xmlns:a16="http://schemas.microsoft.com/office/drawing/2014/main" id="{77220913-B2EA-7C45-9BF7-88D62459AE6F}"/>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6" name="Oval 10">
                  <a:extLst>
                    <a:ext uri="{FF2B5EF4-FFF2-40B4-BE49-F238E27FC236}">
                      <a16:creationId xmlns:a16="http://schemas.microsoft.com/office/drawing/2014/main" id="{E243DA31-0CC2-7549-B124-3F4D2550EF74}"/>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7" name="Oval 11">
                  <a:extLst>
                    <a:ext uri="{FF2B5EF4-FFF2-40B4-BE49-F238E27FC236}">
                      <a16:creationId xmlns:a16="http://schemas.microsoft.com/office/drawing/2014/main" id="{6253F2EF-0A79-384F-A543-3996D948F4FB}"/>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8" name="Oval 12">
                  <a:extLst>
                    <a:ext uri="{FF2B5EF4-FFF2-40B4-BE49-F238E27FC236}">
                      <a16:creationId xmlns:a16="http://schemas.microsoft.com/office/drawing/2014/main" id="{90AA6170-360A-2C47-9880-4B33FD5C4668}"/>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9" name="Oval 13">
                  <a:extLst>
                    <a:ext uri="{FF2B5EF4-FFF2-40B4-BE49-F238E27FC236}">
                      <a16:creationId xmlns:a16="http://schemas.microsoft.com/office/drawing/2014/main" id="{4DC1B88D-7458-9A47-A446-28CBC01D868A}"/>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0" name="Oval 14">
                  <a:extLst>
                    <a:ext uri="{FF2B5EF4-FFF2-40B4-BE49-F238E27FC236}">
                      <a16:creationId xmlns:a16="http://schemas.microsoft.com/office/drawing/2014/main" id="{93502558-2C56-764C-80FE-875E8A87F989}"/>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1" name="Oval 15">
                  <a:extLst>
                    <a:ext uri="{FF2B5EF4-FFF2-40B4-BE49-F238E27FC236}">
                      <a16:creationId xmlns:a16="http://schemas.microsoft.com/office/drawing/2014/main" id="{6DDD16D0-92DC-EE45-B47C-F620FBA3D72D}"/>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2" name="Oval 17">
                  <a:extLst>
                    <a:ext uri="{FF2B5EF4-FFF2-40B4-BE49-F238E27FC236}">
                      <a16:creationId xmlns:a16="http://schemas.microsoft.com/office/drawing/2014/main" id="{F8E2733F-8A52-8745-B60F-4D8162DFF3B2}"/>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3" name="Oval 24">
                  <a:extLst>
                    <a:ext uri="{FF2B5EF4-FFF2-40B4-BE49-F238E27FC236}">
                      <a16:creationId xmlns:a16="http://schemas.microsoft.com/office/drawing/2014/main" id="{2765383C-7B1E-DB42-BA65-79A985906FF6}"/>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4" name="Oval 25">
                  <a:extLst>
                    <a:ext uri="{FF2B5EF4-FFF2-40B4-BE49-F238E27FC236}">
                      <a16:creationId xmlns:a16="http://schemas.microsoft.com/office/drawing/2014/main" id="{74CB0400-DD21-6243-8B60-04FCE11FA2A2}"/>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5" name="Oval 31">
                  <a:extLst>
                    <a:ext uri="{FF2B5EF4-FFF2-40B4-BE49-F238E27FC236}">
                      <a16:creationId xmlns:a16="http://schemas.microsoft.com/office/drawing/2014/main" id="{5B205BDE-C134-7445-887B-C15D78457451}"/>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6" name="Oval 32">
                  <a:extLst>
                    <a:ext uri="{FF2B5EF4-FFF2-40B4-BE49-F238E27FC236}">
                      <a16:creationId xmlns:a16="http://schemas.microsoft.com/office/drawing/2014/main" id="{5BE02031-E7C5-6D44-B9E2-786B1FEA8B5B}"/>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7" name="Oval 37">
                  <a:extLst>
                    <a:ext uri="{FF2B5EF4-FFF2-40B4-BE49-F238E27FC236}">
                      <a16:creationId xmlns:a16="http://schemas.microsoft.com/office/drawing/2014/main" id="{2939F8FD-074A-9A4F-879F-C35AB528CF52}"/>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8" name="Oval 38">
                  <a:extLst>
                    <a:ext uri="{FF2B5EF4-FFF2-40B4-BE49-F238E27FC236}">
                      <a16:creationId xmlns:a16="http://schemas.microsoft.com/office/drawing/2014/main" id="{D2802440-0603-E541-BC2F-9831A7F21D71}"/>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9" name="Oval 39">
                  <a:extLst>
                    <a:ext uri="{FF2B5EF4-FFF2-40B4-BE49-F238E27FC236}">
                      <a16:creationId xmlns:a16="http://schemas.microsoft.com/office/drawing/2014/main" id="{81F0A799-CA84-6141-A620-10617C330E13}"/>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0" name="Oval 40">
                  <a:extLst>
                    <a:ext uri="{FF2B5EF4-FFF2-40B4-BE49-F238E27FC236}">
                      <a16:creationId xmlns:a16="http://schemas.microsoft.com/office/drawing/2014/main" id="{233B8497-B3C7-AE4E-8952-2858394867B0}"/>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1" name="Oval 44">
                  <a:extLst>
                    <a:ext uri="{FF2B5EF4-FFF2-40B4-BE49-F238E27FC236}">
                      <a16:creationId xmlns:a16="http://schemas.microsoft.com/office/drawing/2014/main" id="{E48526E7-0BD1-B24A-9C20-B35425BD8DD3}"/>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2" name="Oval 45">
                  <a:extLst>
                    <a:ext uri="{FF2B5EF4-FFF2-40B4-BE49-F238E27FC236}">
                      <a16:creationId xmlns:a16="http://schemas.microsoft.com/office/drawing/2014/main" id="{4C754118-053A-9041-90BB-69D078C3378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3" name="Oval 46">
                  <a:extLst>
                    <a:ext uri="{FF2B5EF4-FFF2-40B4-BE49-F238E27FC236}">
                      <a16:creationId xmlns:a16="http://schemas.microsoft.com/office/drawing/2014/main" id="{78E212A7-7459-9249-82DF-92C6AEA33EE6}"/>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4" name="Oval 47">
                  <a:extLst>
                    <a:ext uri="{FF2B5EF4-FFF2-40B4-BE49-F238E27FC236}">
                      <a16:creationId xmlns:a16="http://schemas.microsoft.com/office/drawing/2014/main" id="{0BCA7B51-13AD-D843-86DC-AC55F349F727}"/>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5" name="Oval 48">
                  <a:extLst>
                    <a:ext uri="{FF2B5EF4-FFF2-40B4-BE49-F238E27FC236}">
                      <a16:creationId xmlns:a16="http://schemas.microsoft.com/office/drawing/2014/main" id="{FD355FAA-24F2-A944-B2C2-BFBDBFD86580}"/>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86" name="Straight Connector 285">
                  <a:extLst>
                    <a:ext uri="{FF2B5EF4-FFF2-40B4-BE49-F238E27FC236}">
                      <a16:creationId xmlns:a16="http://schemas.microsoft.com/office/drawing/2014/main" id="{1F5A3229-E575-AB40-BEFD-6C3BEBD8D813}"/>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CB4332B8-DB88-6642-9862-4129B20C97D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AFC1BA15-731B-9343-A4FF-6ACC83C143AA}"/>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D9612351-A8E8-444F-B0EF-79235B0EA078}"/>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1F941BD2-7D86-2241-9FD4-5F7DBB3C7267}"/>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64" name="Text Box 4">
                <a:extLst>
                  <a:ext uri="{FF2B5EF4-FFF2-40B4-BE49-F238E27FC236}">
                    <a16:creationId xmlns:a16="http://schemas.microsoft.com/office/drawing/2014/main" id="{FB308BE8-9A23-F844-932A-9E4F10298099}"/>
                  </a:ext>
                </a:extLst>
              </p:cNvPr>
              <p:cNvSpPr txBox="1">
                <a:spLocks noChangeArrowheads="1"/>
              </p:cNvSpPr>
              <p:nvPr/>
            </p:nvSpPr>
            <p:spPr bwMode="auto">
              <a:xfrm>
                <a:off x="2951105" y="1570203"/>
                <a:ext cx="403717"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L</a:t>
                </a:r>
              </a:p>
            </p:txBody>
          </p:sp>
        </p:grpSp>
        <p:grpSp>
          <p:nvGrpSpPr>
            <p:cNvPr id="234" name="Group 233">
              <a:extLst>
                <a:ext uri="{FF2B5EF4-FFF2-40B4-BE49-F238E27FC236}">
                  <a16:creationId xmlns:a16="http://schemas.microsoft.com/office/drawing/2014/main" id="{63FF1D7F-B8F1-0D4B-96BD-4B541189DD2B}"/>
                </a:ext>
              </a:extLst>
            </p:cNvPr>
            <p:cNvGrpSpPr/>
            <p:nvPr/>
          </p:nvGrpSpPr>
          <p:grpSpPr>
            <a:xfrm>
              <a:off x="4508797" y="4303199"/>
              <a:ext cx="1734473" cy="1737360"/>
              <a:chOff x="4100379" y="1554532"/>
              <a:chExt cx="1371600" cy="1373883"/>
            </a:xfrm>
          </p:grpSpPr>
          <p:grpSp>
            <p:nvGrpSpPr>
              <p:cNvPr id="235" name="Group 234">
                <a:extLst>
                  <a:ext uri="{FF2B5EF4-FFF2-40B4-BE49-F238E27FC236}">
                    <a16:creationId xmlns:a16="http://schemas.microsoft.com/office/drawing/2014/main" id="{C00DEB11-2EB7-3A47-9041-773DA9F2B501}"/>
                  </a:ext>
                </a:extLst>
              </p:cNvPr>
              <p:cNvGrpSpPr>
                <a:grpSpLocks noChangeAspect="1"/>
              </p:cNvGrpSpPr>
              <p:nvPr/>
            </p:nvGrpSpPr>
            <p:grpSpPr>
              <a:xfrm rot="16200000" flipH="1">
                <a:off x="4099237" y="1555674"/>
                <a:ext cx="1373883" cy="1371600"/>
                <a:chOff x="3433283" y="3230640"/>
                <a:chExt cx="1908120" cy="1904949"/>
              </a:xfrm>
            </p:grpSpPr>
            <p:sp>
              <p:nvSpPr>
                <p:cNvPr id="237" name="Oval 8">
                  <a:extLst>
                    <a:ext uri="{FF2B5EF4-FFF2-40B4-BE49-F238E27FC236}">
                      <a16:creationId xmlns:a16="http://schemas.microsoft.com/office/drawing/2014/main" id="{46F938CC-AA60-8B43-8201-8EFF2870C39E}"/>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8" name="Oval 10">
                  <a:extLst>
                    <a:ext uri="{FF2B5EF4-FFF2-40B4-BE49-F238E27FC236}">
                      <a16:creationId xmlns:a16="http://schemas.microsoft.com/office/drawing/2014/main" id="{641BA066-6035-7D47-A6A3-F3ED85EB283F}"/>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9" name="Oval 11">
                  <a:extLst>
                    <a:ext uri="{FF2B5EF4-FFF2-40B4-BE49-F238E27FC236}">
                      <a16:creationId xmlns:a16="http://schemas.microsoft.com/office/drawing/2014/main" id="{DA8F021B-EA9B-024B-9C95-5FD9AAE962DA}"/>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0" name="Oval 12">
                  <a:extLst>
                    <a:ext uri="{FF2B5EF4-FFF2-40B4-BE49-F238E27FC236}">
                      <a16:creationId xmlns:a16="http://schemas.microsoft.com/office/drawing/2014/main" id="{EC32E768-D228-184D-8EC6-FF125A3E96F2}"/>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1" name="Oval 13">
                  <a:extLst>
                    <a:ext uri="{FF2B5EF4-FFF2-40B4-BE49-F238E27FC236}">
                      <a16:creationId xmlns:a16="http://schemas.microsoft.com/office/drawing/2014/main" id="{D21E3D0C-E21D-634D-B5B5-4C0A038DF181}"/>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2" name="Oval 14">
                  <a:extLst>
                    <a:ext uri="{FF2B5EF4-FFF2-40B4-BE49-F238E27FC236}">
                      <a16:creationId xmlns:a16="http://schemas.microsoft.com/office/drawing/2014/main" id="{838011A4-16F6-7246-8062-06E559D1F94A}"/>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3" name="Oval 15">
                  <a:extLst>
                    <a:ext uri="{FF2B5EF4-FFF2-40B4-BE49-F238E27FC236}">
                      <a16:creationId xmlns:a16="http://schemas.microsoft.com/office/drawing/2014/main" id="{1A0DDB36-F697-1A4F-92B6-1AF42FEE2A39}"/>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4" name="Oval 17">
                  <a:extLst>
                    <a:ext uri="{FF2B5EF4-FFF2-40B4-BE49-F238E27FC236}">
                      <a16:creationId xmlns:a16="http://schemas.microsoft.com/office/drawing/2014/main" id="{104CC73F-51F9-2743-879B-55C057F06121}"/>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5" name="Oval 24">
                  <a:extLst>
                    <a:ext uri="{FF2B5EF4-FFF2-40B4-BE49-F238E27FC236}">
                      <a16:creationId xmlns:a16="http://schemas.microsoft.com/office/drawing/2014/main" id="{8DB09396-2A9B-0F41-BA75-894BEEEB7BCD}"/>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6" name="Oval 25">
                  <a:extLst>
                    <a:ext uri="{FF2B5EF4-FFF2-40B4-BE49-F238E27FC236}">
                      <a16:creationId xmlns:a16="http://schemas.microsoft.com/office/drawing/2014/main" id="{71B6AFB7-9BF9-4F48-B424-B60D113AF711}"/>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7" name="Oval 31">
                  <a:extLst>
                    <a:ext uri="{FF2B5EF4-FFF2-40B4-BE49-F238E27FC236}">
                      <a16:creationId xmlns:a16="http://schemas.microsoft.com/office/drawing/2014/main" id="{D7A3F04C-C751-E749-81BE-CD32FED9354C}"/>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8" name="Oval 32">
                  <a:extLst>
                    <a:ext uri="{FF2B5EF4-FFF2-40B4-BE49-F238E27FC236}">
                      <a16:creationId xmlns:a16="http://schemas.microsoft.com/office/drawing/2014/main" id="{EE723B4F-3360-0C48-9E40-5377D860C2F0}"/>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9" name="Oval 37">
                  <a:extLst>
                    <a:ext uri="{FF2B5EF4-FFF2-40B4-BE49-F238E27FC236}">
                      <a16:creationId xmlns:a16="http://schemas.microsoft.com/office/drawing/2014/main" id="{ABB8E770-35AC-054E-BEF3-BF90AAC5A024}"/>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0" name="Oval 38">
                  <a:extLst>
                    <a:ext uri="{FF2B5EF4-FFF2-40B4-BE49-F238E27FC236}">
                      <a16:creationId xmlns:a16="http://schemas.microsoft.com/office/drawing/2014/main" id="{43B95094-5C97-E143-BAA4-F3BBB250FD1D}"/>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1" name="Oval 39">
                  <a:extLst>
                    <a:ext uri="{FF2B5EF4-FFF2-40B4-BE49-F238E27FC236}">
                      <a16:creationId xmlns:a16="http://schemas.microsoft.com/office/drawing/2014/main" id="{5EAB58AE-A762-2947-ADC5-DBCFABD2B624}"/>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2" name="Oval 40">
                  <a:extLst>
                    <a:ext uri="{FF2B5EF4-FFF2-40B4-BE49-F238E27FC236}">
                      <a16:creationId xmlns:a16="http://schemas.microsoft.com/office/drawing/2014/main" id="{601EB717-109F-DA46-83A6-180FA91056D1}"/>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3" name="Oval 44">
                  <a:extLst>
                    <a:ext uri="{FF2B5EF4-FFF2-40B4-BE49-F238E27FC236}">
                      <a16:creationId xmlns:a16="http://schemas.microsoft.com/office/drawing/2014/main" id="{70AF46FC-243C-F14C-B78F-5FF53D4D4EF2}"/>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4" name="Oval 45">
                  <a:extLst>
                    <a:ext uri="{FF2B5EF4-FFF2-40B4-BE49-F238E27FC236}">
                      <a16:creationId xmlns:a16="http://schemas.microsoft.com/office/drawing/2014/main" id="{A5A83875-3C67-4E48-845B-93704865DD4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5" name="Oval 46">
                  <a:extLst>
                    <a:ext uri="{FF2B5EF4-FFF2-40B4-BE49-F238E27FC236}">
                      <a16:creationId xmlns:a16="http://schemas.microsoft.com/office/drawing/2014/main" id="{61479DE9-3998-EE4E-ADA7-4B55588DE089}"/>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6" name="Oval 47">
                  <a:extLst>
                    <a:ext uri="{FF2B5EF4-FFF2-40B4-BE49-F238E27FC236}">
                      <a16:creationId xmlns:a16="http://schemas.microsoft.com/office/drawing/2014/main" id="{A981E3AF-6349-3D4A-9B09-A805BE2A4B0E}"/>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7" name="Oval 48">
                  <a:extLst>
                    <a:ext uri="{FF2B5EF4-FFF2-40B4-BE49-F238E27FC236}">
                      <a16:creationId xmlns:a16="http://schemas.microsoft.com/office/drawing/2014/main" id="{5D8269BC-1845-4749-BCB9-DA32C472654D}"/>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58" name="Straight Connector 257">
                  <a:extLst>
                    <a:ext uri="{FF2B5EF4-FFF2-40B4-BE49-F238E27FC236}">
                      <a16:creationId xmlns:a16="http://schemas.microsoft.com/office/drawing/2014/main" id="{6BE957B5-2A66-5846-818A-AA3AA2690DF5}"/>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AA8BFC02-524F-E047-AD74-0FE980CC22B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D1020438-8557-6F44-9586-3A0969A57774}"/>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E5B0575D-D959-944D-811B-5C2FBD2F0DF2}"/>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A308B829-A08D-5148-A058-006DEA41E7D0}"/>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36" name="Text Box 4">
                <a:extLst>
                  <a:ext uri="{FF2B5EF4-FFF2-40B4-BE49-F238E27FC236}">
                    <a16:creationId xmlns:a16="http://schemas.microsoft.com/office/drawing/2014/main" id="{14EB836A-C263-C54D-9E19-F54593D77733}"/>
                  </a:ext>
                </a:extLst>
              </p:cNvPr>
              <p:cNvSpPr txBox="1">
                <a:spLocks noChangeArrowheads="1"/>
              </p:cNvSpPr>
              <p:nvPr/>
            </p:nvSpPr>
            <p:spPr bwMode="auto">
              <a:xfrm>
                <a:off x="4367469" y="1570203"/>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U</a:t>
                </a:r>
              </a:p>
            </p:txBody>
          </p:sp>
        </p:grpSp>
      </p:grpSp>
      <p:grpSp>
        <p:nvGrpSpPr>
          <p:cNvPr id="291" name="Group 290">
            <a:extLst>
              <a:ext uri="{FF2B5EF4-FFF2-40B4-BE49-F238E27FC236}">
                <a16:creationId xmlns:a16="http://schemas.microsoft.com/office/drawing/2014/main" id="{0AEF2A27-7767-004A-9E2C-E4CC8E1A05CA}"/>
              </a:ext>
            </a:extLst>
          </p:cNvPr>
          <p:cNvGrpSpPr/>
          <p:nvPr/>
        </p:nvGrpSpPr>
        <p:grpSpPr>
          <a:xfrm>
            <a:off x="7023784" y="4835423"/>
            <a:ext cx="1807765" cy="1828800"/>
            <a:chOff x="6548957" y="1555674"/>
            <a:chExt cx="1429559" cy="1446193"/>
          </a:xfrm>
        </p:grpSpPr>
        <p:sp>
          <p:nvSpPr>
            <p:cNvPr id="292" name="Oval 8">
              <a:extLst>
                <a:ext uri="{FF2B5EF4-FFF2-40B4-BE49-F238E27FC236}">
                  <a16:creationId xmlns:a16="http://schemas.microsoft.com/office/drawing/2014/main" id="{D389D3A1-F765-4C47-B11F-F5F1494DBD98}"/>
                </a:ext>
              </a:extLst>
            </p:cNvPr>
            <p:cNvSpPr>
              <a:spLocks noChangeAspect="1" noChangeArrowheads="1"/>
            </p:cNvSpPr>
            <p:nvPr/>
          </p:nvSpPr>
          <p:spPr bwMode="auto">
            <a:xfrm>
              <a:off x="659531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3" name="Rectangle 9">
              <a:extLst>
                <a:ext uri="{FF2B5EF4-FFF2-40B4-BE49-F238E27FC236}">
                  <a16:creationId xmlns:a16="http://schemas.microsoft.com/office/drawing/2014/main" id="{0371D878-54D0-5941-A0B7-E4D327C43C93}"/>
                </a:ext>
              </a:extLst>
            </p:cNvPr>
            <p:cNvSpPr>
              <a:spLocks noChangeAspect="1" noChangeArrowheads="1"/>
            </p:cNvSpPr>
            <p:nvPr/>
          </p:nvSpPr>
          <p:spPr bwMode="auto">
            <a:xfrm>
              <a:off x="6548957" y="1555674"/>
              <a:ext cx="1364816" cy="1371600"/>
            </a:xfrm>
            <a:prstGeom prst="rect">
              <a:avLst/>
            </a:prstGeom>
            <a:noFill/>
            <a:ln w="28575">
              <a:solidFill>
                <a:srgbClr val="BBE0E3"/>
              </a:solidFill>
              <a:miter lim="800000"/>
              <a:headEnd/>
              <a:tailEnd/>
            </a:ln>
            <a:extLst>
              <a:ext uri="{909E8E84-426E-40dd-AFC4-6F175D3DCCD1}">
                <a14:hiddenFill xmlns:a14="http://schemas.microsoft.com/office/drawing/2010/main" xmlns="">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4" name="Oval 10">
              <a:extLst>
                <a:ext uri="{FF2B5EF4-FFF2-40B4-BE49-F238E27FC236}">
                  <a16:creationId xmlns:a16="http://schemas.microsoft.com/office/drawing/2014/main" id="{6C0F58CB-6F2F-D540-8C8A-E4CDBF6EADEC}"/>
                </a:ext>
              </a:extLst>
            </p:cNvPr>
            <p:cNvSpPr>
              <a:spLocks noChangeAspect="1" noChangeArrowheads="1"/>
            </p:cNvSpPr>
            <p:nvPr/>
          </p:nvSpPr>
          <p:spPr bwMode="auto">
            <a:xfrm>
              <a:off x="659531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5" name="Oval 11">
              <a:extLst>
                <a:ext uri="{FF2B5EF4-FFF2-40B4-BE49-F238E27FC236}">
                  <a16:creationId xmlns:a16="http://schemas.microsoft.com/office/drawing/2014/main" id="{55FAA588-7442-E246-98FC-FDBFE865152C}"/>
                </a:ext>
              </a:extLst>
            </p:cNvPr>
            <p:cNvSpPr>
              <a:spLocks noChangeAspect="1" noChangeArrowheads="1"/>
            </p:cNvSpPr>
            <p:nvPr/>
          </p:nvSpPr>
          <p:spPr bwMode="auto">
            <a:xfrm>
              <a:off x="6828253"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6" name="Oval 12">
              <a:extLst>
                <a:ext uri="{FF2B5EF4-FFF2-40B4-BE49-F238E27FC236}">
                  <a16:creationId xmlns:a16="http://schemas.microsoft.com/office/drawing/2014/main" id="{72FAD642-3FB3-B54D-8C1B-9546D3FBFCAD}"/>
                </a:ext>
              </a:extLst>
            </p:cNvPr>
            <p:cNvSpPr>
              <a:spLocks noChangeAspect="1" noChangeArrowheads="1"/>
            </p:cNvSpPr>
            <p:nvPr/>
          </p:nvSpPr>
          <p:spPr bwMode="auto">
            <a:xfrm>
              <a:off x="706118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7" name="Oval 15">
              <a:extLst>
                <a:ext uri="{FF2B5EF4-FFF2-40B4-BE49-F238E27FC236}">
                  <a16:creationId xmlns:a16="http://schemas.microsoft.com/office/drawing/2014/main" id="{15124DA0-0841-FC4C-969E-226B5607254B}"/>
                </a:ext>
              </a:extLst>
            </p:cNvPr>
            <p:cNvSpPr>
              <a:spLocks noChangeAspect="1" noChangeArrowheads="1"/>
            </p:cNvSpPr>
            <p:nvPr/>
          </p:nvSpPr>
          <p:spPr bwMode="auto">
            <a:xfrm>
              <a:off x="7761121" y="2767838"/>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8" name="Oval 17">
              <a:extLst>
                <a:ext uri="{FF2B5EF4-FFF2-40B4-BE49-F238E27FC236}">
                  <a16:creationId xmlns:a16="http://schemas.microsoft.com/office/drawing/2014/main" id="{C1121074-7F92-354B-A108-737DAFEBF13E}"/>
                </a:ext>
              </a:extLst>
            </p:cNvPr>
            <p:cNvSpPr>
              <a:spLocks noChangeAspect="1" noChangeArrowheads="1"/>
            </p:cNvSpPr>
            <p:nvPr/>
          </p:nvSpPr>
          <p:spPr bwMode="auto">
            <a:xfrm>
              <a:off x="6595318"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9" name="Oval 18">
              <a:extLst>
                <a:ext uri="{FF2B5EF4-FFF2-40B4-BE49-F238E27FC236}">
                  <a16:creationId xmlns:a16="http://schemas.microsoft.com/office/drawing/2014/main" id="{84DE7932-98CD-554D-A082-F7ADAD78D96B}"/>
                </a:ext>
              </a:extLst>
            </p:cNvPr>
            <p:cNvSpPr>
              <a:spLocks noChangeAspect="1" noChangeArrowheads="1"/>
            </p:cNvSpPr>
            <p:nvPr/>
          </p:nvSpPr>
          <p:spPr bwMode="auto">
            <a:xfrm>
              <a:off x="6828253"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0" name="Oval 19">
              <a:extLst>
                <a:ext uri="{FF2B5EF4-FFF2-40B4-BE49-F238E27FC236}">
                  <a16:creationId xmlns:a16="http://schemas.microsoft.com/office/drawing/2014/main" id="{DA03BE6E-3B59-2646-AC84-2DC1A8CCF00C}"/>
                </a:ext>
              </a:extLst>
            </p:cNvPr>
            <p:cNvSpPr>
              <a:spLocks noChangeAspect="1" noChangeArrowheads="1"/>
            </p:cNvSpPr>
            <p:nvPr/>
          </p:nvSpPr>
          <p:spPr bwMode="auto">
            <a:xfrm>
              <a:off x="7061188" y="160203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1" name="Oval 20">
              <a:extLst>
                <a:ext uri="{FF2B5EF4-FFF2-40B4-BE49-F238E27FC236}">
                  <a16:creationId xmlns:a16="http://schemas.microsoft.com/office/drawing/2014/main" id="{EBF5FB1A-8904-FB4B-950D-1F0F63CA3BC3}"/>
                </a:ext>
              </a:extLst>
            </p:cNvPr>
            <p:cNvSpPr>
              <a:spLocks noChangeAspect="1" noChangeArrowheads="1"/>
            </p:cNvSpPr>
            <p:nvPr/>
          </p:nvSpPr>
          <p:spPr bwMode="auto">
            <a:xfrm>
              <a:off x="7295252"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2" name="Oval 21">
              <a:extLst>
                <a:ext uri="{FF2B5EF4-FFF2-40B4-BE49-F238E27FC236}">
                  <a16:creationId xmlns:a16="http://schemas.microsoft.com/office/drawing/2014/main" id="{21262F46-858B-2B4D-AB0D-5327A5E3332F}"/>
                </a:ext>
              </a:extLst>
            </p:cNvPr>
            <p:cNvSpPr>
              <a:spLocks noChangeAspect="1" noChangeArrowheads="1"/>
            </p:cNvSpPr>
            <p:nvPr/>
          </p:nvSpPr>
          <p:spPr bwMode="auto">
            <a:xfrm>
              <a:off x="7528187"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3" name="Oval 22">
              <a:extLst>
                <a:ext uri="{FF2B5EF4-FFF2-40B4-BE49-F238E27FC236}">
                  <a16:creationId xmlns:a16="http://schemas.microsoft.com/office/drawing/2014/main" id="{165C4E0C-1144-A64F-86AC-261EC0662C8C}"/>
                </a:ext>
              </a:extLst>
            </p:cNvPr>
            <p:cNvSpPr>
              <a:spLocks noChangeAspect="1" noChangeArrowheads="1"/>
            </p:cNvSpPr>
            <p:nvPr/>
          </p:nvSpPr>
          <p:spPr bwMode="auto">
            <a:xfrm>
              <a:off x="7761121"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4" name="Oval 24">
              <a:extLst>
                <a:ext uri="{FF2B5EF4-FFF2-40B4-BE49-F238E27FC236}">
                  <a16:creationId xmlns:a16="http://schemas.microsoft.com/office/drawing/2014/main" id="{DA74FD1B-A872-CB49-8EB2-F224F7905826}"/>
                </a:ext>
              </a:extLst>
            </p:cNvPr>
            <p:cNvSpPr>
              <a:spLocks noChangeAspect="1" noChangeArrowheads="1"/>
            </p:cNvSpPr>
            <p:nvPr/>
          </p:nvSpPr>
          <p:spPr bwMode="auto">
            <a:xfrm>
              <a:off x="659531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5" name="Oval 25">
              <a:extLst>
                <a:ext uri="{FF2B5EF4-FFF2-40B4-BE49-F238E27FC236}">
                  <a16:creationId xmlns:a16="http://schemas.microsoft.com/office/drawing/2014/main" id="{7C3AE70D-5078-8B4B-B745-2B0FAB72CA4E}"/>
                </a:ext>
              </a:extLst>
            </p:cNvPr>
            <p:cNvSpPr>
              <a:spLocks noChangeAspect="1" noChangeArrowheads="1"/>
            </p:cNvSpPr>
            <p:nvPr/>
          </p:nvSpPr>
          <p:spPr bwMode="auto">
            <a:xfrm>
              <a:off x="6828253"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6" name="Oval 26">
              <a:extLst>
                <a:ext uri="{FF2B5EF4-FFF2-40B4-BE49-F238E27FC236}">
                  <a16:creationId xmlns:a16="http://schemas.microsoft.com/office/drawing/2014/main" id="{B68E04A6-5715-D144-8B97-F4835DC4537C}"/>
                </a:ext>
              </a:extLst>
            </p:cNvPr>
            <p:cNvSpPr>
              <a:spLocks noChangeAspect="1" noChangeArrowheads="1"/>
            </p:cNvSpPr>
            <p:nvPr/>
          </p:nvSpPr>
          <p:spPr bwMode="auto">
            <a:xfrm>
              <a:off x="706118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7" name="Oval 27">
              <a:extLst>
                <a:ext uri="{FF2B5EF4-FFF2-40B4-BE49-F238E27FC236}">
                  <a16:creationId xmlns:a16="http://schemas.microsoft.com/office/drawing/2014/main" id="{F994400A-BD29-A547-889E-991A7A3C424E}"/>
                </a:ext>
              </a:extLst>
            </p:cNvPr>
            <p:cNvSpPr>
              <a:spLocks noChangeAspect="1" noChangeArrowheads="1"/>
            </p:cNvSpPr>
            <p:nvPr/>
          </p:nvSpPr>
          <p:spPr bwMode="auto">
            <a:xfrm>
              <a:off x="7295252"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8" name="Oval 28">
              <a:extLst>
                <a:ext uri="{FF2B5EF4-FFF2-40B4-BE49-F238E27FC236}">
                  <a16:creationId xmlns:a16="http://schemas.microsoft.com/office/drawing/2014/main" id="{AE30F212-27C3-ED42-8FB7-BA9B271569D3}"/>
                </a:ext>
              </a:extLst>
            </p:cNvPr>
            <p:cNvSpPr>
              <a:spLocks noChangeAspect="1" noChangeArrowheads="1"/>
            </p:cNvSpPr>
            <p:nvPr/>
          </p:nvSpPr>
          <p:spPr bwMode="auto">
            <a:xfrm>
              <a:off x="7528187"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9" name="Oval 29">
              <a:extLst>
                <a:ext uri="{FF2B5EF4-FFF2-40B4-BE49-F238E27FC236}">
                  <a16:creationId xmlns:a16="http://schemas.microsoft.com/office/drawing/2014/main" id="{46F08728-5521-E740-A91F-F42E64150D2E}"/>
                </a:ext>
              </a:extLst>
            </p:cNvPr>
            <p:cNvSpPr>
              <a:spLocks noChangeAspect="1" noChangeArrowheads="1"/>
            </p:cNvSpPr>
            <p:nvPr/>
          </p:nvSpPr>
          <p:spPr bwMode="auto">
            <a:xfrm>
              <a:off x="7761121"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0" name="Oval 31">
              <a:extLst>
                <a:ext uri="{FF2B5EF4-FFF2-40B4-BE49-F238E27FC236}">
                  <a16:creationId xmlns:a16="http://schemas.microsoft.com/office/drawing/2014/main" id="{2C7C0858-6206-5946-80B2-6EBB37669561}"/>
                </a:ext>
              </a:extLst>
            </p:cNvPr>
            <p:cNvSpPr>
              <a:spLocks noChangeAspect="1" noChangeArrowheads="1"/>
            </p:cNvSpPr>
            <p:nvPr/>
          </p:nvSpPr>
          <p:spPr bwMode="auto">
            <a:xfrm>
              <a:off x="6828253"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1" name="Oval 32">
              <a:extLst>
                <a:ext uri="{FF2B5EF4-FFF2-40B4-BE49-F238E27FC236}">
                  <a16:creationId xmlns:a16="http://schemas.microsoft.com/office/drawing/2014/main" id="{E637B742-2B5D-F24C-B67C-04D825766870}"/>
                </a:ext>
              </a:extLst>
            </p:cNvPr>
            <p:cNvSpPr>
              <a:spLocks noChangeAspect="1" noChangeArrowheads="1"/>
            </p:cNvSpPr>
            <p:nvPr/>
          </p:nvSpPr>
          <p:spPr bwMode="auto">
            <a:xfrm>
              <a:off x="706118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2" name="Oval 33">
              <a:extLst>
                <a:ext uri="{FF2B5EF4-FFF2-40B4-BE49-F238E27FC236}">
                  <a16:creationId xmlns:a16="http://schemas.microsoft.com/office/drawing/2014/main" id="{DDAF43C0-7C7C-6441-A34E-A634F024A00D}"/>
                </a:ext>
              </a:extLst>
            </p:cNvPr>
            <p:cNvSpPr>
              <a:spLocks noChangeAspect="1" noChangeArrowheads="1"/>
            </p:cNvSpPr>
            <p:nvPr/>
          </p:nvSpPr>
          <p:spPr bwMode="auto">
            <a:xfrm>
              <a:off x="7295252"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3" name="Oval 34">
              <a:extLst>
                <a:ext uri="{FF2B5EF4-FFF2-40B4-BE49-F238E27FC236}">
                  <a16:creationId xmlns:a16="http://schemas.microsoft.com/office/drawing/2014/main" id="{9B0508AF-375C-EF47-9E92-CBDE65747845}"/>
                </a:ext>
              </a:extLst>
            </p:cNvPr>
            <p:cNvSpPr>
              <a:spLocks noChangeAspect="1" noChangeArrowheads="1"/>
            </p:cNvSpPr>
            <p:nvPr/>
          </p:nvSpPr>
          <p:spPr bwMode="auto">
            <a:xfrm>
              <a:off x="7528187"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4" name="Oval 35">
              <a:extLst>
                <a:ext uri="{FF2B5EF4-FFF2-40B4-BE49-F238E27FC236}">
                  <a16:creationId xmlns:a16="http://schemas.microsoft.com/office/drawing/2014/main" id="{541889DF-70E1-C14E-B73E-78235031CB94}"/>
                </a:ext>
              </a:extLst>
            </p:cNvPr>
            <p:cNvSpPr>
              <a:spLocks noChangeAspect="1" noChangeArrowheads="1"/>
            </p:cNvSpPr>
            <p:nvPr/>
          </p:nvSpPr>
          <p:spPr bwMode="auto">
            <a:xfrm>
              <a:off x="7761121"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5" name="Oval 37">
              <a:extLst>
                <a:ext uri="{FF2B5EF4-FFF2-40B4-BE49-F238E27FC236}">
                  <a16:creationId xmlns:a16="http://schemas.microsoft.com/office/drawing/2014/main" id="{18033AA8-3C5D-A948-8168-651B4A287DCA}"/>
                </a:ext>
              </a:extLst>
            </p:cNvPr>
            <p:cNvSpPr>
              <a:spLocks noChangeAspect="1" noChangeArrowheads="1"/>
            </p:cNvSpPr>
            <p:nvPr/>
          </p:nvSpPr>
          <p:spPr bwMode="auto">
            <a:xfrm>
              <a:off x="659531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6" name="Oval 38">
              <a:extLst>
                <a:ext uri="{FF2B5EF4-FFF2-40B4-BE49-F238E27FC236}">
                  <a16:creationId xmlns:a16="http://schemas.microsoft.com/office/drawing/2014/main" id="{689BA6B5-9E84-0247-A3C2-BE5262FA21C3}"/>
                </a:ext>
              </a:extLst>
            </p:cNvPr>
            <p:cNvSpPr>
              <a:spLocks noChangeAspect="1" noChangeArrowheads="1"/>
            </p:cNvSpPr>
            <p:nvPr/>
          </p:nvSpPr>
          <p:spPr bwMode="auto">
            <a:xfrm>
              <a:off x="6828253"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7" name="Oval 39">
              <a:extLst>
                <a:ext uri="{FF2B5EF4-FFF2-40B4-BE49-F238E27FC236}">
                  <a16:creationId xmlns:a16="http://schemas.microsoft.com/office/drawing/2014/main" id="{76358ED3-3142-7345-B3FF-BB0668E699A2}"/>
                </a:ext>
              </a:extLst>
            </p:cNvPr>
            <p:cNvSpPr>
              <a:spLocks noChangeAspect="1" noChangeArrowheads="1"/>
            </p:cNvSpPr>
            <p:nvPr/>
          </p:nvSpPr>
          <p:spPr bwMode="auto">
            <a:xfrm>
              <a:off x="706118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8" name="Oval 40">
              <a:extLst>
                <a:ext uri="{FF2B5EF4-FFF2-40B4-BE49-F238E27FC236}">
                  <a16:creationId xmlns:a16="http://schemas.microsoft.com/office/drawing/2014/main" id="{816094CE-3C55-5146-8B81-B7551610E748}"/>
                </a:ext>
              </a:extLst>
            </p:cNvPr>
            <p:cNvSpPr>
              <a:spLocks noChangeAspect="1" noChangeArrowheads="1"/>
            </p:cNvSpPr>
            <p:nvPr/>
          </p:nvSpPr>
          <p:spPr bwMode="auto">
            <a:xfrm>
              <a:off x="7295252" y="2301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9" name="Oval 42">
              <a:extLst>
                <a:ext uri="{FF2B5EF4-FFF2-40B4-BE49-F238E27FC236}">
                  <a16:creationId xmlns:a16="http://schemas.microsoft.com/office/drawing/2014/main" id="{4446895D-AEB7-4041-BA05-657DFDFACE8C}"/>
                </a:ext>
              </a:extLst>
            </p:cNvPr>
            <p:cNvSpPr>
              <a:spLocks noChangeAspect="1" noChangeArrowheads="1"/>
            </p:cNvSpPr>
            <p:nvPr/>
          </p:nvSpPr>
          <p:spPr bwMode="auto">
            <a:xfrm>
              <a:off x="7761121"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0" name="Oval 44">
              <a:extLst>
                <a:ext uri="{FF2B5EF4-FFF2-40B4-BE49-F238E27FC236}">
                  <a16:creationId xmlns:a16="http://schemas.microsoft.com/office/drawing/2014/main" id="{DC7F8DEE-0A70-6F47-BFF0-F026E188C146}"/>
                </a:ext>
              </a:extLst>
            </p:cNvPr>
            <p:cNvSpPr>
              <a:spLocks noChangeAspect="1" noChangeArrowheads="1"/>
            </p:cNvSpPr>
            <p:nvPr/>
          </p:nvSpPr>
          <p:spPr bwMode="auto">
            <a:xfrm>
              <a:off x="659531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1" name="Oval 45">
              <a:extLst>
                <a:ext uri="{FF2B5EF4-FFF2-40B4-BE49-F238E27FC236}">
                  <a16:creationId xmlns:a16="http://schemas.microsoft.com/office/drawing/2014/main" id="{BDF11349-5FE3-4545-91FE-75BC59394DCC}"/>
                </a:ext>
              </a:extLst>
            </p:cNvPr>
            <p:cNvSpPr>
              <a:spLocks noChangeAspect="1" noChangeArrowheads="1"/>
            </p:cNvSpPr>
            <p:nvPr/>
          </p:nvSpPr>
          <p:spPr bwMode="auto">
            <a:xfrm>
              <a:off x="6828253"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2" name="Oval 46">
              <a:extLst>
                <a:ext uri="{FF2B5EF4-FFF2-40B4-BE49-F238E27FC236}">
                  <a16:creationId xmlns:a16="http://schemas.microsoft.com/office/drawing/2014/main" id="{E8AD1D74-E6A8-9449-B2D2-A77A818D1A7E}"/>
                </a:ext>
              </a:extLst>
            </p:cNvPr>
            <p:cNvSpPr>
              <a:spLocks noChangeAspect="1" noChangeArrowheads="1"/>
            </p:cNvSpPr>
            <p:nvPr/>
          </p:nvSpPr>
          <p:spPr bwMode="auto">
            <a:xfrm>
              <a:off x="706118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3" name="Oval 48">
              <a:extLst>
                <a:ext uri="{FF2B5EF4-FFF2-40B4-BE49-F238E27FC236}">
                  <a16:creationId xmlns:a16="http://schemas.microsoft.com/office/drawing/2014/main" id="{D7349384-FA59-5740-9B38-ED597CDC8776}"/>
                </a:ext>
              </a:extLst>
            </p:cNvPr>
            <p:cNvSpPr>
              <a:spLocks noChangeAspect="1" noChangeArrowheads="1"/>
            </p:cNvSpPr>
            <p:nvPr/>
          </p:nvSpPr>
          <p:spPr bwMode="auto">
            <a:xfrm>
              <a:off x="7528187" y="2534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4" name="Oval 49">
              <a:extLst>
                <a:ext uri="{FF2B5EF4-FFF2-40B4-BE49-F238E27FC236}">
                  <a16:creationId xmlns:a16="http://schemas.microsoft.com/office/drawing/2014/main" id="{74DBB166-96A8-9E4D-90B1-BFECD699F67E}"/>
                </a:ext>
              </a:extLst>
            </p:cNvPr>
            <p:cNvSpPr>
              <a:spLocks noChangeAspect="1" noChangeArrowheads="1"/>
            </p:cNvSpPr>
            <p:nvPr/>
          </p:nvSpPr>
          <p:spPr bwMode="auto">
            <a:xfrm>
              <a:off x="7761121"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5" name="Text Box 59">
              <a:extLst>
                <a:ext uri="{FF2B5EF4-FFF2-40B4-BE49-F238E27FC236}">
                  <a16:creationId xmlns:a16="http://schemas.microsoft.com/office/drawing/2014/main" id="{24D9C27D-C6F8-0946-A486-D140B2CD772E}"/>
                </a:ext>
              </a:extLst>
            </p:cNvPr>
            <p:cNvSpPr txBox="1">
              <a:spLocks noChangeArrowheads="1"/>
            </p:cNvSpPr>
            <p:nvPr/>
          </p:nvSpPr>
          <p:spPr bwMode="auto">
            <a:xfrm>
              <a:off x="7679736" y="222005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6" name="Text Box 59">
              <a:extLst>
                <a:ext uri="{FF2B5EF4-FFF2-40B4-BE49-F238E27FC236}">
                  <a16:creationId xmlns:a16="http://schemas.microsoft.com/office/drawing/2014/main" id="{7837637E-0521-3C4F-B971-2D3D1372657B}"/>
                </a:ext>
              </a:extLst>
            </p:cNvPr>
            <p:cNvSpPr txBox="1">
              <a:spLocks noChangeArrowheads="1"/>
            </p:cNvSpPr>
            <p:nvPr/>
          </p:nvSpPr>
          <p:spPr bwMode="auto">
            <a:xfrm>
              <a:off x="7679736" y="244621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27" name="Text Box 59">
              <a:extLst>
                <a:ext uri="{FF2B5EF4-FFF2-40B4-BE49-F238E27FC236}">
                  <a16:creationId xmlns:a16="http://schemas.microsoft.com/office/drawing/2014/main" id="{A66EBC74-865A-DC46-9069-B4EF223D5C8A}"/>
                </a:ext>
              </a:extLst>
            </p:cNvPr>
            <p:cNvSpPr txBox="1">
              <a:spLocks noChangeArrowheads="1"/>
            </p:cNvSpPr>
            <p:nvPr/>
          </p:nvSpPr>
          <p:spPr bwMode="auto">
            <a:xfrm>
              <a:off x="7490744" y="222005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8" name="Text Box 59">
              <a:extLst>
                <a:ext uri="{FF2B5EF4-FFF2-40B4-BE49-F238E27FC236}">
                  <a16:creationId xmlns:a16="http://schemas.microsoft.com/office/drawing/2014/main" id="{ECDF74BF-4EA9-4E43-B1CE-F1F75620BBA8}"/>
                </a:ext>
              </a:extLst>
            </p:cNvPr>
            <p:cNvSpPr txBox="1">
              <a:spLocks noChangeArrowheads="1"/>
            </p:cNvSpPr>
            <p:nvPr/>
          </p:nvSpPr>
          <p:spPr bwMode="auto">
            <a:xfrm>
              <a:off x="7252699" y="2446210"/>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9" name="Text Box 59">
              <a:extLst>
                <a:ext uri="{FF2B5EF4-FFF2-40B4-BE49-F238E27FC236}">
                  <a16:creationId xmlns:a16="http://schemas.microsoft.com/office/drawing/2014/main" id="{B7067E50-624F-BF4B-AF59-E3D7A5C85E5D}"/>
                </a:ext>
              </a:extLst>
            </p:cNvPr>
            <p:cNvSpPr txBox="1">
              <a:spLocks noChangeArrowheads="1"/>
            </p:cNvSpPr>
            <p:nvPr/>
          </p:nvSpPr>
          <p:spPr bwMode="auto">
            <a:xfrm>
              <a:off x="7252699" y="2663313"/>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30" name="Text Box 59">
              <a:extLst>
                <a:ext uri="{FF2B5EF4-FFF2-40B4-BE49-F238E27FC236}">
                  <a16:creationId xmlns:a16="http://schemas.microsoft.com/office/drawing/2014/main" id="{906D3840-40DD-434C-BDD5-CAD32D5360AF}"/>
                </a:ext>
              </a:extLst>
            </p:cNvPr>
            <p:cNvSpPr txBox="1">
              <a:spLocks noChangeArrowheads="1"/>
            </p:cNvSpPr>
            <p:nvPr/>
          </p:nvSpPr>
          <p:spPr bwMode="auto">
            <a:xfrm>
              <a:off x="7490744" y="2663313"/>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31" name="Text Box 4">
              <a:extLst>
                <a:ext uri="{FF2B5EF4-FFF2-40B4-BE49-F238E27FC236}">
                  <a16:creationId xmlns:a16="http://schemas.microsoft.com/office/drawing/2014/main" id="{1FD88854-2342-CB48-8AA1-7F14154F7918}"/>
                </a:ext>
              </a:extLst>
            </p:cNvPr>
            <p:cNvSpPr txBox="1">
              <a:spLocks noChangeArrowheads="1"/>
            </p:cNvSpPr>
            <p:nvPr/>
          </p:nvSpPr>
          <p:spPr bwMode="auto">
            <a:xfrm>
              <a:off x="6619437" y="1570203"/>
              <a:ext cx="423880"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C</a:t>
              </a:r>
            </a:p>
          </p:txBody>
        </p:sp>
      </p:grpSp>
      <p:sp>
        <p:nvSpPr>
          <p:cNvPr id="332" name="TextBox 331">
            <a:extLst>
              <a:ext uri="{FF2B5EF4-FFF2-40B4-BE49-F238E27FC236}">
                <a16:creationId xmlns:a16="http://schemas.microsoft.com/office/drawing/2014/main" id="{040DDB60-A1D5-4145-8E67-CC7C3BE6C0C3}"/>
              </a:ext>
            </a:extLst>
          </p:cNvPr>
          <p:cNvSpPr txBox="1"/>
          <p:nvPr/>
        </p:nvSpPr>
        <p:spPr>
          <a:xfrm>
            <a:off x="2730059" y="2399423"/>
            <a:ext cx="3978813" cy="1592744"/>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 L + U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(hi-&gt;lo  +  lo-&gt;hi)</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L × U = B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(wedge, low hinge)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a:t>
            </a:r>
            <a:r>
              <a:rPr kumimoji="0" lang="en-US" sz="2000" b="1" i="0" u="none" strike="noStrike" kern="1200" cap="none" spc="0" normalizeH="0" baseline="30000" noProof="0" dirty="0">
                <a:ln>
                  <a:noFill/>
                </a:ln>
                <a:solidFill>
                  <a:srgbClr val="FF0000"/>
                </a:solidFill>
                <a:effectLst/>
                <a:uLnTx/>
                <a:uFillTx/>
                <a:latin typeface="ＭＳ ゴシック"/>
                <a:ea typeface="ＭＳ ゴシック"/>
                <a:cs typeface="ＭＳ ゴシック"/>
              </a:rPr>
              <a:t>∧</a:t>
            </a:r>
            <a:r>
              <a:rPr kumimoji="0" lang="en-US" sz="2000" b="0" i="0" u="none" strike="noStrike" kern="1200" cap="none" spc="0" normalizeH="0" baseline="30000" noProof="0" dirty="0">
                <a:ln>
                  <a:noFill/>
                </a:ln>
                <a:solidFill>
                  <a:srgbClr val="FF0000"/>
                </a:solidFill>
                <a:effectLst/>
                <a:uLnTx/>
                <a:uFillTx/>
                <a:latin typeface="ＭＳ ゴシック"/>
                <a:ea typeface="ＭＳ ゴシック"/>
                <a:cs typeface="ＭＳ ゴシック"/>
              </a:rPr>
              <a:t> </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B = C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(closed wedge)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sum(C)/2  =     </a:t>
            </a:r>
            <a:r>
              <a:rPr kumimoji="0" lang="en-US" sz="2000" b="1" i="0" u="none" strike="noStrike" kern="1200" cap="none" spc="0" normalizeH="0" baseline="0" noProof="0" dirty="0">
                <a:ln>
                  <a:noFill/>
                </a:ln>
                <a:solidFill>
                  <a:srgbClr val="FF0000"/>
                </a:solidFill>
                <a:effectLst/>
                <a:uLnTx/>
                <a:uFillTx/>
                <a:latin typeface="Times"/>
                <a:ea typeface="ＭＳ Ｐゴシック" charset="0"/>
                <a:cs typeface="Times"/>
              </a:rPr>
              <a:t>4 triangles</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p:txBody>
      </p:sp>
      <p:grpSp>
        <p:nvGrpSpPr>
          <p:cNvPr id="333" name="Group 332">
            <a:extLst>
              <a:ext uri="{FF2B5EF4-FFF2-40B4-BE49-F238E27FC236}">
                <a16:creationId xmlns:a16="http://schemas.microsoft.com/office/drawing/2014/main" id="{4267C8BA-5017-3C44-B3B8-7B4CC5E8CB5B}"/>
              </a:ext>
            </a:extLst>
          </p:cNvPr>
          <p:cNvGrpSpPr/>
          <p:nvPr/>
        </p:nvGrpSpPr>
        <p:grpSpPr>
          <a:xfrm>
            <a:off x="429045" y="2089807"/>
            <a:ext cx="1872043" cy="2499358"/>
            <a:chOff x="481695" y="1277948"/>
            <a:chExt cx="1872043" cy="2499358"/>
          </a:xfrm>
        </p:grpSpPr>
        <p:sp>
          <p:nvSpPr>
            <p:cNvPr id="334" name="Rectangle 333">
              <a:extLst>
                <a:ext uri="{FF2B5EF4-FFF2-40B4-BE49-F238E27FC236}">
                  <a16:creationId xmlns:a16="http://schemas.microsoft.com/office/drawing/2014/main" id="{5AA31D74-7E7E-4848-95EC-3F9983A4EB14}"/>
                </a:ext>
              </a:extLst>
            </p:cNvPr>
            <p:cNvSpPr/>
            <p:nvPr/>
          </p:nvSpPr>
          <p:spPr bwMode="auto">
            <a:xfrm>
              <a:off x="481695" y="1401436"/>
              <a:ext cx="1872043" cy="2375870"/>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35" name="Text Box 4">
              <a:extLst>
                <a:ext uri="{FF2B5EF4-FFF2-40B4-BE49-F238E27FC236}">
                  <a16:creationId xmlns:a16="http://schemas.microsoft.com/office/drawing/2014/main" id="{1C7CDDDF-6D9B-C64E-8845-1F2BBC0B035F}"/>
                </a:ext>
              </a:extLst>
            </p:cNvPr>
            <p:cNvSpPr txBox="1">
              <a:spLocks noChangeArrowheads="1"/>
            </p:cNvSpPr>
            <p:nvPr/>
          </p:nvSpPr>
          <p:spPr bwMode="auto">
            <a:xfrm>
              <a:off x="1184379" y="1277948"/>
              <a:ext cx="443692"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sp>
          <p:nvSpPr>
            <p:cNvPr id="336" name="Oval 335">
              <a:extLst>
                <a:ext uri="{FF2B5EF4-FFF2-40B4-BE49-F238E27FC236}">
                  <a16:creationId xmlns:a16="http://schemas.microsoft.com/office/drawing/2014/main" id="{588B0B32-4728-C541-B492-01A14B2A3D68}"/>
                </a:ext>
              </a:extLst>
            </p:cNvPr>
            <p:cNvSpPr/>
            <p:nvPr/>
          </p:nvSpPr>
          <p:spPr>
            <a:xfrm>
              <a:off x="1070155" y="21482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37" name="Oval 336">
              <a:extLst>
                <a:ext uri="{FF2B5EF4-FFF2-40B4-BE49-F238E27FC236}">
                  <a16:creationId xmlns:a16="http://schemas.microsoft.com/office/drawing/2014/main" id="{EA226767-A4FB-114C-B4A7-E823AE5F81F1}"/>
                </a:ext>
              </a:extLst>
            </p:cNvPr>
            <p:cNvSpPr/>
            <p:nvPr/>
          </p:nvSpPr>
          <p:spPr>
            <a:xfrm>
              <a:off x="1104909" y="2909189"/>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38" name="Oval 337">
              <a:extLst>
                <a:ext uri="{FF2B5EF4-FFF2-40B4-BE49-F238E27FC236}">
                  <a16:creationId xmlns:a16="http://schemas.microsoft.com/office/drawing/2014/main" id="{2FF16238-2F87-0642-86BB-267834F722D7}"/>
                </a:ext>
              </a:extLst>
            </p:cNvPr>
            <p:cNvSpPr/>
            <p:nvPr/>
          </p:nvSpPr>
          <p:spPr>
            <a:xfrm>
              <a:off x="589360" y="173215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39" name="Oval 338">
              <a:extLst>
                <a:ext uri="{FF2B5EF4-FFF2-40B4-BE49-F238E27FC236}">
                  <a16:creationId xmlns:a16="http://schemas.microsoft.com/office/drawing/2014/main" id="{1754E9E1-02CA-904B-8E41-7AA2CB631CF0}"/>
                </a:ext>
              </a:extLst>
            </p:cNvPr>
            <p:cNvSpPr/>
            <p:nvPr/>
          </p:nvSpPr>
          <p:spPr>
            <a:xfrm>
              <a:off x="522254" y="3344610"/>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40" name="Oval 339">
              <a:extLst>
                <a:ext uri="{FF2B5EF4-FFF2-40B4-BE49-F238E27FC236}">
                  <a16:creationId xmlns:a16="http://schemas.microsoft.com/office/drawing/2014/main" id="{9E85FCB2-6FF0-C74A-9581-9876486D7EC0}"/>
                </a:ext>
              </a:extLst>
            </p:cNvPr>
            <p:cNvSpPr/>
            <p:nvPr/>
          </p:nvSpPr>
          <p:spPr>
            <a:xfrm>
              <a:off x="1601199" y="328986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sp>
          <p:nvSpPr>
            <p:cNvPr id="341" name="Oval 340">
              <a:extLst>
                <a:ext uri="{FF2B5EF4-FFF2-40B4-BE49-F238E27FC236}">
                  <a16:creationId xmlns:a16="http://schemas.microsoft.com/office/drawing/2014/main" id="{578F4B65-64E8-C14A-9B45-89079A4EB319}"/>
                </a:ext>
              </a:extLst>
            </p:cNvPr>
            <p:cNvSpPr/>
            <p:nvPr/>
          </p:nvSpPr>
          <p:spPr>
            <a:xfrm>
              <a:off x="1884821" y="203198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cxnSp>
          <p:nvCxnSpPr>
            <p:cNvPr id="342" name="Straight Connector 341">
              <a:extLst>
                <a:ext uri="{FF2B5EF4-FFF2-40B4-BE49-F238E27FC236}">
                  <a16:creationId xmlns:a16="http://schemas.microsoft.com/office/drawing/2014/main" id="{10C09A77-B88F-E545-B17C-8711400FC6FE}"/>
                </a:ext>
              </a:extLst>
            </p:cNvPr>
            <p:cNvCxnSpPr>
              <a:stCxn id="341" idx="2"/>
              <a:endCxn id="336" idx="6"/>
            </p:cNvCxnSpPr>
            <p:nvPr/>
          </p:nvCxnSpPr>
          <p:spPr bwMode="auto">
            <a:xfrm flipH="1">
              <a:off x="1390195" y="2192006"/>
              <a:ext cx="494626" cy="116225"/>
            </a:xfrm>
            <a:prstGeom prst="line">
              <a:avLst/>
            </a:prstGeom>
            <a:noFill/>
            <a:ln w="28575" cap="flat" cmpd="sng" algn="ctr">
              <a:solidFill>
                <a:srgbClr val="000000"/>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FC830D18-58E6-8E4C-9AF6-61281BD5A0C1}"/>
                </a:ext>
              </a:extLst>
            </p:cNvPr>
            <p:cNvCxnSpPr>
              <a:stCxn id="341" idx="1"/>
              <a:endCxn id="338" idx="6"/>
            </p:cNvCxnSpPr>
            <p:nvPr/>
          </p:nvCxnSpPr>
          <p:spPr bwMode="auto">
            <a:xfrm flipH="1" flipV="1">
              <a:off x="909400" y="1892178"/>
              <a:ext cx="1022290" cy="186677"/>
            </a:xfrm>
            <a:prstGeom prst="line">
              <a:avLst/>
            </a:prstGeom>
            <a:noFill/>
            <a:ln w="28575" cap="flat" cmpd="sng" algn="ctr">
              <a:solidFill>
                <a:srgbClr val="000000"/>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5E32FEE6-A86B-544E-BDA9-0421E355261B}"/>
                </a:ext>
              </a:extLst>
            </p:cNvPr>
            <p:cNvCxnSpPr>
              <a:stCxn id="338" idx="5"/>
              <a:endCxn id="336" idx="1"/>
            </p:cNvCxnSpPr>
            <p:nvPr/>
          </p:nvCxnSpPr>
          <p:spPr bwMode="auto">
            <a:xfrm>
              <a:off x="862531" y="2005329"/>
              <a:ext cx="254493" cy="189751"/>
            </a:xfrm>
            <a:prstGeom prst="line">
              <a:avLst/>
            </a:prstGeom>
            <a:noFill/>
            <a:ln w="28575" cap="flat" cmpd="sng" algn="ctr">
              <a:solidFill>
                <a:srgbClr val="000000"/>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9D87EF07-1E86-114F-BE44-AAD78688C365}"/>
                </a:ext>
              </a:extLst>
            </p:cNvPr>
            <p:cNvCxnSpPr>
              <a:stCxn id="338" idx="4"/>
              <a:endCxn id="337" idx="1"/>
            </p:cNvCxnSpPr>
            <p:nvPr/>
          </p:nvCxnSpPr>
          <p:spPr bwMode="auto">
            <a:xfrm>
              <a:off x="749380" y="2052198"/>
              <a:ext cx="402398" cy="903860"/>
            </a:xfrm>
            <a:prstGeom prst="line">
              <a:avLst/>
            </a:prstGeom>
            <a:noFill/>
            <a:ln w="28575" cap="flat" cmpd="sng" algn="ctr">
              <a:solidFill>
                <a:srgbClr val="000000"/>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872DCC6B-31BE-E044-8B6F-661557420EF8}"/>
                </a:ext>
              </a:extLst>
            </p:cNvPr>
            <p:cNvCxnSpPr>
              <a:stCxn id="341" idx="3"/>
              <a:endCxn id="337" idx="7"/>
            </p:cNvCxnSpPr>
            <p:nvPr/>
          </p:nvCxnSpPr>
          <p:spPr bwMode="auto">
            <a:xfrm flipH="1">
              <a:off x="1378080" y="2305157"/>
              <a:ext cx="553610" cy="650901"/>
            </a:xfrm>
            <a:prstGeom prst="line">
              <a:avLst/>
            </a:prstGeom>
            <a:noFill/>
            <a:ln w="28575" cap="flat" cmpd="sng" algn="ctr">
              <a:solidFill>
                <a:srgbClr val="000000"/>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5D4698FC-FCC8-FF41-A365-94DB5B5CCA70}"/>
                </a:ext>
              </a:extLst>
            </p:cNvPr>
            <p:cNvCxnSpPr>
              <a:stCxn id="336" idx="4"/>
              <a:endCxn id="337" idx="0"/>
            </p:cNvCxnSpPr>
            <p:nvPr/>
          </p:nvCxnSpPr>
          <p:spPr bwMode="auto">
            <a:xfrm>
              <a:off x="1230175" y="2468251"/>
              <a:ext cx="34754" cy="440938"/>
            </a:xfrm>
            <a:prstGeom prst="line">
              <a:avLst/>
            </a:prstGeom>
            <a:noFill/>
            <a:ln w="28575" cap="flat" cmpd="sng" algn="ctr">
              <a:solidFill>
                <a:srgbClr val="000000"/>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011A59EE-33C3-9D4B-82BE-5AE60D7F8F82}"/>
                </a:ext>
              </a:extLst>
            </p:cNvPr>
            <p:cNvCxnSpPr>
              <a:stCxn id="337" idx="3"/>
              <a:endCxn id="339" idx="7"/>
            </p:cNvCxnSpPr>
            <p:nvPr/>
          </p:nvCxnSpPr>
          <p:spPr bwMode="auto">
            <a:xfrm flipH="1">
              <a:off x="795425" y="3182360"/>
              <a:ext cx="356353" cy="209119"/>
            </a:xfrm>
            <a:prstGeom prst="line">
              <a:avLst/>
            </a:prstGeom>
            <a:noFill/>
            <a:ln w="28575" cap="flat" cmpd="sng" algn="ctr">
              <a:solidFill>
                <a:srgbClr val="000000"/>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C6C74D0-F5DA-4B43-9633-F9D6BE218122}"/>
                </a:ext>
              </a:extLst>
            </p:cNvPr>
            <p:cNvCxnSpPr>
              <a:stCxn id="337" idx="5"/>
              <a:endCxn id="340" idx="1"/>
            </p:cNvCxnSpPr>
            <p:nvPr/>
          </p:nvCxnSpPr>
          <p:spPr bwMode="auto">
            <a:xfrm>
              <a:off x="1378080" y="3182360"/>
              <a:ext cx="269988" cy="154377"/>
            </a:xfrm>
            <a:prstGeom prst="line">
              <a:avLst/>
            </a:prstGeom>
            <a:noFill/>
            <a:ln w="28575" cap="flat" cmpd="sng" algn="ctr">
              <a:solidFill>
                <a:srgbClr val="000000"/>
              </a:solidFill>
              <a:prstDash val="solid"/>
              <a:round/>
              <a:headEnd type="none" w="med" len="med"/>
              <a:tailEnd type="none" w="med" len="med"/>
            </a:ln>
            <a:effectLst/>
          </p:spPr>
        </p:cxnSp>
      </p:grpSp>
      <p:grpSp>
        <p:nvGrpSpPr>
          <p:cNvPr id="350" name="Group 349">
            <a:extLst>
              <a:ext uri="{FF2B5EF4-FFF2-40B4-BE49-F238E27FC236}">
                <a16:creationId xmlns:a16="http://schemas.microsoft.com/office/drawing/2014/main" id="{A3BB049E-FAEC-A441-B9AC-75CC289B098F}"/>
              </a:ext>
            </a:extLst>
          </p:cNvPr>
          <p:cNvGrpSpPr/>
          <p:nvPr/>
        </p:nvGrpSpPr>
        <p:grpSpPr>
          <a:xfrm>
            <a:off x="6991645" y="2089807"/>
            <a:ext cx="1872043" cy="2432784"/>
            <a:chOff x="7044295" y="1277948"/>
            <a:chExt cx="1872043" cy="2432784"/>
          </a:xfrm>
        </p:grpSpPr>
        <p:sp>
          <p:nvSpPr>
            <p:cNvPr id="351" name="Rectangle 350">
              <a:extLst>
                <a:ext uri="{FF2B5EF4-FFF2-40B4-BE49-F238E27FC236}">
                  <a16:creationId xmlns:a16="http://schemas.microsoft.com/office/drawing/2014/main" id="{676C4CDC-0795-1B4E-85BB-3F233BC70D6F}"/>
                </a:ext>
              </a:extLst>
            </p:cNvPr>
            <p:cNvSpPr/>
            <p:nvPr/>
          </p:nvSpPr>
          <p:spPr bwMode="auto">
            <a:xfrm>
              <a:off x="7044295" y="1390488"/>
              <a:ext cx="1872043" cy="2320244"/>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52" name="Oval 351">
              <a:extLst>
                <a:ext uri="{FF2B5EF4-FFF2-40B4-BE49-F238E27FC236}">
                  <a16:creationId xmlns:a16="http://schemas.microsoft.com/office/drawing/2014/main" id="{BA1FBC4F-0C99-5140-A745-592ACFF3DDD8}"/>
                </a:ext>
              </a:extLst>
            </p:cNvPr>
            <p:cNvSpPr/>
            <p:nvPr/>
          </p:nvSpPr>
          <p:spPr>
            <a:xfrm>
              <a:off x="7667889" y="210353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53" name="Oval 352">
              <a:extLst>
                <a:ext uri="{FF2B5EF4-FFF2-40B4-BE49-F238E27FC236}">
                  <a16:creationId xmlns:a16="http://schemas.microsoft.com/office/drawing/2014/main" id="{B7FAEEAB-12C0-5642-B204-30A454D0F8CC}"/>
                </a:ext>
              </a:extLst>
            </p:cNvPr>
            <p:cNvSpPr/>
            <p:nvPr/>
          </p:nvSpPr>
          <p:spPr>
            <a:xfrm>
              <a:off x="7702643" y="2864514"/>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54" name="Oval 353">
              <a:extLst>
                <a:ext uri="{FF2B5EF4-FFF2-40B4-BE49-F238E27FC236}">
                  <a16:creationId xmlns:a16="http://schemas.microsoft.com/office/drawing/2014/main" id="{2C7188A2-1AE9-0744-8028-53F68FB80DE3}"/>
                </a:ext>
              </a:extLst>
            </p:cNvPr>
            <p:cNvSpPr/>
            <p:nvPr/>
          </p:nvSpPr>
          <p:spPr>
            <a:xfrm>
              <a:off x="7187094" y="168748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55" name="Oval 354">
              <a:extLst>
                <a:ext uri="{FF2B5EF4-FFF2-40B4-BE49-F238E27FC236}">
                  <a16:creationId xmlns:a16="http://schemas.microsoft.com/office/drawing/2014/main" id="{30F83FA8-D4C4-944B-A210-319BA570EC55}"/>
                </a:ext>
              </a:extLst>
            </p:cNvPr>
            <p:cNvSpPr/>
            <p:nvPr/>
          </p:nvSpPr>
          <p:spPr>
            <a:xfrm>
              <a:off x="7119988" y="3299935"/>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56" name="Oval 355">
              <a:extLst>
                <a:ext uri="{FF2B5EF4-FFF2-40B4-BE49-F238E27FC236}">
                  <a16:creationId xmlns:a16="http://schemas.microsoft.com/office/drawing/2014/main" id="{A316DB79-2970-D04D-AA38-03EC4142065C}"/>
                </a:ext>
              </a:extLst>
            </p:cNvPr>
            <p:cNvSpPr/>
            <p:nvPr/>
          </p:nvSpPr>
          <p:spPr>
            <a:xfrm>
              <a:off x="8198933" y="324519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cxnSp>
          <p:nvCxnSpPr>
            <p:cNvPr id="357" name="Straight Connector 356">
              <a:extLst>
                <a:ext uri="{FF2B5EF4-FFF2-40B4-BE49-F238E27FC236}">
                  <a16:creationId xmlns:a16="http://schemas.microsoft.com/office/drawing/2014/main" id="{1CB2E193-03C8-7D46-B8B0-9C81760BD5D2}"/>
                </a:ext>
              </a:extLst>
            </p:cNvPr>
            <p:cNvCxnSpPr>
              <a:stCxn id="359" idx="2"/>
              <a:endCxn id="352" idx="6"/>
            </p:cNvCxnSpPr>
            <p:nvPr/>
          </p:nvCxnSpPr>
          <p:spPr bwMode="auto">
            <a:xfrm flipH="1">
              <a:off x="7987929" y="2147331"/>
              <a:ext cx="494626" cy="116225"/>
            </a:xfrm>
            <a:prstGeom prst="line">
              <a:avLst/>
            </a:prstGeom>
            <a:noFill/>
            <a:ln w="28575" cap="flat" cmpd="sng" algn="ctr">
              <a:solidFill>
                <a:srgbClr val="FF0000"/>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713BE31B-D4BD-A344-A53E-1D6D55FBF069}"/>
                </a:ext>
              </a:extLst>
            </p:cNvPr>
            <p:cNvCxnSpPr>
              <a:stCxn id="352" idx="4"/>
              <a:endCxn id="353" idx="0"/>
            </p:cNvCxnSpPr>
            <p:nvPr/>
          </p:nvCxnSpPr>
          <p:spPr bwMode="auto">
            <a:xfrm>
              <a:off x="7827909" y="2423576"/>
              <a:ext cx="34754" cy="440938"/>
            </a:xfrm>
            <a:prstGeom prst="line">
              <a:avLst/>
            </a:prstGeom>
            <a:noFill/>
            <a:ln w="28575" cap="flat" cmpd="sng" algn="ctr">
              <a:solidFill>
                <a:srgbClr val="FF0000"/>
              </a:solidFill>
              <a:prstDash val="solid"/>
              <a:round/>
              <a:headEnd type="none" w="med" len="med"/>
              <a:tailEnd type="none" w="med" len="med"/>
            </a:ln>
            <a:effectLst/>
          </p:spPr>
        </p:cxnSp>
        <p:sp>
          <p:nvSpPr>
            <p:cNvPr id="359" name="Oval 358">
              <a:extLst>
                <a:ext uri="{FF2B5EF4-FFF2-40B4-BE49-F238E27FC236}">
                  <a16:creationId xmlns:a16="http://schemas.microsoft.com/office/drawing/2014/main" id="{EDD7217A-C5BF-6E4B-AD47-273FD6ECA41F}"/>
                </a:ext>
              </a:extLst>
            </p:cNvPr>
            <p:cNvSpPr/>
            <p:nvPr/>
          </p:nvSpPr>
          <p:spPr>
            <a:xfrm>
              <a:off x="8482555" y="19873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sp>
          <p:nvSpPr>
            <p:cNvPr id="360" name="Text Box 59">
              <a:extLst>
                <a:ext uri="{FF2B5EF4-FFF2-40B4-BE49-F238E27FC236}">
                  <a16:creationId xmlns:a16="http://schemas.microsoft.com/office/drawing/2014/main" id="{A67E9B4B-D90C-C34A-B12A-102029A35FFF}"/>
                </a:ext>
              </a:extLst>
            </p:cNvPr>
            <p:cNvSpPr txBox="1">
              <a:spLocks noChangeArrowheads="1"/>
            </p:cNvSpPr>
            <p:nvPr/>
          </p:nvSpPr>
          <p:spPr bwMode="auto">
            <a:xfrm>
              <a:off x="8259093" y="2558579"/>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1" name="Text Box 59">
              <a:extLst>
                <a:ext uri="{FF2B5EF4-FFF2-40B4-BE49-F238E27FC236}">
                  <a16:creationId xmlns:a16="http://schemas.microsoft.com/office/drawing/2014/main" id="{8D8BB3D6-834B-D84B-9DE3-286D1621EE87}"/>
                </a:ext>
              </a:extLst>
            </p:cNvPr>
            <p:cNvSpPr txBox="1">
              <a:spLocks noChangeArrowheads="1"/>
            </p:cNvSpPr>
            <p:nvPr/>
          </p:nvSpPr>
          <p:spPr bwMode="auto">
            <a:xfrm>
              <a:off x="8050221" y="1846032"/>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2" name="Text Box 59">
              <a:extLst>
                <a:ext uri="{FF2B5EF4-FFF2-40B4-BE49-F238E27FC236}">
                  <a16:creationId xmlns:a16="http://schemas.microsoft.com/office/drawing/2014/main" id="{87D9B5D6-ABBA-F34D-B10A-42DE13632CD9}"/>
                </a:ext>
              </a:extLst>
            </p:cNvPr>
            <p:cNvSpPr txBox="1">
              <a:spLocks noChangeArrowheads="1"/>
            </p:cNvSpPr>
            <p:nvPr/>
          </p:nvSpPr>
          <p:spPr bwMode="auto">
            <a:xfrm>
              <a:off x="7534817" y="2458276"/>
              <a:ext cx="2987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cxnSp>
          <p:nvCxnSpPr>
            <p:cNvPr id="363" name="Straight Connector 362">
              <a:extLst>
                <a:ext uri="{FF2B5EF4-FFF2-40B4-BE49-F238E27FC236}">
                  <a16:creationId xmlns:a16="http://schemas.microsoft.com/office/drawing/2014/main" id="{76EFDA2D-2848-AF4C-A1C3-C6745463504E}"/>
                </a:ext>
              </a:extLst>
            </p:cNvPr>
            <p:cNvCxnSpPr>
              <a:stCxn id="359" idx="3"/>
              <a:endCxn id="353" idx="7"/>
            </p:cNvCxnSpPr>
            <p:nvPr/>
          </p:nvCxnSpPr>
          <p:spPr bwMode="auto">
            <a:xfrm flipH="1">
              <a:off x="7975814" y="2260482"/>
              <a:ext cx="553610" cy="650901"/>
            </a:xfrm>
            <a:prstGeom prst="line">
              <a:avLst/>
            </a:prstGeom>
            <a:noFill/>
            <a:ln w="28575" cap="flat" cmpd="sng" algn="ctr">
              <a:solidFill>
                <a:srgbClr val="FF0000"/>
              </a:solidFill>
              <a:prstDash val="solid"/>
              <a:round/>
              <a:headEnd type="none" w="med" len="med"/>
              <a:tailEnd type="none" w="med" len="med"/>
            </a:ln>
            <a:effectLst/>
          </p:spPr>
        </p:cxnSp>
        <p:sp>
          <p:nvSpPr>
            <p:cNvPr id="364" name="Text Box 4">
              <a:extLst>
                <a:ext uri="{FF2B5EF4-FFF2-40B4-BE49-F238E27FC236}">
                  <a16:creationId xmlns:a16="http://schemas.microsoft.com/office/drawing/2014/main" id="{BA52D03E-C54F-0E48-B927-A8234E7DF226}"/>
                </a:ext>
              </a:extLst>
            </p:cNvPr>
            <p:cNvSpPr txBox="1">
              <a:spLocks noChangeArrowheads="1"/>
            </p:cNvSpPr>
            <p:nvPr/>
          </p:nvSpPr>
          <p:spPr bwMode="auto">
            <a:xfrm>
              <a:off x="7576923" y="1277948"/>
              <a:ext cx="842915" cy="52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B, C</a:t>
              </a:r>
            </a:p>
          </p:txBody>
        </p:sp>
      </p:grpSp>
      <p:sp>
        <p:nvSpPr>
          <p:cNvPr id="365" name="TextBox 364">
            <a:extLst>
              <a:ext uri="{FF2B5EF4-FFF2-40B4-BE49-F238E27FC236}">
                <a16:creationId xmlns:a16="http://schemas.microsoft.com/office/drawing/2014/main" id="{51260DD3-BA45-AD49-AA2A-5D266D199C3D}"/>
              </a:ext>
            </a:extLst>
          </p:cNvPr>
          <p:cNvSpPr txBox="1"/>
          <p:nvPr/>
        </p:nvSpPr>
        <p:spPr>
          <a:xfrm>
            <a:off x="424206" y="753454"/>
            <a:ext cx="79794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Triangle counting is also multi-source(in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just stops after one traversal iteration only, discovering all wedges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B=</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 </a:t>
            </a:r>
          </a:p>
        </p:txBody>
      </p:sp>
      <p:sp>
        <p:nvSpPr>
          <p:cNvPr id="176" name="Title 1">
            <a:extLst>
              <a:ext uri="{FF2B5EF4-FFF2-40B4-BE49-F238E27FC236}">
                <a16:creationId xmlns:a16="http://schemas.microsoft.com/office/drawing/2014/main" id="{C040E4A0-0DBA-9C44-8DFA-C224D4A3B99B}"/>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1844030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B97202F-EB11-F746-8C4D-B805D5217717}"/>
              </a:ext>
            </a:extLst>
          </p:cNvPr>
          <p:cNvSpPr txBox="1">
            <a:spLocks/>
          </p:cNvSpPr>
          <p:nvPr/>
        </p:nvSpPr>
        <p:spPr>
          <a:xfrm>
            <a:off x="6553200" y="644837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Schoolbook"/>
                <a:ea typeface="+mn-ea"/>
                <a:cs typeface="Century School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D5ECE-8B49-45CD-BE81-EF81920D1969}" type="slidenum">
              <a:rPr kumimoji="0" lang="en-US" sz="1200" b="0" i="0" u="none" strike="noStrike" kern="1200" cap="none" spc="0" normalizeH="0" baseline="0" noProof="0" smtClean="0">
                <a:ln>
                  <a:noFill/>
                </a:ln>
                <a:solidFill>
                  <a:prstClr val="white"/>
                </a:solidFill>
                <a:effectLst/>
                <a:uLnTx/>
                <a:uFillTx/>
                <a:latin typeface="Century Schoolbook"/>
                <a:ea typeface=""/>
                <a:sym typeface="Arial"/>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white"/>
              </a:solidFill>
              <a:effectLst/>
              <a:uLnTx/>
              <a:uFillTx/>
              <a:latin typeface="Century Schoolbook"/>
              <a:ea typeface=""/>
              <a:sym typeface="Arial"/>
            </a:endParaRPr>
          </a:p>
        </p:txBody>
      </p:sp>
      <p:pic>
        <p:nvPicPr>
          <p:cNvPr id="5" name="Picture 4">
            <a:extLst>
              <a:ext uri="{FF2B5EF4-FFF2-40B4-BE49-F238E27FC236}">
                <a16:creationId xmlns:a16="http://schemas.microsoft.com/office/drawing/2014/main" id="{481405A7-1E48-F246-BC7B-EB6E6E191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3" y="2662653"/>
            <a:ext cx="8500535" cy="2130434"/>
          </a:xfrm>
          <a:prstGeom prst="rect">
            <a:avLst/>
          </a:prstGeom>
        </p:spPr>
      </p:pic>
      <p:sp>
        <p:nvSpPr>
          <p:cNvPr id="6" name="TextBox 5">
            <a:extLst>
              <a:ext uri="{FF2B5EF4-FFF2-40B4-BE49-F238E27FC236}">
                <a16:creationId xmlns:a16="http://schemas.microsoft.com/office/drawing/2014/main" id="{FFB83221-257B-2047-960E-B6652835CF53}"/>
              </a:ext>
            </a:extLst>
          </p:cNvPr>
          <p:cNvSpPr txBox="1"/>
          <p:nvPr/>
        </p:nvSpPr>
        <p:spPr>
          <a:xfrm>
            <a:off x="28956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1</a:t>
            </a:r>
          </a:p>
        </p:txBody>
      </p:sp>
      <p:sp>
        <p:nvSpPr>
          <p:cNvPr id="7" name="TextBox 6">
            <a:extLst>
              <a:ext uri="{FF2B5EF4-FFF2-40B4-BE49-F238E27FC236}">
                <a16:creationId xmlns:a16="http://schemas.microsoft.com/office/drawing/2014/main" id="{E500B3D2-C263-9A4A-B60A-49605EAF13AB}"/>
              </a:ext>
            </a:extLst>
          </p:cNvPr>
          <p:cNvSpPr txBox="1"/>
          <p:nvPr/>
        </p:nvSpPr>
        <p:spPr>
          <a:xfrm>
            <a:off x="50292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2</a:t>
            </a:r>
          </a:p>
        </p:txBody>
      </p:sp>
      <p:sp>
        <p:nvSpPr>
          <p:cNvPr id="8" name="TextBox 7">
            <a:extLst>
              <a:ext uri="{FF2B5EF4-FFF2-40B4-BE49-F238E27FC236}">
                <a16:creationId xmlns:a16="http://schemas.microsoft.com/office/drawing/2014/main" id="{6A7870C1-CB3D-B94A-9371-96FCDBBDCAFF}"/>
              </a:ext>
            </a:extLst>
          </p:cNvPr>
          <p:cNvSpPr txBox="1"/>
          <p:nvPr/>
        </p:nvSpPr>
        <p:spPr>
          <a:xfrm>
            <a:off x="71628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3</a:t>
            </a:r>
          </a:p>
        </p:txBody>
      </p:sp>
      <p:sp>
        <p:nvSpPr>
          <p:cNvPr id="9" name="TextBox 8">
            <a:extLst>
              <a:ext uri="{FF2B5EF4-FFF2-40B4-BE49-F238E27FC236}">
                <a16:creationId xmlns:a16="http://schemas.microsoft.com/office/drawing/2014/main" id="{EAF47523-29E7-B446-9537-347743510BC8}"/>
              </a:ext>
            </a:extLst>
          </p:cNvPr>
          <p:cNvSpPr txBox="1"/>
          <p:nvPr/>
        </p:nvSpPr>
        <p:spPr>
          <a:xfrm>
            <a:off x="533401" y="4753495"/>
            <a:ext cx="159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Initial network</a:t>
            </a:r>
          </a:p>
        </p:txBody>
      </p:sp>
      <p:sp>
        <p:nvSpPr>
          <p:cNvPr id="10" name="Right Arrow 9">
            <a:extLst>
              <a:ext uri="{FF2B5EF4-FFF2-40B4-BE49-F238E27FC236}">
                <a16:creationId xmlns:a16="http://schemas.microsoft.com/office/drawing/2014/main" id="{76C25A76-5BEB-1442-AD09-897086D23063}"/>
              </a:ext>
            </a:extLst>
          </p:cNvPr>
          <p:cNvSpPr/>
          <p:nvPr/>
        </p:nvSpPr>
        <p:spPr>
          <a:xfrm>
            <a:off x="2328335"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1" name="Right Arrow 10">
            <a:extLst>
              <a:ext uri="{FF2B5EF4-FFF2-40B4-BE49-F238E27FC236}">
                <a16:creationId xmlns:a16="http://schemas.microsoft.com/office/drawing/2014/main" id="{BD64F269-7309-CB4F-95D6-474C5FE0B3A6}"/>
              </a:ext>
            </a:extLst>
          </p:cNvPr>
          <p:cNvSpPr/>
          <p:nvPr/>
        </p:nvSpPr>
        <p:spPr>
          <a:xfrm>
            <a:off x="44534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2" name="Right Arrow 11">
            <a:extLst>
              <a:ext uri="{FF2B5EF4-FFF2-40B4-BE49-F238E27FC236}">
                <a16:creationId xmlns:a16="http://schemas.microsoft.com/office/drawing/2014/main" id="{5DB03EF8-17D3-F84F-A1B6-58679268A975}"/>
              </a:ext>
            </a:extLst>
          </p:cNvPr>
          <p:cNvSpPr/>
          <p:nvPr/>
        </p:nvSpPr>
        <p:spPr>
          <a:xfrm>
            <a:off x="65870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4" name="TextBox 13">
            <a:extLst>
              <a:ext uri="{FF2B5EF4-FFF2-40B4-BE49-F238E27FC236}">
                <a16:creationId xmlns:a16="http://schemas.microsoft.com/office/drawing/2014/main" id="{BCD7A5FD-1BF2-8B4C-9960-28738C1B9FC3}"/>
              </a:ext>
            </a:extLst>
          </p:cNvPr>
          <p:cNvSpPr txBox="1"/>
          <p:nvPr/>
        </p:nvSpPr>
        <p:spPr>
          <a:xfrm>
            <a:off x="463748" y="601570"/>
            <a:ext cx="7979438"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Markov clustering is also multi-source (in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alternates between SpGEMM and element-wise or column-wise pruning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 </a:t>
            </a:r>
            <a:r>
              <a:rPr lang="en-US" dirty="0">
                <a:solidFill>
                  <a:prstClr val="black"/>
                </a:solidFill>
                <a:highlight>
                  <a:srgbClr val="FFFF00"/>
                </a:highlight>
                <a:latin typeface="Calibri" panose="020F0502020204030204"/>
                <a:cs typeface="+mn-cs"/>
              </a:rPr>
              <a:t>desc=descriptor.T0T1</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normalized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denser (but still sparse) pre-pruned matrix for next iteration</a:t>
            </a:r>
          </a:p>
        </p:txBody>
      </p:sp>
      <p:sp>
        <p:nvSpPr>
          <p:cNvPr id="15" name="Rectangle 14">
            <a:extLst>
              <a:ext uri="{FF2B5EF4-FFF2-40B4-BE49-F238E27FC236}">
                <a16:creationId xmlns:a16="http://schemas.microsoft.com/office/drawing/2014/main" id="{8ADE27AA-D05E-734D-ACCE-0EB0F94F1B3E}"/>
              </a:ext>
            </a:extLst>
          </p:cNvPr>
          <p:cNvSpPr/>
          <p:nvPr/>
        </p:nvSpPr>
        <p:spPr>
          <a:xfrm>
            <a:off x="321732" y="5122827"/>
            <a:ext cx="8669868"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A</a:t>
            </a: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1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Expansion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Squaring the matrix while pruning (a) small entries, (b) denser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Naïve implementation: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sparse matrix-matrix product (SpGEMM), followed by column-wise top-K selection and column-wise pruning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2</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Inflation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 taking powers entry-wise</a:t>
            </a:r>
          </a:p>
        </p:txBody>
      </p:sp>
      <p:sp>
        <p:nvSpPr>
          <p:cNvPr id="13" name="Title 1">
            <a:extLst>
              <a:ext uri="{FF2B5EF4-FFF2-40B4-BE49-F238E27FC236}">
                <a16:creationId xmlns:a16="http://schemas.microsoft.com/office/drawing/2014/main" id="{06067987-F7DB-7744-AB79-4F866F258AE6}"/>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335387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a:xfrm>
            <a:off x="166688" y="192088"/>
            <a:ext cx="8977312" cy="660528"/>
          </a:xfrm>
        </p:spPr>
        <p:txBody>
          <a:bodyPr>
            <a:normAutofit/>
          </a:bodyPr>
          <a:lstStyle/>
          <a:p>
            <a:r>
              <a:rPr lang="en-US" dirty="0" err="1"/>
              <a:t>LAGraph</a:t>
            </a:r>
            <a:r>
              <a:rPr lang="en-US" dirty="0"/>
              <a:t>: </a:t>
            </a:r>
            <a:r>
              <a:rPr lang="en-US" sz="2200" dirty="0"/>
              <a:t>A curated collection of high level Graph Algorithms </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a:xfrm>
            <a:off x="8744404" y="6505925"/>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16</a:t>
            </a:fld>
            <a:endParaRPr lang="en-US" dirty="0">
              <a:solidFill>
                <a:srgbClr val="000000"/>
              </a:solidFill>
              <a:ea typeface="ＭＳ Ｐゴシック" pitchFamily="34" charset="-128"/>
            </a:endParaRPr>
          </a:p>
        </p:txBody>
      </p:sp>
      <p:grpSp>
        <p:nvGrpSpPr>
          <p:cNvPr id="3" name="Group 2">
            <a:extLst>
              <a:ext uri="{FF2B5EF4-FFF2-40B4-BE49-F238E27FC236}">
                <a16:creationId xmlns:a16="http://schemas.microsoft.com/office/drawing/2014/main" id="{CF3D634E-29E8-EE4D-ADFE-347CE9A5E0CC}"/>
              </a:ext>
            </a:extLst>
          </p:cNvPr>
          <p:cNvGrpSpPr/>
          <p:nvPr/>
        </p:nvGrpSpPr>
        <p:grpSpPr>
          <a:xfrm>
            <a:off x="293913" y="1699280"/>
            <a:ext cx="8556171" cy="2737250"/>
            <a:chOff x="293914" y="2160947"/>
            <a:chExt cx="8556171" cy="2737250"/>
          </a:xfrm>
        </p:grpSpPr>
        <p:pic>
          <p:nvPicPr>
            <p:cNvPr id="14" name="Picture 13">
              <a:extLst>
                <a:ext uri="{FF2B5EF4-FFF2-40B4-BE49-F238E27FC236}">
                  <a16:creationId xmlns:a16="http://schemas.microsoft.com/office/drawing/2014/main" id="{2A7F11F8-9A52-ED4E-854E-F5F090406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2160947"/>
              <a:ext cx="8556171" cy="2737250"/>
            </a:xfrm>
            <a:prstGeom prst="rect">
              <a:avLst/>
            </a:prstGeom>
            <a:ln>
              <a:solidFill>
                <a:schemeClr val="tx1"/>
              </a:solidFill>
            </a:ln>
          </p:spPr>
        </p:pic>
        <p:sp>
          <p:nvSpPr>
            <p:cNvPr id="11" name="TextBox 10">
              <a:extLst>
                <a:ext uri="{FF2B5EF4-FFF2-40B4-BE49-F238E27FC236}">
                  <a16:creationId xmlns:a16="http://schemas.microsoft.com/office/drawing/2014/main" id="{EEE34246-776C-1749-B2CF-D202855740D7}"/>
                </a:ext>
              </a:extLst>
            </p:cNvPr>
            <p:cNvSpPr txBox="1"/>
            <p:nvPr/>
          </p:nvSpPr>
          <p:spPr>
            <a:xfrm>
              <a:off x="7547258" y="4527415"/>
              <a:ext cx="1302827" cy="338554"/>
            </a:xfrm>
            <a:prstGeom prst="rect">
              <a:avLst/>
            </a:prstGeom>
            <a:noFill/>
          </p:spPr>
          <p:txBody>
            <a:bodyPr wrap="square" rtlCol="0">
              <a:spAutoFit/>
            </a:bodyPr>
            <a:lstStyle/>
            <a:p>
              <a:r>
                <a:rPr lang="en-US" sz="1600" dirty="0" err="1"/>
                <a:t>GrAPL</a:t>
              </a:r>
              <a:r>
                <a:rPr lang="en-US" sz="1600" dirty="0"/>
                <a:t> 2019</a:t>
              </a:r>
            </a:p>
          </p:txBody>
        </p:sp>
      </p:grpSp>
      <p:sp>
        <p:nvSpPr>
          <p:cNvPr id="15" name="TextBox 14">
            <a:extLst>
              <a:ext uri="{FF2B5EF4-FFF2-40B4-BE49-F238E27FC236}">
                <a16:creationId xmlns:a16="http://schemas.microsoft.com/office/drawing/2014/main" id="{9D728995-5EE1-4847-8000-9A5846FE0187}"/>
              </a:ext>
            </a:extLst>
          </p:cNvPr>
          <p:cNvSpPr txBox="1"/>
          <p:nvPr/>
        </p:nvSpPr>
        <p:spPr>
          <a:xfrm>
            <a:off x="990454" y="984871"/>
            <a:ext cx="7163092" cy="461665"/>
          </a:xfrm>
          <a:prstGeom prst="rect">
            <a:avLst/>
          </a:prstGeom>
          <a:noFill/>
        </p:spPr>
        <p:txBody>
          <a:bodyPr wrap="square" rtlCol="0">
            <a:spAutoFit/>
          </a:bodyPr>
          <a:lstStyle/>
          <a:p>
            <a:pPr algn="ctr"/>
            <a:r>
              <a:rPr lang="en-US" sz="2400" dirty="0"/>
              <a:t>Graph Algorithms built on top of the </a:t>
            </a:r>
            <a:r>
              <a:rPr lang="en-US" sz="2400" dirty="0" err="1"/>
              <a:t>GraphBLAS</a:t>
            </a:r>
            <a:r>
              <a:rPr lang="en-US" sz="2400" dirty="0"/>
              <a:t>.</a:t>
            </a:r>
          </a:p>
        </p:txBody>
      </p:sp>
      <p:sp>
        <p:nvSpPr>
          <p:cNvPr id="16" name="TextBox 15">
            <a:extLst>
              <a:ext uri="{FF2B5EF4-FFF2-40B4-BE49-F238E27FC236}">
                <a16:creationId xmlns:a16="http://schemas.microsoft.com/office/drawing/2014/main" id="{2F8A7BD4-5E80-A84B-8B5F-A5A13D53A8C3}"/>
              </a:ext>
            </a:extLst>
          </p:cNvPr>
          <p:cNvSpPr txBox="1"/>
          <p:nvPr/>
        </p:nvSpPr>
        <p:spPr>
          <a:xfrm>
            <a:off x="166688" y="4993448"/>
            <a:ext cx="8816445" cy="461665"/>
          </a:xfrm>
          <a:prstGeom prst="rect">
            <a:avLst/>
          </a:prstGeom>
          <a:noFill/>
        </p:spPr>
        <p:txBody>
          <a:bodyPr wrap="square" rtlCol="0">
            <a:spAutoFit/>
          </a:bodyPr>
          <a:lstStyle/>
          <a:p>
            <a:pPr algn="ctr"/>
            <a:r>
              <a:rPr lang="en-US" sz="2400" dirty="0"/>
              <a:t>Official release of LAGraph library v1.0 later in 2021</a:t>
            </a:r>
          </a:p>
        </p:txBody>
      </p:sp>
    </p:spTree>
    <p:extLst>
      <p:ext uri="{BB962C8B-B14F-4D97-AF65-F5344CB8AC3E}">
        <p14:creationId xmlns:p14="http://schemas.microsoft.com/office/powerpoint/2010/main" val="381661342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160</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02255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94549322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E8DD-FBF5-FE43-9098-846BFDB9D06D}"/>
              </a:ext>
            </a:extLst>
          </p:cNvPr>
          <p:cNvSpPr>
            <a:spLocks noGrp="1"/>
          </p:cNvSpPr>
          <p:nvPr>
            <p:ph type="title"/>
          </p:nvPr>
        </p:nvSpPr>
        <p:spPr/>
        <p:txBody>
          <a:bodyPr/>
          <a:lstStyle/>
          <a:p>
            <a:r>
              <a:rPr lang="en-US" dirty="0"/>
              <a:t>Challenge problems</a:t>
            </a:r>
          </a:p>
        </p:txBody>
      </p:sp>
      <p:sp>
        <p:nvSpPr>
          <p:cNvPr id="3" name="Content Placeholder 2">
            <a:extLst>
              <a:ext uri="{FF2B5EF4-FFF2-40B4-BE49-F238E27FC236}">
                <a16:creationId xmlns:a16="http://schemas.microsoft.com/office/drawing/2014/main" id="{DD11D917-C7B3-5842-A47C-CBEA0A64EBC1}"/>
              </a:ext>
            </a:extLst>
          </p:cNvPr>
          <p:cNvSpPr>
            <a:spLocks noGrp="1"/>
          </p:cNvSpPr>
          <p:nvPr>
            <p:ph idx="1"/>
          </p:nvPr>
        </p:nvSpPr>
        <p:spPr/>
        <p:txBody>
          <a:bodyPr/>
          <a:lstStyle/>
          <a:p>
            <a:r>
              <a:rPr lang="en-US" dirty="0"/>
              <a:t>Triangle counting</a:t>
            </a:r>
          </a:p>
          <a:p>
            <a:r>
              <a:rPr lang="en-US" dirty="0"/>
              <a:t>Direction optimizing Breadth first search</a:t>
            </a:r>
          </a:p>
          <a:p>
            <a:r>
              <a:rPr lang="en-US" dirty="0"/>
              <a:t>Betweenness Centrality</a:t>
            </a:r>
          </a:p>
        </p:txBody>
      </p:sp>
      <p:sp>
        <p:nvSpPr>
          <p:cNvPr id="4" name="Slide Number Placeholder 3">
            <a:extLst>
              <a:ext uri="{FF2B5EF4-FFF2-40B4-BE49-F238E27FC236}">
                <a16:creationId xmlns:a16="http://schemas.microsoft.com/office/drawing/2014/main" id="{40E9F19F-EB87-5C48-92E6-2BBC808789F4}"/>
              </a:ext>
            </a:extLst>
          </p:cNvPr>
          <p:cNvSpPr>
            <a:spLocks noGrp="1"/>
          </p:cNvSpPr>
          <p:nvPr>
            <p:ph type="sldNum" sz="quarter" idx="10"/>
          </p:nvPr>
        </p:nvSpPr>
        <p:spPr>
          <a:xfrm>
            <a:off x="8511823" y="6551613"/>
            <a:ext cx="632178" cy="304800"/>
          </a:xfrm>
        </p:spPr>
        <p:txBody>
          <a:bodyPr/>
          <a:lstStyle/>
          <a:p>
            <a:pPr>
              <a:defRPr/>
            </a:pPr>
            <a:fld id="{0C933AAA-F64E-4748-8A99-DCC60F15C72A}" type="slidenum">
              <a:rPr lang="en-US" smtClean="0">
                <a:solidFill>
                  <a:srgbClr val="000000"/>
                </a:solidFill>
                <a:ea typeface="ＭＳ Ｐゴシック" pitchFamily="34" charset="-128"/>
              </a:rPr>
              <a:pPr>
                <a:defRPr/>
              </a:pPr>
              <a:t>161</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13087406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Notation</a:t>
            </a:r>
          </a:p>
        </p:txBody>
      </p:sp>
      <p:pic>
        <p:nvPicPr>
          <p:cNvPr id="6" name="Content Placeholder 5" descr="Table&#10;&#10;Description automatically generated">
            <a:extLst>
              <a:ext uri="{FF2B5EF4-FFF2-40B4-BE49-F238E27FC236}">
                <a16:creationId xmlns:a16="http://schemas.microsoft.com/office/drawing/2014/main" id="{6E922AA1-56D1-2C4A-AA21-4AFDD4F322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3846" y="0"/>
            <a:ext cx="6763466" cy="6858000"/>
          </a:xfrm>
        </p:spPr>
      </p:pic>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556979" y="6551613"/>
            <a:ext cx="587022" cy="304800"/>
          </a:xfrm>
        </p:spPr>
        <p:txBody>
          <a:bodyPr/>
          <a:lstStyle/>
          <a:p>
            <a:pPr>
              <a:defRPr/>
            </a:pPr>
            <a:fld id="{0C933AAA-F64E-4748-8A99-DCC60F15C72A}" type="slidenum">
              <a:rPr lang="en-US" smtClean="0">
                <a:solidFill>
                  <a:srgbClr val="000000"/>
                </a:solidFill>
                <a:ea typeface="ＭＳ Ｐゴシック" pitchFamily="34" charset="-128"/>
              </a:rPr>
              <a:pPr>
                <a:defRPr/>
              </a:pPr>
              <a:t>162</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247516822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Triangle Counting</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163</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D8E394F3-2ADC-0C4D-AD2B-83866EA7B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838250"/>
            <a:ext cx="6781800" cy="4330700"/>
          </a:xfrm>
          <a:prstGeom prst="rect">
            <a:avLst/>
          </a:prstGeom>
        </p:spPr>
      </p:pic>
    </p:spTree>
    <p:extLst>
      <p:ext uri="{BB962C8B-B14F-4D97-AF65-F5344CB8AC3E}">
        <p14:creationId xmlns:p14="http://schemas.microsoft.com/office/powerpoint/2010/main" val="3457698885"/>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Breadth First Search</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624711" y="6551613"/>
            <a:ext cx="519289" cy="304800"/>
          </a:xfrm>
        </p:spPr>
        <p:txBody>
          <a:bodyPr/>
          <a:lstStyle/>
          <a:p>
            <a:pPr>
              <a:defRPr/>
            </a:pPr>
            <a:fld id="{0C933AAA-F64E-4748-8A99-DCC60F15C72A}" type="slidenum">
              <a:rPr lang="en-US" smtClean="0">
                <a:solidFill>
                  <a:srgbClr val="000000"/>
                </a:solidFill>
                <a:ea typeface="ＭＳ Ｐゴシック" pitchFamily="34" charset="-128"/>
              </a:rPr>
              <a:pPr>
                <a:defRPr/>
              </a:pPr>
              <a:t>164</a:t>
            </a:fld>
            <a:endParaRPr lang="en-US" dirty="0">
              <a:solidFill>
                <a:srgbClr val="000000"/>
              </a:solidFill>
              <a:ea typeface="ＭＳ Ｐゴシック" pitchFamily="34" charset="-128"/>
            </a:endParaRPr>
          </a:p>
        </p:txBody>
      </p:sp>
      <p:pic>
        <p:nvPicPr>
          <p:cNvPr id="12" name="Picture 11" descr="Text&#10;&#10;Description automatically generated">
            <a:extLst>
              <a:ext uri="{FF2B5EF4-FFF2-40B4-BE49-F238E27FC236}">
                <a16:creationId xmlns:a16="http://schemas.microsoft.com/office/drawing/2014/main" id="{5B79E214-55C3-5E47-BB06-180599F4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8" y="1557867"/>
            <a:ext cx="6819900" cy="4699000"/>
          </a:xfrm>
          <a:prstGeom prst="rect">
            <a:avLst/>
          </a:prstGeom>
        </p:spPr>
      </p:pic>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3729534759"/>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a:xfrm>
            <a:off x="377031" y="229849"/>
            <a:ext cx="2919325" cy="1225738"/>
          </a:xfrm>
        </p:spPr>
        <p:txBody>
          <a:bodyPr/>
          <a:lstStyle/>
          <a:p>
            <a:r>
              <a:rPr lang="en-US" dirty="0"/>
              <a:t>Betweenness Centrality</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165</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6" name="Picture 15" descr="Text&#10;&#10;Description automatically generated">
            <a:extLst>
              <a:ext uri="{FF2B5EF4-FFF2-40B4-BE49-F238E27FC236}">
                <a16:creationId xmlns:a16="http://schemas.microsoft.com/office/drawing/2014/main" id="{A5E83DF5-A621-E242-8AD7-7B4410C8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25" y="0"/>
            <a:ext cx="4992775" cy="6858000"/>
          </a:xfrm>
          <a:prstGeom prst="rect">
            <a:avLst/>
          </a:prstGeom>
        </p:spPr>
      </p:pic>
    </p:spTree>
    <p:extLst>
      <p:ext uri="{BB962C8B-B14F-4D97-AF65-F5344CB8AC3E}">
        <p14:creationId xmlns:p14="http://schemas.microsoft.com/office/powerpoint/2010/main" val="1473595524"/>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85383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0709991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8B16-3324-034E-972F-2EFF2C7A59D2}"/>
              </a:ext>
            </a:extLst>
          </p:cNvPr>
          <p:cNvSpPr>
            <a:spLocks noGrp="1"/>
          </p:cNvSpPr>
          <p:nvPr>
            <p:ph type="title"/>
          </p:nvPr>
        </p:nvSpPr>
        <p:spPr/>
        <p:txBody>
          <a:bodyPr/>
          <a:lstStyle/>
          <a:p>
            <a:r>
              <a:rPr lang="en-US" dirty="0"/>
              <a:t>Full set of </a:t>
            </a:r>
            <a:r>
              <a:rPr lang="en-US" dirty="0" err="1"/>
              <a:t>GraphBLAS</a:t>
            </a:r>
            <a:r>
              <a:rPr lang="en-US" dirty="0"/>
              <a:t> opaque objects</a:t>
            </a:r>
          </a:p>
        </p:txBody>
      </p:sp>
      <p:pic>
        <p:nvPicPr>
          <p:cNvPr id="6" name="Content Placeholder 5">
            <a:extLst>
              <a:ext uri="{FF2B5EF4-FFF2-40B4-BE49-F238E27FC236}">
                <a16:creationId xmlns:a16="http://schemas.microsoft.com/office/drawing/2014/main" id="{86A4BF8D-33C7-D84C-97A0-D2FA75CCB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6737"/>
            <a:ext cx="9171589" cy="3263656"/>
          </a:xfrm>
        </p:spPr>
      </p:pic>
      <p:sp>
        <p:nvSpPr>
          <p:cNvPr id="4" name="Slide Number Placeholder 3">
            <a:extLst>
              <a:ext uri="{FF2B5EF4-FFF2-40B4-BE49-F238E27FC236}">
                <a16:creationId xmlns:a16="http://schemas.microsoft.com/office/drawing/2014/main" id="{07E034E2-618A-E346-AED7-7490FE922975}"/>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167</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84776714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API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470901" y="6551612"/>
            <a:ext cx="673100" cy="317499"/>
          </a:xfrm>
        </p:spPr>
        <p:txBody>
          <a:bodyPr/>
          <a:lstStyle/>
          <a:p>
            <a:pPr>
              <a:defRPr/>
            </a:pPr>
            <a:fld id="{0C933AAA-F64E-4748-8A99-DCC60F15C72A}" type="slidenum">
              <a:rPr lang="en-US" smtClean="0">
                <a:solidFill>
                  <a:srgbClr val="000000"/>
                </a:solidFill>
                <a:ea typeface="ＭＳ Ｐゴシック" pitchFamily="34" charset="-128"/>
              </a:rPr>
              <a:pPr>
                <a:defRPr/>
              </a:pPr>
              <a:t>168</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5A926FF5-2C17-F249-8512-C847CAF3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9144000" cy="5765800"/>
          </a:xfrm>
          <a:prstGeom prst="rect">
            <a:avLst/>
          </a:prstGeom>
        </p:spPr>
      </p:pic>
    </p:spTree>
    <p:extLst>
      <p:ext uri="{BB962C8B-B14F-4D97-AF65-F5344CB8AC3E}">
        <p14:creationId xmlns:p14="http://schemas.microsoft.com/office/powerpoint/2010/main" val="3983883552"/>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Execution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610601" y="6551612"/>
            <a:ext cx="533400" cy="306387"/>
          </a:xfrm>
        </p:spPr>
        <p:txBody>
          <a:bodyPr/>
          <a:lstStyle/>
          <a:p>
            <a:pPr>
              <a:defRPr/>
            </a:pPr>
            <a:fld id="{0C933AAA-F64E-4748-8A99-DCC60F15C72A}" type="slidenum">
              <a:rPr lang="en-US" smtClean="0">
                <a:solidFill>
                  <a:srgbClr val="000000"/>
                </a:solidFill>
                <a:ea typeface="ＭＳ Ｐゴシック" pitchFamily="34" charset="-128"/>
              </a:rPr>
              <a:pPr>
                <a:defRPr/>
              </a:pPr>
              <a:t>169</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FDA3688F-DA88-3C4F-A068-B4086FBC6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0932"/>
            <a:ext cx="9144000" cy="3262116"/>
          </a:xfrm>
          <a:prstGeom prst="rect">
            <a:avLst/>
          </a:prstGeom>
        </p:spPr>
      </p:pic>
    </p:spTree>
    <p:extLst>
      <p:ext uri="{BB962C8B-B14F-4D97-AF65-F5344CB8AC3E}">
        <p14:creationId xmlns:p14="http://schemas.microsoft.com/office/powerpoint/2010/main" val="42278237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ABD-E026-1940-AE58-3031E1880070}"/>
              </a:ext>
            </a:extLst>
          </p:cNvPr>
          <p:cNvSpPr>
            <a:spLocks noGrp="1"/>
          </p:cNvSpPr>
          <p:nvPr>
            <p:ph type="title"/>
          </p:nvPr>
        </p:nvSpPr>
        <p:spPr>
          <a:xfrm>
            <a:off x="166688" y="192088"/>
            <a:ext cx="8783002" cy="889000"/>
          </a:xfrm>
        </p:spPr>
        <p:txBody>
          <a:bodyPr/>
          <a:lstStyle/>
          <a:p>
            <a:r>
              <a:rPr lang="en-US" dirty="0" err="1"/>
              <a:t>SuiteSparse</a:t>
            </a:r>
            <a:r>
              <a:rPr lang="en-US" dirty="0"/>
              <a:t>: </a:t>
            </a:r>
            <a:r>
              <a:rPr lang="en-US" sz="2400" dirty="0"/>
              <a:t>C libraries for </a:t>
            </a:r>
            <a:r>
              <a:rPr lang="en-US" sz="2400" dirty="0" err="1"/>
              <a:t>GraphBLAS</a:t>
            </a:r>
            <a:r>
              <a:rPr lang="en-US" sz="2400" dirty="0"/>
              <a:t> and </a:t>
            </a:r>
            <a:r>
              <a:rPr lang="en-US" sz="2400" dirty="0" err="1"/>
              <a:t>LAGraph</a:t>
            </a:r>
            <a:endParaRPr lang="en-US" sz="2400" dirty="0"/>
          </a:p>
        </p:txBody>
      </p:sp>
      <p:sp>
        <p:nvSpPr>
          <p:cNvPr id="4" name="Slide Number Placeholder 3">
            <a:extLst>
              <a:ext uri="{FF2B5EF4-FFF2-40B4-BE49-F238E27FC236}">
                <a16:creationId xmlns:a16="http://schemas.microsoft.com/office/drawing/2014/main" id="{CB4892F0-1B01-674D-9617-7902C53648C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a:t>
            </a:fld>
            <a:endParaRPr lang="en-US" dirty="0">
              <a:solidFill>
                <a:srgbClr val="000000"/>
              </a:solidFill>
              <a:ea typeface="ＭＳ Ｐゴシック" pitchFamily="34" charset="-128"/>
            </a:endParaRPr>
          </a:p>
        </p:txBody>
      </p:sp>
      <p:pic>
        <p:nvPicPr>
          <p:cNvPr id="7" name="Picture 6" descr="Website&#10;&#10;Description automatically generated with low confidence">
            <a:extLst>
              <a:ext uri="{FF2B5EF4-FFF2-40B4-BE49-F238E27FC236}">
                <a16:creationId xmlns:a16="http://schemas.microsoft.com/office/drawing/2014/main" id="{6B0002A2-A244-E743-A094-5DEBD039D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2564"/>
            <a:ext cx="9144000" cy="5149049"/>
          </a:xfrm>
          <a:prstGeom prst="rect">
            <a:avLst/>
          </a:prstGeom>
        </p:spPr>
      </p:pic>
    </p:spTree>
    <p:extLst>
      <p:ext uri="{BB962C8B-B14F-4D97-AF65-F5344CB8AC3E}">
        <p14:creationId xmlns:p14="http://schemas.microsoft.com/office/powerpoint/2010/main" val="167095763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4DFA-8979-9E42-B6B3-8CD8025E0592}"/>
              </a:ext>
            </a:extLst>
          </p:cNvPr>
          <p:cNvSpPr>
            <a:spLocks noGrp="1"/>
          </p:cNvSpPr>
          <p:nvPr>
            <p:ph type="title"/>
          </p:nvPr>
        </p:nvSpPr>
        <p:spPr>
          <a:xfrm>
            <a:off x="245702" y="169509"/>
            <a:ext cx="8237537" cy="889000"/>
          </a:xfrm>
        </p:spPr>
        <p:txBody>
          <a:bodyPr/>
          <a:lstStyle/>
          <a:p>
            <a:r>
              <a:rPr lang="en-US" dirty="0" err="1"/>
              <a:t>GraphBLAS</a:t>
            </a:r>
            <a:r>
              <a:rPr lang="en-US" dirty="0"/>
              <a:t> predefined operators</a:t>
            </a:r>
          </a:p>
        </p:txBody>
      </p:sp>
      <p:sp>
        <p:nvSpPr>
          <p:cNvPr id="3" name="Content Placeholder 2">
            <a:extLst>
              <a:ext uri="{FF2B5EF4-FFF2-40B4-BE49-F238E27FC236}">
                <a16:creationId xmlns:a16="http://schemas.microsoft.com/office/drawing/2014/main" id="{AE5A98D9-FA33-DD44-A5A8-3DFB8303FAFF}"/>
              </a:ext>
            </a:extLst>
          </p:cNvPr>
          <p:cNvSpPr>
            <a:spLocks noGrp="1"/>
          </p:cNvSpPr>
          <p:nvPr>
            <p:ph idx="1"/>
          </p:nvPr>
        </p:nvSpPr>
        <p:spPr>
          <a:xfrm>
            <a:off x="269428" y="887890"/>
            <a:ext cx="8237537" cy="464646"/>
          </a:xfrm>
        </p:spPr>
        <p:txBody>
          <a:bodyPr/>
          <a:lstStyle/>
          <a:p>
            <a:r>
              <a:rPr lang="en-US" sz="2000" dirty="0"/>
              <a:t>A subset of operators from Table 2.3 of the GraphBLAS specification</a:t>
            </a:r>
          </a:p>
        </p:txBody>
      </p:sp>
      <p:sp>
        <p:nvSpPr>
          <p:cNvPr id="4" name="Slide Number Placeholder 3">
            <a:extLst>
              <a:ext uri="{FF2B5EF4-FFF2-40B4-BE49-F238E27FC236}">
                <a16:creationId xmlns:a16="http://schemas.microsoft.com/office/drawing/2014/main" id="{56541254-D5DA-4648-957A-65BC27D43C25}"/>
              </a:ext>
            </a:extLst>
          </p:cNvPr>
          <p:cNvSpPr>
            <a:spLocks noGrp="1"/>
          </p:cNvSpPr>
          <p:nvPr>
            <p:ph type="sldNum" sz="quarter" idx="10"/>
          </p:nvPr>
        </p:nvSpPr>
        <p:spPr>
          <a:xfrm>
            <a:off x="8691937" y="6551612"/>
            <a:ext cx="452064" cy="306387"/>
          </a:xfrm>
        </p:spPr>
        <p:txBody>
          <a:bodyPr/>
          <a:lstStyle/>
          <a:p>
            <a:pPr>
              <a:defRPr/>
            </a:pPr>
            <a:fld id="{0C933AAA-F64E-4748-8A99-DCC60F15C72A}" type="slidenum">
              <a:rPr lang="en-US" smtClean="0">
                <a:solidFill>
                  <a:srgbClr val="000000"/>
                </a:solidFill>
                <a:ea typeface="ＭＳ Ｐゴシック" pitchFamily="34" charset="-128"/>
              </a:rPr>
              <a:pPr>
                <a:defRPr/>
              </a:pPr>
              <a:t>170</a:t>
            </a:fld>
            <a:endParaRPr lang="en-US" dirty="0">
              <a:solidFill>
                <a:srgbClr val="000000"/>
              </a:solidFill>
              <a:ea typeface="ＭＳ Ｐゴシック" pitchFamily="34" charset="-128"/>
            </a:endParaRPr>
          </a:p>
        </p:txBody>
      </p:sp>
      <p:graphicFrame>
        <p:nvGraphicFramePr>
          <p:cNvPr id="5" name="Table 4">
            <a:extLst>
              <a:ext uri="{FF2B5EF4-FFF2-40B4-BE49-F238E27FC236}">
                <a16:creationId xmlns:a16="http://schemas.microsoft.com/office/drawing/2014/main" id="{9A8CABCC-7937-314D-A029-6A36A0FFBEB9}"/>
              </a:ext>
            </a:extLst>
          </p:cNvPr>
          <p:cNvGraphicFramePr>
            <a:graphicFrameLocks noGrp="1"/>
          </p:cNvGraphicFramePr>
          <p:nvPr/>
        </p:nvGraphicFramePr>
        <p:xfrm>
          <a:off x="331072" y="1505678"/>
          <a:ext cx="8360864" cy="3703320"/>
        </p:xfrm>
        <a:graphic>
          <a:graphicData uri="http://schemas.openxmlformats.org/drawingml/2006/table">
            <a:tbl>
              <a:tblPr firstRow="1" bandRow="1">
                <a:tableStyleId>{5940675A-B579-460E-94D1-54222C63F5DA}</a:tableStyleId>
              </a:tblPr>
              <a:tblGrid>
                <a:gridCol w="2103901">
                  <a:extLst>
                    <a:ext uri="{9D8B030D-6E8A-4147-A177-3AD203B41FA5}">
                      <a16:colId xmlns:a16="http://schemas.microsoft.com/office/drawing/2014/main" val="2413135339"/>
                    </a:ext>
                  </a:extLst>
                </a:gridCol>
                <a:gridCol w="2251534">
                  <a:extLst>
                    <a:ext uri="{9D8B030D-6E8A-4147-A177-3AD203B41FA5}">
                      <a16:colId xmlns:a16="http://schemas.microsoft.com/office/drawing/2014/main" val="1824662616"/>
                    </a:ext>
                  </a:extLst>
                </a:gridCol>
                <a:gridCol w="1995054">
                  <a:extLst>
                    <a:ext uri="{9D8B030D-6E8A-4147-A177-3AD203B41FA5}">
                      <a16:colId xmlns:a16="http://schemas.microsoft.com/office/drawing/2014/main" val="1113690570"/>
                    </a:ext>
                  </a:extLst>
                </a:gridCol>
                <a:gridCol w="2010375">
                  <a:extLst>
                    <a:ext uri="{9D8B030D-6E8A-4147-A177-3AD203B41FA5}">
                      <a16:colId xmlns:a16="http://schemas.microsoft.com/office/drawing/2014/main" val="1001452537"/>
                    </a:ext>
                  </a:extLst>
                </a:gridCol>
              </a:tblGrid>
              <a:tr h="370840">
                <a:tc>
                  <a:txBody>
                    <a:bodyPr/>
                    <a:lstStyle/>
                    <a:p>
                      <a:r>
                        <a:rPr lang="en-US" b="1" dirty="0"/>
                        <a:t>Identifier</a:t>
                      </a:r>
                    </a:p>
                  </a:txBody>
                  <a:tcPr/>
                </a:tc>
                <a:tc>
                  <a:txBody>
                    <a:bodyPr/>
                    <a:lstStyle/>
                    <a:p>
                      <a:r>
                        <a:rPr lang="en-US" b="1" dirty="0"/>
                        <a:t>Domains</a:t>
                      </a:r>
                    </a:p>
                  </a:txBody>
                  <a:tcPr/>
                </a:tc>
                <a:tc gridSpan="2">
                  <a:txBody>
                    <a:bodyPr/>
                    <a:lstStyle/>
                    <a:p>
                      <a:r>
                        <a:rPr lang="en-US" b="1" dirty="0"/>
                        <a:t>Description</a:t>
                      </a:r>
                    </a:p>
                  </a:txBody>
                  <a:tcPr/>
                </a:tc>
                <a:tc hMerge="1">
                  <a:txBody>
                    <a:bodyPr/>
                    <a:lstStyle/>
                    <a:p>
                      <a:endParaRPr lang="en-US" dirty="0"/>
                    </a:p>
                  </a:txBody>
                  <a:tcPr/>
                </a:tc>
                <a:extLst>
                  <a:ext uri="{0D108BD9-81ED-4DB2-BD59-A6C34878D82A}">
                    <a16:rowId xmlns:a16="http://schemas.microsoft.com/office/drawing/2014/main" val="1386958786"/>
                  </a:ext>
                </a:extLst>
              </a:tr>
              <a:tr h="370840">
                <a:tc>
                  <a:txBody>
                    <a:bodyPr/>
                    <a:lstStyle/>
                    <a:p>
                      <a:r>
                        <a:rPr lang="en-US" dirty="0" err="1"/>
                        <a:t>GrB_LOR</a:t>
                      </a:r>
                      <a:endParaRPr lang="en-US" dirty="0"/>
                    </a:p>
                  </a:txBody>
                  <a:tcPr/>
                </a:tc>
                <a:tc>
                  <a:txBody>
                    <a:bodyPr/>
                    <a:lstStyle/>
                    <a:p>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OR</a:t>
                      </a:r>
                    </a:p>
                  </a:txBody>
                  <a:tcPr/>
                </a:tc>
                <a:extLst>
                  <a:ext uri="{0D108BD9-81ED-4DB2-BD59-A6C34878D82A}">
                    <a16:rowId xmlns:a16="http://schemas.microsoft.com/office/drawing/2014/main" val="4147084697"/>
                  </a:ext>
                </a:extLst>
              </a:tr>
              <a:tr h="370840">
                <a:tc>
                  <a:txBody>
                    <a:bodyPr/>
                    <a:lstStyle/>
                    <a:p>
                      <a:r>
                        <a:rPr lang="en-US" dirty="0" err="1"/>
                        <a:t>GrB_LAND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AND</a:t>
                      </a:r>
                    </a:p>
                  </a:txBody>
                  <a:tcPr/>
                </a:tc>
                <a:extLst>
                  <a:ext uri="{0D108BD9-81ED-4DB2-BD59-A6C34878D82A}">
                    <a16:rowId xmlns:a16="http://schemas.microsoft.com/office/drawing/2014/main" val="1575427723"/>
                  </a:ext>
                </a:extLst>
              </a:tr>
              <a:tr h="370840">
                <a:tc>
                  <a:txBody>
                    <a:bodyPr/>
                    <a:lstStyle/>
                    <a:p>
                      <a:r>
                        <a:rPr lang="en-US" dirty="0" err="1"/>
                        <a:t>GrB_EQ_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 bool</a:t>
                      </a:r>
                      <a:endParaRPr lang="en-US" i="0" dirty="0"/>
                    </a:p>
                  </a:txBody>
                  <a:tcPr/>
                </a:tc>
                <a:tc>
                  <a:txBody>
                    <a:bodyPr/>
                    <a:lstStyle/>
                    <a:p>
                      <a:r>
                        <a:rPr lang="en-US" dirty="0"/>
                        <a:t>f(</a:t>
                      </a:r>
                      <a:r>
                        <a:rPr lang="en-US" dirty="0" err="1"/>
                        <a:t>x,y</a:t>
                      </a:r>
                      <a:r>
                        <a:rPr lang="en-US" dirty="0"/>
                        <a:t>) = (x==y)</a:t>
                      </a:r>
                    </a:p>
                  </a:txBody>
                  <a:tcPr/>
                </a:tc>
                <a:tc>
                  <a:txBody>
                    <a:bodyPr/>
                    <a:lstStyle/>
                    <a:p>
                      <a:r>
                        <a:rPr lang="en-US" dirty="0"/>
                        <a:t>Equal</a:t>
                      </a:r>
                    </a:p>
                  </a:txBody>
                  <a:tcPr/>
                </a:tc>
                <a:extLst>
                  <a:ext uri="{0D108BD9-81ED-4DB2-BD59-A6C34878D82A}">
                    <a16:rowId xmlns:a16="http://schemas.microsoft.com/office/drawing/2014/main" val="14403392"/>
                  </a:ext>
                </a:extLst>
              </a:tr>
              <a:tr h="370840">
                <a:tc>
                  <a:txBody>
                    <a:bodyPr/>
                    <a:lstStyle/>
                    <a:p>
                      <a:r>
                        <a:rPr lang="en-US" dirty="0" err="1"/>
                        <a:t>GrB_MIN_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=(x&lt;y)?</a:t>
                      </a:r>
                      <a:r>
                        <a:rPr lang="en-US" dirty="0" err="1"/>
                        <a:t>x:y</a:t>
                      </a:r>
                      <a:endParaRPr lang="en-US" dirty="0"/>
                    </a:p>
                  </a:txBody>
                  <a:tcPr/>
                </a:tc>
                <a:tc>
                  <a:txBody>
                    <a:bodyPr/>
                    <a:lstStyle/>
                    <a:p>
                      <a:r>
                        <a:rPr lang="en-US" dirty="0"/>
                        <a:t>minimum</a:t>
                      </a:r>
                    </a:p>
                  </a:txBody>
                  <a:tcPr/>
                </a:tc>
                <a:extLst>
                  <a:ext uri="{0D108BD9-81ED-4DB2-BD59-A6C34878D82A}">
                    <a16:rowId xmlns:a16="http://schemas.microsoft.com/office/drawing/2014/main" val="1296302507"/>
                  </a:ext>
                </a:extLst>
              </a:tr>
              <a:tr h="370840">
                <a:tc>
                  <a:txBody>
                    <a:bodyPr/>
                    <a:lstStyle/>
                    <a:p>
                      <a:r>
                        <a:rPr lang="en-US" dirty="0" err="1"/>
                        <a:t>GrB_MAX_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=(x&gt;y)?</a:t>
                      </a:r>
                      <a:r>
                        <a:rPr lang="en-US" dirty="0" err="1"/>
                        <a:t>x:y</a:t>
                      </a:r>
                      <a:endParaRPr lang="en-US" dirty="0"/>
                    </a:p>
                  </a:txBody>
                  <a:tcPr/>
                </a:tc>
                <a:tc>
                  <a:txBody>
                    <a:bodyPr/>
                    <a:lstStyle/>
                    <a:p>
                      <a:r>
                        <a:rPr lang="en-US" dirty="0"/>
                        <a:t>maximum</a:t>
                      </a:r>
                    </a:p>
                  </a:txBody>
                  <a:tcPr/>
                </a:tc>
                <a:extLst>
                  <a:ext uri="{0D108BD9-81ED-4DB2-BD59-A6C34878D82A}">
                    <a16:rowId xmlns:a16="http://schemas.microsoft.com/office/drawing/2014/main" val="3721810012"/>
                  </a:ext>
                </a:extLst>
              </a:tr>
              <a:tr h="370840">
                <a:tc>
                  <a:txBody>
                    <a:bodyPr/>
                    <a:lstStyle/>
                    <a:p>
                      <a:r>
                        <a:rPr lang="en-US" dirty="0" err="1"/>
                        <a:t>GrB_PLUS_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addition</a:t>
                      </a:r>
                    </a:p>
                  </a:txBody>
                  <a:tcPr/>
                </a:tc>
                <a:extLst>
                  <a:ext uri="{0D108BD9-81ED-4DB2-BD59-A6C34878D82A}">
                    <a16:rowId xmlns:a16="http://schemas.microsoft.com/office/drawing/2014/main" val="2233658473"/>
                  </a:ext>
                </a:extLst>
              </a:tr>
              <a:tr h="370840">
                <a:tc>
                  <a:txBody>
                    <a:bodyPr/>
                    <a:lstStyle/>
                    <a:p>
                      <a:r>
                        <a:rPr lang="en-US" dirty="0" err="1"/>
                        <a:t>GrB_TIMES_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multiplication</a:t>
                      </a:r>
                    </a:p>
                  </a:txBody>
                  <a:tcPr/>
                </a:tc>
                <a:extLst>
                  <a:ext uri="{0D108BD9-81ED-4DB2-BD59-A6C34878D82A}">
                    <a16:rowId xmlns:a16="http://schemas.microsoft.com/office/drawing/2014/main" val="3167898446"/>
                  </a:ext>
                </a:extLst>
              </a:tr>
              <a:tr h="370840">
                <a:tc>
                  <a:txBody>
                    <a:bodyPr/>
                    <a:lstStyle/>
                    <a:p>
                      <a:r>
                        <a:rPr lang="en-US" dirty="0" err="1"/>
                        <a:t>GrB_FIRST_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a:t>
                      </a:r>
                    </a:p>
                  </a:txBody>
                  <a:tcPr/>
                </a:tc>
                <a:tc>
                  <a:txBody>
                    <a:bodyPr/>
                    <a:lstStyle/>
                    <a:p>
                      <a:r>
                        <a:rPr lang="en-US" dirty="0"/>
                        <a:t>First argument</a:t>
                      </a:r>
                    </a:p>
                  </a:txBody>
                  <a:tcPr/>
                </a:tc>
                <a:extLst>
                  <a:ext uri="{0D108BD9-81ED-4DB2-BD59-A6C34878D82A}">
                    <a16:rowId xmlns:a16="http://schemas.microsoft.com/office/drawing/2014/main" val="3179737516"/>
                  </a:ext>
                </a:extLst>
              </a:tr>
              <a:tr h="347333">
                <a:tc>
                  <a:txBody>
                    <a:bodyPr/>
                    <a:lstStyle/>
                    <a:p>
                      <a:r>
                        <a:rPr lang="en-US" dirty="0" err="1"/>
                        <a:t>GrB_SECOND_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 </a:t>
                      </a:r>
                      <a:r>
                        <a:rPr lang="en-US" i="1" dirty="0"/>
                        <a:t>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y</a:t>
                      </a:r>
                    </a:p>
                  </a:txBody>
                  <a:tcPr/>
                </a:tc>
                <a:tc>
                  <a:txBody>
                    <a:bodyPr/>
                    <a:lstStyle/>
                    <a:p>
                      <a:r>
                        <a:rPr lang="en-US" dirty="0"/>
                        <a:t>Second argument</a:t>
                      </a:r>
                    </a:p>
                  </a:txBody>
                  <a:tcPr/>
                </a:tc>
                <a:extLst>
                  <a:ext uri="{0D108BD9-81ED-4DB2-BD59-A6C34878D82A}">
                    <a16:rowId xmlns:a16="http://schemas.microsoft.com/office/drawing/2014/main" val="3966791787"/>
                  </a:ext>
                </a:extLst>
              </a:tr>
            </a:tbl>
          </a:graphicData>
        </a:graphic>
      </p:graphicFrame>
      <p:sp>
        <p:nvSpPr>
          <p:cNvPr id="6" name="TextBox 5">
            <a:extLst>
              <a:ext uri="{FF2B5EF4-FFF2-40B4-BE49-F238E27FC236}">
                <a16:creationId xmlns:a16="http://schemas.microsoft.com/office/drawing/2014/main" id="{614E817B-52E2-D041-9493-99CC05D55E9C}"/>
              </a:ext>
            </a:extLst>
          </p:cNvPr>
          <p:cNvSpPr txBox="1"/>
          <p:nvPr/>
        </p:nvSpPr>
        <p:spPr>
          <a:xfrm>
            <a:off x="245702" y="5503025"/>
            <a:ext cx="8711306" cy="646331"/>
          </a:xfrm>
          <a:prstGeom prst="rect">
            <a:avLst/>
          </a:prstGeom>
          <a:noFill/>
        </p:spPr>
        <p:txBody>
          <a:bodyPr wrap="square" rtlCol="0">
            <a:spAutoFit/>
          </a:bodyPr>
          <a:lstStyle/>
          <a:p>
            <a:r>
              <a:rPr lang="en-US" dirty="0"/>
              <a:t>Where </a:t>
            </a:r>
            <a:r>
              <a:rPr lang="en-US" i="1" dirty="0"/>
              <a:t>T</a:t>
            </a:r>
            <a:r>
              <a:rPr lang="en-US" dirty="0"/>
              <a:t> is a suffix indicating type and includes </a:t>
            </a:r>
            <a:r>
              <a:rPr lang="en-US" sz="1600" b="1" dirty="0">
                <a:latin typeface="Courier New" panose="02070309020205020404" pitchFamily="49" charset="0"/>
                <a:cs typeface="Courier New" panose="02070309020205020404" pitchFamily="49" charset="0"/>
              </a:rPr>
              <a:t>FP32</a:t>
            </a:r>
            <a:r>
              <a:rPr lang="en-US" sz="1600" dirty="0"/>
              <a:t>, </a:t>
            </a:r>
            <a:r>
              <a:rPr lang="en-US" sz="1600" b="1" dirty="0">
                <a:latin typeface="Courier New" panose="02070309020205020404" pitchFamily="49" charset="0"/>
                <a:cs typeface="Courier New" panose="02070309020205020404" pitchFamily="49" charset="0"/>
              </a:rPr>
              <a:t>FP64</a:t>
            </a:r>
            <a:r>
              <a:rPr lang="en-US" sz="1600" dirty="0"/>
              <a:t>, </a:t>
            </a:r>
            <a:r>
              <a:rPr lang="en-US" sz="1600" b="1" dirty="0">
                <a:latin typeface="Courier New" panose="02070309020205020404" pitchFamily="49" charset="0"/>
                <a:cs typeface="Courier New" panose="02070309020205020404" pitchFamily="49" charset="0"/>
              </a:rPr>
              <a:t>INT32</a:t>
            </a:r>
            <a:r>
              <a:rPr lang="en-US" sz="1600" dirty="0"/>
              <a:t>, </a:t>
            </a:r>
            <a:r>
              <a:rPr lang="en-US" sz="1600" b="1" dirty="0">
                <a:latin typeface="Courier New" panose="02070309020205020404" pitchFamily="49" charset="0"/>
                <a:cs typeface="Courier New" panose="02070309020205020404" pitchFamily="49" charset="0"/>
              </a:rPr>
              <a:t>UINT32</a:t>
            </a:r>
            <a:r>
              <a:rPr lang="en-US" sz="1600" dirty="0"/>
              <a:t>, </a:t>
            </a:r>
            <a:r>
              <a:rPr lang="en-US" sz="1600" b="1" dirty="0">
                <a:latin typeface="Courier New" panose="02070309020205020404" pitchFamily="49" charset="0"/>
                <a:cs typeface="Courier New" panose="02070309020205020404" pitchFamily="49" charset="0"/>
              </a:rPr>
              <a:t>BOOL</a:t>
            </a:r>
          </a:p>
          <a:p>
            <a:r>
              <a:rPr lang="en-US" dirty="0"/>
              <a:t>	Note: </a:t>
            </a:r>
            <a:r>
              <a:rPr lang="en-US" b="1" dirty="0" err="1">
                <a:latin typeface="Courier New" panose="02070309020205020404" pitchFamily="49" charset="0"/>
                <a:cs typeface="Courier New" panose="02070309020205020404" pitchFamily="49" charset="0"/>
              </a:rPr>
              <a:t>GrB_FIRST</a:t>
            </a:r>
            <a:r>
              <a:rPr lang="en-US" dirty="0"/>
              <a:t> and </a:t>
            </a:r>
            <a:r>
              <a:rPr lang="en-US" b="1" dirty="0" err="1">
                <a:latin typeface="Courier New" panose="02070309020205020404" pitchFamily="49" charset="0"/>
                <a:cs typeface="Courier New" panose="02070309020205020404" pitchFamily="49" charset="0"/>
              </a:rPr>
              <a:t>GrB_SECOND</a:t>
            </a:r>
            <a:r>
              <a:rPr lang="en-US" dirty="0"/>
              <a:t> are not commutative operators</a:t>
            </a:r>
          </a:p>
        </p:txBody>
      </p:sp>
      <p:sp>
        <p:nvSpPr>
          <p:cNvPr id="7" name="TextBox 6">
            <a:extLst>
              <a:ext uri="{FF2B5EF4-FFF2-40B4-BE49-F238E27FC236}">
                <a16:creationId xmlns:a16="http://schemas.microsoft.com/office/drawing/2014/main" id="{E2111C99-37EF-5845-8D8E-1460CA981695}"/>
              </a:ext>
            </a:extLst>
          </p:cNvPr>
          <p:cNvSpPr txBox="1"/>
          <p:nvPr/>
        </p:nvSpPr>
        <p:spPr>
          <a:xfrm>
            <a:off x="245702" y="6182281"/>
            <a:ext cx="8395566" cy="369332"/>
          </a:xfrm>
          <a:prstGeom prst="rect">
            <a:avLst/>
          </a:prstGeom>
          <a:noFill/>
        </p:spPr>
        <p:txBody>
          <a:bodyPr wrap="square" rtlCol="0">
            <a:spAutoFit/>
          </a:bodyPr>
          <a:lstStyle/>
          <a:p>
            <a:r>
              <a:rPr lang="en-US" dirty="0"/>
              <a:t>This is a subset of the defined types and operators.  See table 2.3 for the full list.</a:t>
            </a:r>
          </a:p>
        </p:txBody>
      </p:sp>
    </p:spTree>
    <p:extLst>
      <p:ext uri="{BB962C8B-B14F-4D97-AF65-F5344CB8AC3E}">
        <p14:creationId xmlns:p14="http://schemas.microsoft.com/office/powerpoint/2010/main" val="61074659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82092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mxm</a:t>
                      </a:r>
                      <a:r>
                        <a:rPr lang="en-US" sz="1400" b="1" i="0" u="none" strike="noStrike" kern="1200" dirty="0">
                          <a:solidFill>
                            <a:schemeClr val="tx1"/>
                          </a:solidFill>
                          <a:effectLst/>
                          <a:latin typeface="Courier" pitchFamily="2" charset="0"/>
                          <a:ea typeface="+mn-ea"/>
                          <a:cs typeface="+mn-cs"/>
                        </a:rPr>
                        <a:t>(self,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r>
                        <a:rPr lang="en-US" sz="1800" b="1" i="0" u="none" strike="noStrike" kern="1200" dirty="0">
                          <a:solidFill>
                            <a:schemeClr val="tx1"/>
                          </a:solidFill>
                          <a:effectLst/>
                          <a:latin typeface="+mn-lt"/>
                          <a:ea typeface="+mn-ea"/>
                          <a:cs typeface="+mn-cs"/>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reduce_vector</a:t>
                      </a:r>
                      <a:r>
                        <a:rPr lang="en-US" sz="1400" b="1" i="0" u="none" strike="noStrike" kern="1200" dirty="0">
                          <a:solidFill>
                            <a:schemeClr val="tx1"/>
                          </a:solidFill>
                          <a:effectLst/>
                          <a:latin typeface="Courier" pitchFamily="2" charset="0"/>
                          <a:ea typeface="+mn-ea"/>
                          <a:cs typeface="+mn-cs"/>
                        </a:rPr>
                        <a:t>(self, mon=None, out=None,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32989072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03860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A.mxm</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endParaRPr lang="en-US" sz="1400" b="1" i="0" u="none" strike="noStrike" kern="1200" dirty="0">
                        <a:solidFill>
                          <a:schemeClr val="tx1"/>
                        </a:solidFill>
                        <a:effectLst/>
                        <a:latin typeface="Courier" pitchFamily="2" charset="0"/>
                        <a:ea typeface="+mn-ea"/>
                        <a:cs typeface="+mn-cs"/>
                      </a:endParaRPr>
                    </a:p>
                    <a:p>
                      <a:r>
                        <a:rPr lang="en-US" sz="1400" b="1" i="0" u="none" strike="noStrike" kern="1200" dirty="0">
                          <a:solidFill>
                            <a:schemeClr val="tx1"/>
                          </a:solidFill>
                          <a:effectLst/>
                          <a:latin typeface="Courier" pitchFamily="2" charset="0"/>
                          <a:ea typeface="+mn-ea"/>
                          <a:cs typeface="+mn-cs"/>
                        </a:rPr>
                        <a:t>with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r>
                        <a:rPr lang="en-US" sz="1400" b="1" i="0" u="none" strike="noStrike" kern="1200" dirty="0">
                          <a:solidFill>
                            <a:schemeClr val="tx1"/>
                          </a:solidFill>
                          <a:effectLst/>
                          <a:latin typeface="Courier" pitchFamily="2" charset="0"/>
                          <a:ea typeface="+mn-ea"/>
                          <a:cs typeface="+mn-cs"/>
                        </a:rPr>
                        <a:t>    C = A@B</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with grb.INT64.PLUS_TIMES:</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w = </a:t>
                      </a:r>
                      <a:r>
                        <a:rPr lang="en-US" sz="1400" b="1" i="0" u="none" strike="noStrike" kern="1200" dirty="0" err="1">
                          <a:solidFill>
                            <a:schemeClr val="tx1"/>
                          </a:solidFill>
                          <a:effectLst/>
                          <a:latin typeface="Courier" pitchFamily="2" charset="0"/>
                          <a:ea typeface="+mn-ea"/>
                          <a:cs typeface="+mn-cs"/>
                        </a:rPr>
                        <a:t>A@v</a:t>
                      </a:r>
                      <a:endParaRPr lang="en-US" sz="1400" b="1" i="0" u="none" strike="noStrike" kern="1200" dirty="0">
                        <a:solidFill>
                          <a:schemeClr val="tx1"/>
                        </a:solidFill>
                        <a:effectLst/>
                        <a:latin typeface="Courier" pitchFamily="2" charset="0"/>
                        <a:ea typeface="+mn-ea"/>
                        <a:cs typeface="+mn-cs"/>
                      </a:endParaRP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 = </a:t>
                      </a:r>
                      <a:r>
                        <a:rPr lang="en-US" sz="1400" b="1" i="0" u="none" strike="noStrike" kern="1200" dirty="0" err="1">
                          <a:solidFill>
                            <a:schemeClr val="tx1"/>
                          </a:solidFill>
                          <a:effectLst/>
                          <a:latin typeface="Courier" pitchFamily="2" charset="0"/>
                          <a:ea typeface="+mn-ea"/>
                          <a:cs typeface="+mn-cs"/>
                        </a:rPr>
                        <a:t>v.vxm</a:t>
                      </a:r>
                      <a:r>
                        <a:rPr lang="en-US" sz="1400" b="1" i="0" u="none" strike="noStrike" kern="1200" dirty="0">
                          <a:solidFill>
                            <a:schemeClr val="tx1"/>
                          </a:solidFill>
                          <a:effectLst/>
                          <a:latin typeface="Courier" pitchFamily="2" charset="0"/>
                          <a:ea typeface="+mn-ea"/>
                          <a:cs typeface="+mn-cs"/>
                        </a:rPr>
                        <a:t>(A,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A.emult</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=grb.INT32.PLUS</a:t>
                      </a:r>
                      <a:r>
                        <a:rPr lang="en-US" sz="1400" b="1" i="0" u="none" strike="noStrike" kern="1200" dirty="0">
                          <a:solidFill>
                            <a:schemeClr val="tx1"/>
                          </a:solidFill>
                          <a:effectLst/>
                          <a:latin typeface="Courier New" panose="02070309020205020404" pitchFamily="49" charset="0"/>
                          <a:ea typeface="+mn-ea"/>
                          <a:cs typeface="Courier New" panose="02070309020205020404" pitchFamily="49" charset="0"/>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w=u*v</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C = A+B</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a:t>
                      </a:r>
                      <a:r>
                        <a:rPr lang="en-US" sz="1400" b="1" i="0" u="none" strike="noStrike" kern="1200" dirty="0" err="1">
                          <a:solidFill>
                            <a:schemeClr val="tx1"/>
                          </a:solidFill>
                          <a:effectLst/>
                          <a:latin typeface="Courier" pitchFamily="2" charset="0"/>
                          <a:ea typeface="+mn-ea"/>
                          <a:cs typeface="+mn-cs"/>
                        </a:rPr>
                        <a:t>y.eadd</a:t>
                      </a:r>
                      <a:r>
                        <a:rPr lang="en-US" sz="1400" b="1" i="0" u="none" strike="noStrike" kern="1200" dirty="0">
                          <a:solidFill>
                            <a:schemeClr val="tx1"/>
                          </a:solidFill>
                          <a:effectLst/>
                          <a:latin typeface="Courier" pitchFamily="2" charset="0"/>
                          <a:ea typeface="+mn-ea"/>
                          <a:cs typeface="+mn-cs"/>
                        </a:rPr>
                        <a:t>(v,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=grb.FP64.DIV)</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A.reduce_vector</a:t>
                      </a:r>
                      <a:r>
                        <a:rPr lang="en-US" sz="1400" b="1" i="0" u="none" strike="noStrike" kern="1200" dirty="0">
                          <a:solidFill>
                            <a:schemeClr val="tx1"/>
                          </a:solidFill>
                          <a:effectLst/>
                          <a:latin typeface="Courier" pitchFamily="2" charset="0"/>
                          <a:ea typeface="+mn-ea"/>
                          <a:cs typeface="+mn-cs"/>
                        </a:rPr>
                        <a:t>(out=w,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425029297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361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GraphBLAS: </a:t>
            </a:r>
            <a:r>
              <a:rPr lang="en-US" sz="3200" dirty="0"/>
              <a:t>The Python Edition (DAY 2)</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13" name="TextBox 12">
            <a:extLst>
              <a:ext uri="{FF2B5EF4-FFF2-40B4-BE49-F238E27FC236}">
                <a16:creationId xmlns:a16="http://schemas.microsoft.com/office/drawing/2014/main" id="{A31ED145-FAC6-4B0F-AA33-2D45969B4C77}"/>
              </a:ext>
            </a:extLst>
          </p:cNvPr>
          <p:cNvSpPr txBox="1"/>
          <p:nvPr/>
        </p:nvSpPr>
        <p:spPr>
          <a:xfrm>
            <a:off x="613010" y="6073727"/>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a:t>To get course materials onto your laptop </a:t>
            </a:r>
            <a:r>
              <a:rPr lang="en-US">
                <a:solidFill>
                  <a:srgbClr val="C00000"/>
                </a:solidFill>
              </a:rPr>
              <a:t>(updated README, slides)</a:t>
            </a:r>
            <a:r>
              <a:rPr lang="en-US"/>
              <a:t>:</a:t>
            </a:r>
          </a:p>
          <a:p>
            <a:pPr>
              <a:spcBef>
                <a:spcPts val="600"/>
              </a:spcBef>
            </a:pPr>
            <a:r>
              <a:rPr lang="en-US" sz="1400" b="1">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git clone -b classroom21 https://github.com/GraphBLAS/SIAM-Tutorial.git </a:t>
            </a:r>
          </a:p>
        </p:txBody>
      </p:sp>
    </p:spTree>
    <p:extLst>
      <p:ext uri="{BB962C8B-B14F-4D97-AF65-F5344CB8AC3E}">
        <p14:creationId xmlns:p14="http://schemas.microsoft.com/office/powerpoint/2010/main" val="257180542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3487-7D5E-490F-8EA8-EC2B14126362}"/>
              </a:ext>
            </a:extLst>
          </p:cNvPr>
          <p:cNvSpPr>
            <a:spLocks noGrp="1"/>
          </p:cNvSpPr>
          <p:nvPr>
            <p:ph type="title"/>
          </p:nvPr>
        </p:nvSpPr>
        <p:spPr/>
        <p:txBody>
          <a:bodyPr/>
          <a:lstStyle/>
          <a:p>
            <a:r>
              <a:rPr lang="en-US" dirty="0"/>
              <a:t>Reminders</a:t>
            </a:r>
          </a:p>
        </p:txBody>
      </p:sp>
      <p:sp>
        <p:nvSpPr>
          <p:cNvPr id="4" name="Slide Number Placeholder 3">
            <a:extLst>
              <a:ext uri="{FF2B5EF4-FFF2-40B4-BE49-F238E27FC236}">
                <a16:creationId xmlns:a16="http://schemas.microsoft.com/office/drawing/2014/main" id="{7C6C997F-E0BA-46CF-B9A2-47156826DA01}"/>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105F7711-4FED-4ED3-BD4A-1D0749E120EB}"/>
              </a:ext>
            </a:extLst>
          </p:cNvPr>
          <p:cNvSpPr txBox="1"/>
          <p:nvPr/>
        </p:nvSpPr>
        <p:spPr>
          <a:xfrm>
            <a:off x="478018" y="751708"/>
            <a:ext cx="8173857"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 </a:t>
            </a:r>
            <a:r>
              <a:rPr lang="en-US" dirty="0">
                <a:solidFill>
                  <a:srgbClr val="C00000"/>
                </a:solidFill>
              </a:rPr>
              <a:t>(updated README, slides)</a:t>
            </a:r>
            <a:r>
              <a:rPr lang="en-US" dirty="0"/>
              <a:t>:</a:t>
            </a:r>
          </a:p>
          <a:p>
            <a:pPr>
              <a:spcBef>
                <a:spcPts val="600"/>
              </a:spcBef>
            </a:pPr>
            <a:r>
              <a:rPr lang="en-US" sz="1400" b="1" dirty="0">
                <a:latin typeface="Courier New" panose="02070309020205020404" pitchFamily="49" charset="0"/>
                <a:cs typeface="Courier New" panose="02070309020205020404" pitchFamily="49" charset="0"/>
              </a:rPr>
              <a:t>$ git clone -b classroom21 https://github.com/GraphBLAS/SIAM-Tutorial.git </a:t>
            </a:r>
          </a:p>
        </p:txBody>
      </p:sp>
      <p:sp>
        <p:nvSpPr>
          <p:cNvPr id="6" name="TextBox 5">
            <a:extLst>
              <a:ext uri="{FF2B5EF4-FFF2-40B4-BE49-F238E27FC236}">
                <a16:creationId xmlns:a16="http://schemas.microsoft.com/office/drawing/2014/main" id="{B9AF6F44-0699-4EBD-A99F-F7B5B9933A50}"/>
              </a:ext>
            </a:extLst>
          </p:cNvPr>
          <p:cNvSpPr txBox="1"/>
          <p:nvPr/>
        </p:nvSpPr>
        <p:spPr>
          <a:xfrm>
            <a:off x="478018" y="4623093"/>
            <a:ext cx="5217932"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2">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2"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r>
              <a:rPr lang="en-US" sz="1400" b="1" dirty="0"/>
              <a:t>graphblastutorial2021</a:t>
            </a:r>
            <a:r>
              <a:rPr lang="en-US" sz="1400" dirty="0"/>
              <a:t> </a:t>
            </a:r>
          </a:p>
        </p:txBody>
      </p:sp>
      <p:sp>
        <p:nvSpPr>
          <p:cNvPr id="7" name="TextBox 6">
            <a:extLst>
              <a:ext uri="{FF2B5EF4-FFF2-40B4-BE49-F238E27FC236}">
                <a16:creationId xmlns:a16="http://schemas.microsoft.com/office/drawing/2014/main" id="{973B5EEA-C1D3-4827-B1AB-3FDB57990508}"/>
              </a:ext>
            </a:extLst>
          </p:cNvPr>
          <p:cNvSpPr txBox="1"/>
          <p:nvPr/>
        </p:nvSpPr>
        <p:spPr>
          <a:xfrm>
            <a:off x="390525" y="4209843"/>
            <a:ext cx="8261350" cy="369332"/>
          </a:xfrm>
          <a:prstGeom prst="rect">
            <a:avLst/>
          </a:prstGeom>
          <a:noFill/>
        </p:spPr>
        <p:txBody>
          <a:bodyPr wrap="square" rtlCol="0">
            <a:spAutoFit/>
          </a:bodyPr>
          <a:lstStyle/>
          <a:p>
            <a:r>
              <a:rPr lang="en-US" dirty="0"/>
              <a:t>If you lost your URL, you can spin up a new server (code on next page):</a:t>
            </a:r>
          </a:p>
        </p:txBody>
      </p:sp>
      <p:sp>
        <p:nvSpPr>
          <p:cNvPr id="8" name="TextBox 7">
            <a:extLst>
              <a:ext uri="{FF2B5EF4-FFF2-40B4-BE49-F238E27FC236}">
                <a16:creationId xmlns:a16="http://schemas.microsoft.com/office/drawing/2014/main" id="{EADFB023-F1D2-45B6-A972-2409AA1E8E55}"/>
              </a:ext>
            </a:extLst>
          </p:cNvPr>
          <p:cNvSpPr txBox="1"/>
          <p:nvPr/>
        </p:nvSpPr>
        <p:spPr>
          <a:xfrm>
            <a:off x="478018" y="2307669"/>
            <a:ext cx="8173857" cy="1754326"/>
          </a:xfrm>
          <a:prstGeom prst="rect">
            <a:avLst/>
          </a:prstGeom>
          <a:solidFill>
            <a:srgbClr val="FFFFEB"/>
          </a:solidFill>
          <a:ln w="22225">
            <a:solidFill>
              <a:schemeClr val="tx1"/>
            </a:solidFill>
          </a:ln>
        </p:spPr>
        <p:txBody>
          <a:bodyPr wrap="square" rtlCol="0">
            <a:spAutoFit/>
          </a:bodyPr>
          <a:lstStyle/>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9" name="TextBox 8">
            <a:extLst>
              <a:ext uri="{FF2B5EF4-FFF2-40B4-BE49-F238E27FC236}">
                <a16:creationId xmlns:a16="http://schemas.microsoft.com/office/drawing/2014/main" id="{9B35D9C5-7901-42F4-8F90-7B8C62BB87FD}"/>
              </a:ext>
            </a:extLst>
          </p:cNvPr>
          <p:cNvSpPr txBox="1"/>
          <p:nvPr/>
        </p:nvSpPr>
        <p:spPr>
          <a:xfrm>
            <a:off x="390525" y="1861266"/>
            <a:ext cx="3640069" cy="369332"/>
          </a:xfrm>
          <a:prstGeom prst="rect">
            <a:avLst/>
          </a:prstGeom>
          <a:noFill/>
        </p:spPr>
        <p:txBody>
          <a:bodyPr wrap="square" rtlCol="0">
            <a:spAutoFit/>
          </a:bodyPr>
          <a:lstStyle/>
          <a:p>
            <a:r>
              <a:rPr lang="en-US" dirty="0"/>
              <a:t>Reopen your tab from yesterday:</a:t>
            </a:r>
          </a:p>
        </p:txBody>
      </p:sp>
      <p:sp>
        <p:nvSpPr>
          <p:cNvPr id="10" name="Content Placeholder 2">
            <a:extLst>
              <a:ext uri="{FF2B5EF4-FFF2-40B4-BE49-F238E27FC236}">
                <a16:creationId xmlns:a16="http://schemas.microsoft.com/office/drawing/2014/main" id="{C674C94A-0929-402F-9CCC-8493431A67AC}"/>
              </a:ext>
            </a:extLst>
          </p:cNvPr>
          <p:cNvSpPr>
            <a:spLocks noGrp="1"/>
          </p:cNvSpPr>
          <p:nvPr>
            <p:ph idx="1"/>
          </p:nvPr>
        </p:nvSpPr>
        <p:spPr>
          <a:xfrm>
            <a:off x="478018" y="5741846"/>
            <a:ext cx="8374914" cy="718266"/>
          </a:xfrm>
          <a:solidFill>
            <a:schemeClr val="accent6">
              <a:lumMod val="20000"/>
              <a:lumOff val="80000"/>
            </a:schemeClr>
          </a:solidFill>
          <a:ln w="19050">
            <a:solidFill>
              <a:schemeClr val="tx1"/>
            </a:solidFill>
          </a:ln>
        </p:spPr>
        <p:txBody>
          <a:bodyPr/>
          <a:lstStyle/>
          <a:p>
            <a:pPr marL="0" indent="0">
              <a:spcBef>
                <a:spcPts val="600"/>
              </a:spcBef>
              <a:buNone/>
            </a:pPr>
            <a:r>
              <a:rPr lang="en-US" sz="1800" dirty="0"/>
              <a:t> Documentation for pygraphblas (with lots of examples) can be found here:</a:t>
            </a:r>
            <a:endParaRPr lang="en-US" sz="2000" dirty="0"/>
          </a:p>
          <a:p>
            <a:pPr marL="690562" lvl="2" indent="0">
              <a:buNone/>
            </a:pPr>
            <a:r>
              <a:rPr lang="en-US" sz="1600" dirty="0">
                <a:hlinkClick r:id="rId3"/>
              </a:rPr>
              <a:t>https://graphegon.github.io/pygraphblas/pygraphblas/index.html</a:t>
            </a:r>
            <a:endParaRPr lang="en-US" sz="1600" dirty="0"/>
          </a:p>
        </p:txBody>
      </p:sp>
    </p:spTree>
    <p:extLst>
      <p:ext uri="{BB962C8B-B14F-4D97-AF65-F5344CB8AC3E}">
        <p14:creationId xmlns:p14="http://schemas.microsoft.com/office/powerpoint/2010/main" val="358098340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2343217" y="4281487"/>
            <a:ext cx="3560098"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Where we left off: Solution to exercise 7:  </a:t>
            </a:r>
            <a:r>
              <a:rPr lang="en-US" sz="2400" dirty="0"/>
              <a:t>Finding one-hop </a:t>
            </a:r>
            <a:r>
              <a:rPr lang="en-US" sz="2400" i="1" dirty="0">
                <a:solidFill>
                  <a:schemeClr val="tx2">
                    <a:lumMod val="60000"/>
                    <a:lumOff val="40000"/>
                  </a:schemeClr>
                </a:solidFill>
              </a:rPr>
              <a:t>out</a:t>
            </a:r>
            <a:r>
              <a:rPr lang="en-US" sz="2400" dirty="0"/>
              <a:t>-neighbors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A.nrows</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u[6] = True</a:t>
            </a: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w = A.T @ u</a:t>
            </a:r>
          </a:p>
          <a:p>
            <a:pPr marL="0" indent="0">
              <a:spcBef>
                <a:spcPts val="0"/>
              </a:spcBef>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print(w)</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176</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7254848" y="5465071"/>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sp>
        <p:nvSpPr>
          <p:cNvPr id="64" name="TextBox 63">
            <a:extLst>
              <a:ext uri="{FF2B5EF4-FFF2-40B4-BE49-F238E27FC236}">
                <a16:creationId xmlns:a16="http://schemas.microsoft.com/office/drawing/2014/main" id="{54F4BA50-E9C4-504C-B304-6F71965B16A1}"/>
              </a:ext>
            </a:extLst>
          </p:cNvPr>
          <p:cNvSpPr txBox="1"/>
          <p:nvPr/>
        </p:nvSpPr>
        <p:spPr>
          <a:xfrm>
            <a:off x="5906390" y="5455328"/>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7887820"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6406834"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1282264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22E5C1-A685-D44F-A1CF-B4C07694BFAD}"/>
              </a:ext>
            </a:extLst>
          </p:cNvPr>
          <p:cNvPicPr>
            <a:picLocks noGrp="1" noChangeAspect="1"/>
          </p:cNvPicPr>
          <p:nvPr>
            <p:ph idx="1"/>
          </p:nvPr>
        </p:nvPicPr>
        <p:blipFill>
          <a:blip r:embed="rId3"/>
          <a:stretch>
            <a:fillRect/>
          </a:stretch>
        </p:blipFill>
        <p:spPr>
          <a:xfrm>
            <a:off x="0" y="848154"/>
            <a:ext cx="9115079" cy="4865576"/>
          </a:xfrm>
          <a:prstGeom prst="rect">
            <a:avLst/>
          </a:prstGeom>
        </p:spPr>
      </p:pic>
      <p:sp>
        <p:nvSpPr>
          <p:cNvPr id="4" name="Slide Number Placeholder 3">
            <a:extLst>
              <a:ext uri="{FF2B5EF4-FFF2-40B4-BE49-F238E27FC236}">
                <a16:creationId xmlns:a16="http://schemas.microsoft.com/office/drawing/2014/main" id="{DA15A5D4-16D8-8543-8B63-03A2E28FEC1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18</a:t>
            </a:fld>
            <a:endParaRPr lang="en-US" dirty="0">
              <a:solidFill>
                <a:srgbClr val="000000"/>
              </a:solidFill>
              <a:ea typeface="ＭＳ Ｐゴシック" pitchFamily="34" charset="-128"/>
            </a:endParaRPr>
          </a:p>
        </p:txBody>
      </p:sp>
      <p:sp>
        <p:nvSpPr>
          <p:cNvPr id="2" name="TextBox 1">
            <a:extLst>
              <a:ext uri="{FF2B5EF4-FFF2-40B4-BE49-F238E27FC236}">
                <a16:creationId xmlns:a16="http://schemas.microsoft.com/office/drawing/2014/main" id="{441994CD-84A2-9740-B578-7D57CB29E068}"/>
              </a:ext>
            </a:extLst>
          </p:cNvPr>
          <p:cNvSpPr txBox="1"/>
          <p:nvPr/>
        </p:nvSpPr>
        <p:spPr>
          <a:xfrm>
            <a:off x="461962" y="6243836"/>
            <a:ext cx="8474075" cy="307777"/>
          </a:xfrm>
          <a:prstGeom prst="rect">
            <a:avLst/>
          </a:prstGeom>
          <a:noFill/>
        </p:spPr>
        <p:txBody>
          <a:bodyPr wrap="square" rtlCol="0">
            <a:spAutoFit/>
          </a:bodyPr>
          <a:lstStyle/>
          <a:p>
            <a:r>
              <a:rPr lang="en-US" sz="1400" dirty="0" err="1"/>
              <a:t>Pygraphblas</a:t>
            </a:r>
            <a:r>
              <a:rPr lang="en-US" sz="1400" dirty="0"/>
              <a:t> Documentation at:  </a:t>
            </a:r>
            <a:r>
              <a:rPr lang="en-US" sz="1400" dirty="0">
                <a:hlinkClick r:id="rId4"/>
              </a:rPr>
              <a:t>https://graphegon.github.io/pygraphblas/pygraphblas/index.html</a:t>
            </a:r>
            <a:endParaRPr lang="en-US" sz="1400" dirty="0"/>
          </a:p>
        </p:txBody>
      </p:sp>
    </p:spTree>
    <p:extLst>
      <p:ext uri="{BB962C8B-B14F-4D97-AF65-F5344CB8AC3E}">
        <p14:creationId xmlns:p14="http://schemas.microsoft.com/office/powerpoint/2010/main" val="4080788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29"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666998"/>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30"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1" y="117386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03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2" y="134860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3" y="85725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544387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1026" name="Picture 2" descr="Cloud Pathfinder for IBM Cloud: Find your pathway to &lt;?php echo e(config(' ibm.name-cloud')); ?&gt;, fast.">
            <a:extLst>
              <a:ext uri="{FF2B5EF4-FFF2-40B4-BE49-F238E27FC236}">
                <a16:creationId xmlns:a16="http://schemas.microsoft.com/office/drawing/2014/main" id="{F4A299A4-B3E5-46F7-86C5-76A0FFE483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0918" y="1568017"/>
            <a:ext cx="5629089" cy="2814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1" y="569710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nvGrpSpPr>
          <p:cNvPr id="7" name="Group 6">
            <a:extLst>
              <a:ext uri="{FF2B5EF4-FFF2-40B4-BE49-F238E27FC236}">
                <a16:creationId xmlns:a16="http://schemas.microsoft.com/office/drawing/2014/main" id="{CDCA8361-16CC-480E-8414-4F370C06FF92}"/>
              </a:ext>
            </a:extLst>
          </p:cNvPr>
          <p:cNvGrpSpPr/>
          <p:nvPr/>
        </p:nvGrpSpPr>
        <p:grpSpPr>
          <a:xfrm>
            <a:off x="1456250" y="920317"/>
            <a:ext cx="5727850" cy="1300793"/>
            <a:chOff x="3764945" y="3648767"/>
            <a:chExt cx="7637132" cy="1734390"/>
          </a:xfrm>
        </p:grpSpPr>
        <p:sp>
          <p:nvSpPr>
            <p:cNvPr id="4" name="TextBox 3">
              <a:extLst>
                <a:ext uri="{FF2B5EF4-FFF2-40B4-BE49-F238E27FC236}">
                  <a16:creationId xmlns:a16="http://schemas.microsoft.com/office/drawing/2014/main" id="{C002BE09-0A05-4A94-B2B3-C49B95EDCE3B}"/>
                </a:ext>
              </a:extLst>
            </p:cNvPr>
            <p:cNvSpPr txBox="1"/>
            <p:nvPr/>
          </p:nvSpPr>
          <p:spPr>
            <a:xfrm>
              <a:off x="3764945" y="4285129"/>
              <a:ext cx="7637132" cy="492442"/>
            </a:xfrm>
            <a:prstGeom prst="rect">
              <a:avLst/>
            </a:prstGeom>
            <a:noFill/>
          </p:spPr>
          <p:txBody>
            <a:bodyPr wrap="none" rtlCol="0">
              <a:spAutoFit/>
            </a:bodyPr>
            <a:lstStyle/>
            <a:p>
              <a:pPr defTabSz="685800" fontAlgn="auto">
                <a:spcBef>
                  <a:spcPts val="0"/>
                </a:spcBef>
                <a:spcAft>
                  <a:spcPts val="0"/>
                </a:spcAft>
              </a:pPr>
              <a:r>
                <a:rPr lang="en-US" i="1" dirty="0">
                  <a:solidFill>
                    <a:srgbClr val="0070C0"/>
                  </a:solidFill>
                  <a:latin typeface="Calibri" panose="020F0502020204030204"/>
                  <a:cs typeface="+mn-cs"/>
                </a:rPr>
                <a:t>Your personalized 			 container powered by</a:t>
              </a:r>
            </a:p>
          </p:txBody>
        </p:sp>
        <p:pic>
          <p:nvPicPr>
            <p:cNvPr id="6" name="Picture 6" descr="How to install Docker on Ubuntu ? | by KarthiKeyan Shanmugam | Medium">
              <a:extLst>
                <a:ext uri="{FF2B5EF4-FFF2-40B4-BE49-F238E27FC236}">
                  <a16:creationId xmlns:a16="http://schemas.microsoft.com/office/drawing/2014/main" id="{9FD27DFB-5922-4F23-B724-BBCBEBEA3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70" y="3648767"/>
              <a:ext cx="2030505" cy="17343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B8DA40-072B-4E64-A188-F944885149D4}"/>
              </a:ext>
            </a:extLst>
          </p:cNvPr>
          <p:cNvSpPr txBox="1"/>
          <p:nvPr/>
        </p:nvSpPr>
        <p:spPr>
          <a:xfrm>
            <a:off x="475356" y="6171178"/>
            <a:ext cx="8389244" cy="461665"/>
          </a:xfrm>
          <a:prstGeom prst="rect">
            <a:avLst/>
          </a:prstGeom>
          <a:noFill/>
        </p:spPr>
        <p:txBody>
          <a:bodyPr wrap="square" rtlCol="0">
            <a:spAutoFit/>
          </a:bodyPr>
          <a:lstStyle/>
          <a:p>
            <a:r>
              <a:rPr lang="en-US" sz="1200" dirty="0"/>
              <a:t>“You log into the cloud by </a:t>
            </a:r>
            <a:r>
              <a:rPr lang="en-US" sz="1200" dirty="0" err="1"/>
              <a:t>ssh</a:t>
            </a:r>
            <a:r>
              <a:rPr lang="en-US" sz="1200" dirty="0"/>
              <a:t> and magic happens that causes little people floating in the cloud to create an account for you that runs on fairy dust and makes a container float up from the ether to respond to your every whim.”</a:t>
            </a:r>
          </a:p>
        </p:txBody>
      </p:sp>
      <p:sp>
        <p:nvSpPr>
          <p:cNvPr id="3" name="Rectangle 2">
            <a:extLst>
              <a:ext uri="{FF2B5EF4-FFF2-40B4-BE49-F238E27FC236}">
                <a16:creationId xmlns:a16="http://schemas.microsoft.com/office/drawing/2014/main" id="{D537E36A-4DD2-49F4-A303-6279AC4CC62A}"/>
              </a:ext>
            </a:extLst>
          </p:cNvPr>
          <p:cNvSpPr/>
          <p:nvPr/>
        </p:nvSpPr>
        <p:spPr>
          <a:xfrm>
            <a:off x="2286000" y="6657945"/>
            <a:ext cx="4572000" cy="200055"/>
          </a:xfrm>
          <a:prstGeom prst="rect">
            <a:avLst/>
          </a:prstGeom>
        </p:spPr>
        <p:txBody>
          <a:bodyPr>
            <a:spAutoFit/>
          </a:bodyPr>
          <a:lstStyle/>
          <a:p>
            <a:pPr algn="ctr"/>
            <a:r>
              <a:rPr lang="en-US" sz="700" dirty="0">
                <a:solidFill>
                  <a:schemeClr val="bg1">
                    <a:lumMod val="65000"/>
                  </a:schemeClr>
                </a:solidFill>
              </a:rPr>
              <a:t>[Distribution Statement A] Approved for public release and unlimited distribution.</a:t>
            </a:r>
          </a:p>
        </p:txBody>
      </p:sp>
    </p:spTree>
    <p:extLst>
      <p:ext uri="{BB962C8B-B14F-4D97-AF65-F5344CB8AC3E}">
        <p14:creationId xmlns:p14="http://schemas.microsoft.com/office/powerpoint/2010/main" val="1129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308" y="671877"/>
            <a:ext cx="7854809" cy="5590204"/>
          </a:xfrm>
        </p:spPr>
        <p:txBody>
          <a:bodyPr/>
          <a:lstStyle/>
          <a:p>
            <a:pPr marL="0" indent="0">
              <a:spcBef>
                <a:spcPts val="800"/>
              </a:spcBef>
              <a:buNone/>
            </a:pPr>
            <a:r>
              <a:rPr lang="en-US" sz="1200" dirty="0"/>
              <a:t>Copyright 2021 Carnegie Mellon University and Timothy G. Mattson.</a:t>
            </a:r>
          </a:p>
          <a:p>
            <a:pPr marL="0" indent="0">
              <a:spcBef>
                <a:spcPts val="800"/>
              </a:spcBef>
              <a:buNone/>
            </a:pPr>
            <a:r>
              <a:rPr lang="en-US" sz="1200" dirty="0"/>
              <a:t>This material is based upon work funded and supported by the Department of Defense under Contract No. FA8702-15-D-0002 with Carnegie Mellon University for the operation of the Software Engineering Institute, a federally funded research and development center.</a:t>
            </a:r>
          </a:p>
          <a:p>
            <a:pPr marL="0" indent="0">
              <a:spcBef>
                <a:spcPts val="800"/>
              </a:spcBef>
              <a:buNone/>
            </a:pPr>
            <a:r>
              <a:rPr lang="en-US" sz="1200" dirty="0"/>
              <a:t>The view, opinions, and/or findings contained in this material are those of the author(s) and should not be construed as an official Government position, policy, or decision, unless designated by other documentation. </a:t>
            </a:r>
          </a:p>
          <a:p>
            <a:pPr marL="0" indent="0">
              <a:spcBef>
                <a:spcPts val="800"/>
              </a:spcBef>
              <a:buNone/>
            </a:pPr>
            <a:r>
              <a:rPr lang="en-US" sz="1200" dirty="0"/>
              <a:t>References herein to any specific commercial product, process, or service by trade name, trade mark, manufacturer, or otherwise, does not necessarily constitute or imply its endorsement, recommendation, or favoring by Carnegie Mellon University or its Software Engineering Institute.</a:t>
            </a:r>
          </a:p>
          <a:p>
            <a:pPr marL="0" indent="0">
              <a:spcBef>
                <a:spcPts val="800"/>
              </a:spcBef>
              <a:buNone/>
            </a:pPr>
            <a:r>
              <a:rPr lang="en-US" sz="12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spcBef>
                <a:spcPts val="800"/>
              </a:spcBef>
              <a:buNone/>
            </a:pPr>
            <a:r>
              <a:rPr lang="en-US" sz="1200" dirty="0"/>
              <a:t>[DISTRIBUTION STATEMENT A] This material has been approved for public release and unlimited distribution.  Please see Copyright notice for non-US Government use and distribution.</a:t>
            </a:r>
          </a:p>
          <a:p>
            <a:pPr marL="0" indent="0">
              <a:spcBef>
                <a:spcPts val="800"/>
              </a:spcBef>
              <a:buNone/>
            </a:pPr>
            <a:r>
              <a:rPr lang="en-US" sz="12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pPr marL="0" indent="0">
              <a:spcBef>
                <a:spcPts val="800"/>
              </a:spcBef>
              <a:buNone/>
            </a:pPr>
            <a:r>
              <a:rPr lang="en-US" sz="1200" dirty="0"/>
              <a:t>DM21-0192</a:t>
            </a:r>
            <a:endParaRPr lang="en-US" sz="900" dirty="0"/>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829631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A8A3-58D4-594E-B6DB-1D19D833FCBA}"/>
              </a:ext>
            </a:extLst>
          </p:cNvPr>
          <p:cNvSpPr>
            <a:spLocks noGrp="1"/>
          </p:cNvSpPr>
          <p:nvPr>
            <p:ph type="title"/>
          </p:nvPr>
        </p:nvSpPr>
        <p:spPr>
          <a:xfrm>
            <a:off x="166688" y="192088"/>
            <a:ext cx="8742534" cy="623887"/>
          </a:xfrm>
        </p:spPr>
        <p:txBody>
          <a:bodyPr/>
          <a:lstStyle/>
          <a:p>
            <a:r>
              <a:rPr lang="en-US" dirty="0" err="1"/>
              <a:t>GraphBLAS</a:t>
            </a:r>
            <a:r>
              <a:rPr lang="en-US" dirty="0"/>
              <a:t> in the cloud: </a:t>
            </a:r>
            <a:r>
              <a:rPr lang="en-US" sz="2400" dirty="0"/>
              <a:t>Setting up your session</a:t>
            </a:r>
          </a:p>
        </p:txBody>
      </p:sp>
      <p:sp>
        <p:nvSpPr>
          <p:cNvPr id="3" name="Content Placeholder 2">
            <a:extLst>
              <a:ext uri="{FF2B5EF4-FFF2-40B4-BE49-F238E27FC236}">
                <a16:creationId xmlns:a16="http://schemas.microsoft.com/office/drawing/2014/main" id="{8A6B5BC0-A26F-424D-9D9D-064DDA342071}"/>
              </a:ext>
            </a:extLst>
          </p:cNvPr>
          <p:cNvSpPr>
            <a:spLocks noGrp="1"/>
          </p:cNvSpPr>
          <p:nvPr>
            <p:ph idx="1"/>
          </p:nvPr>
        </p:nvSpPr>
        <p:spPr>
          <a:xfrm>
            <a:off x="231079" y="911497"/>
            <a:ext cx="4871226" cy="623887"/>
          </a:xfrm>
        </p:spPr>
        <p:txBody>
          <a:bodyPr/>
          <a:lstStyle/>
          <a:p>
            <a:r>
              <a:rPr lang="en-US" sz="1600" dirty="0"/>
              <a:t>SSH into the host `</a:t>
            </a:r>
            <a:r>
              <a:rPr lang="en-US" sz="1600" dirty="0">
                <a:hlinkClick r:id="rId3" tooltip="http://graphblas.tk"/>
              </a:rPr>
              <a:t>graphblas.tk</a:t>
            </a:r>
            <a:r>
              <a:rPr lang="en-US" sz="1600" dirty="0"/>
              <a:t>` with the username `user` and password `graphblastutorial2021`.  </a:t>
            </a:r>
            <a:br>
              <a:rPr lang="en-US" sz="1600" dirty="0"/>
            </a:br>
            <a:endParaRPr lang="en-US" sz="1600" dirty="0"/>
          </a:p>
        </p:txBody>
      </p:sp>
      <p:sp>
        <p:nvSpPr>
          <p:cNvPr id="4" name="Slide Number Placeholder 3">
            <a:extLst>
              <a:ext uri="{FF2B5EF4-FFF2-40B4-BE49-F238E27FC236}">
                <a16:creationId xmlns:a16="http://schemas.microsoft.com/office/drawing/2014/main" id="{995CA74C-0C85-1641-9531-FC45A93C500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20</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25DE9F6-2D09-0C4F-B140-851402498FF6}"/>
              </a:ext>
            </a:extLst>
          </p:cNvPr>
          <p:cNvSpPr txBox="1"/>
          <p:nvPr/>
        </p:nvSpPr>
        <p:spPr>
          <a:xfrm>
            <a:off x="257002" y="2156503"/>
            <a:ext cx="8742534" cy="2862322"/>
          </a:xfrm>
          <a:prstGeom prst="rect">
            <a:avLst/>
          </a:prstGeom>
          <a:solidFill>
            <a:srgbClr val="FFFFEB"/>
          </a:solidFill>
          <a:ln w="22225">
            <a:solidFill>
              <a:schemeClr val="tx1"/>
            </a:solidFill>
          </a:ln>
        </p:spPr>
        <p:txBody>
          <a:bodyPr wrap="square" rtlCol="0">
            <a:spAutoFit/>
          </a:bodyPr>
          <a:lstStyle/>
          <a:p>
            <a:pPr marL="0" indent="0">
              <a:buNone/>
            </a:pPr>
            <a:r>
              <a:rPr lang="en-US" sz="1200" dirty="0"/>
              <a:t>[I 21:42:32.806 </a:t>
            </a:r>
            <a:r>
              <a:rPr lang="en-US" sz="1200" dirty="0" err="1"/>
              <a:t>NotebookApp</a:t>
            </a:r>
            <a:r>
              <a:rPr lang="en-US" sz="1200" dirty="0"/>
              <a:t>] Writing notebook server cookie secret to /home/</a:t>
            </a:r>
            <a:r>
              <a:rPr lang="en-US" sz="1200" dirty="0" err="1"/>
              <a:t>jovyan</a:t>
            </a:r>
            <a:r>
              <a:rPr lang="en-US" sz="1200" dirty="0"/>
              <a:t>/.local/share/</a:t>
            </a:r>
            <a:r>
              <a:rPr lang="en-US" sz="1200" dirty="0" err="1"/>
              <a:t>jupyter</a:t>
            </a:r>
            <a:r>
              <a:rPr lang="en-US" sz="1200" dirty="0"/>
              <a:t>/runtime/</a:t>
            </a:r>
            <a:r>
              <a:rPr lang="en-US" sz="1200" dirty="0" err="1"/>
              <a:t>notebook_cookie_secret</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extension loaded from /opt/</a:t>
            </a:r>
            <a:r>
              <a:rPr lang="en-US" sz="1200" dirty="0" err="1"/>
              <a:t>conda</a:t>
            </a:r>
            <a:r>
              <a:rPr lang="en-US" sz="1200" dirty="0"/>
              <a:t>/lib/python3.8/site-packages/</a:t>
            </a:r>
            <a:r>
              <a:rPr lang="en-US" sz="1200" dirty="0" err="1"/>
              <a:t>jupyterlab</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application directory is /opt/</a:t>
            </a:r>
            <a:r>
              <a:rPr lang="en-US" sz="1200" dirty="0" err="1"/>
              <a:t>conda</a:t>
            </a:r>
            <a:r>
              <a:rPr lang="en-US" sz="1200" dirty="0"/>
              <a:t>/share/</a:t>
            </a:r>
            <a:r>
              <a:rPr lang="en-US" sz="1200" dirty="0" err="1"/>
              <a:t>jupyter</a:t>
            </a:r>
            <a:r>
              <a:rPr lang="en-US" sz="1200" dirty="0"/>
              <a:t>/lab</a:t>
            </a:r>
          </a:p>
          <a:p>
            <a:pPr marL="0" indent="0">
              <a:buNone/>
            </a:pPr>
            <a:r>
              <a:rPr lang="en-US" sz="1200" dirty="0"/>
              <a:t>[I 21:42:33.443 </a:t>
            </a:r>
            <a:r>
              <a:rPr lang="en-US" sz="1200" dirty="0" err="1"/>
              <a:t>NotebookApp</a:t>
            </a:r>
            <a:r>
              <a:rPr lang="en-US" sz="1200" dirty="0"/>
              <a:t>] Serving notebooks from local directory: /home/</a:t>
            </a:r>
            <a:r>
              <a:rPr lang="en-US" sz="1200" dirty="0" err="1"/>
              <a:t>jovyan</a:t>
            </a:r>
            <a:r>
              <a:rPr lang="en-US" sz="1200" dirty="0"/>
              <a:t>/ICS21-Tutorial</a:t>
            </a:r>
          </a:p>
          <a:p>
            <a:pPr marL="0" indent="0">
              <a:buNone/>
            </a:pPr>
            <a:r>
              <a:rPr lang="en-US" sz="1200" dirty="0"/>
              <a:t>[I 21:42:33.443 </a:t>
            </a:r>
            <a:r>
              <a:rPr lang="en-US" sz="1200" dirty="0" err="1"/>
              <a:t>NotebookApp</a:t>
            </a:r>
            <a:r>
              <a:rPr lang="en-US" sz="1200" dirty="0"/>
              <a:t>] </a:t>
            </a:r>
            <a:r>
              <a:rPr lang="en-US" sz="1200" dirty="0" err="1"/>
              <a:t>Jupyter</a:t>
            </a:r>
            <a:r>
              <a:rPr lang="en-US" sz="1200" dirty="0"/>
              <a:t> Notebook 6.1.6 is running at:</a:t>
            </a:r>
          </a:p>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6" name="Content Placeholder 2">
            <a:extLst>
              <a:ext uri="{FF2B5EF4-FFF2-40B4-BE49-F238E27FC236}">
                <a16:creationId xmlns:a16="http://schemas.microsoft.com/office/drawing/2014/main" id="{F1258F71-C874-854A-884D-C9CB43CF5908}"/>
              </a:ext>
            </a:extLst>
          </p:cNvPr>
          <p:cNvSpPr txBox="1">
            <a:spLocks/>
          </p:cNvSpPr>
          <p:nvPr/>
        </p:nvSpPr>
        <p:spPr bwMode="auto">
          <a:xfrm>
            <a:off x="257002" y="5211085"/>
            <a:ext cx="8507757" cy="1536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To access the notebook, open this file in a browser (Chrome or Firefox recommended):</a:t>
            </a:r>
          </a:p>
          <a:p>
            <a:pPr marL="0" indent="0">
              <a:buNone/>
            </a:pPr>
            <a:r>
              <a:rPr lang="en-US" sz="1600" kern="0" dirty="0"/>
              <a:t>            </a:t>
            </a:r>
            <a:r>
              <a:rPr lang="en-US" sz="1600" kern="0" dirty="0">
                <a:hlinkClick r:id="rId4" tooltip="file:///home/jovyan/.local/share/jupyter/runtime/nbserver-7-open.html"/>
              </a:rPr>
              <a:t>file:///home/jovyan/.local/share/jupyter/runtime/nbserver-7-open.html</a:t>
            </a:r>
            <a:endParaRPr lang="en-US" sz="1600" kern="0" dirty="0"/>
          </a:p>
          <a:p>
            <a:r>
              <a:rPr lang="en-US" sz="1600" kern="0" dirty="0"/>
              <a:t>Or copy and paste the </a:t>
            </a:r>
            <a:r>
              <a:rPr lang="en-US" sz="1600" b="1" kern="0" dirty="0"/>
              <a:t>graphblas.tk URL</a:t>
            </a:r>
            <a:r>
              <a:rPr lang="en-US" sz="1600" kern="0" dirty="0"/>
              <a:t> (above) into your browser.  This will open up a Jupyter Notebook running inside a Docker container created just for you in the IBM cloud.</a:t>
            </a:r>
          </a:p>
          <a:p>
            <a:r>
              <a:rPr lang="en-US" sz="1600" b="1" u="sng" kern="0" dirty="0"/>
              <a:t>Bookmark or save your URL</a:t>
            </a:r>
            <a:r>
              <a:rPr lang="en-US" sz="1600" b="1" kern="0" dirty="0"/>
              <a:t>.</a:t>
            </a:r>
            <a:r>
              <a:rPr lang="en-US" sz="1600" kern="0" dirty="0"/>
              <a:t>  You can reconnect to same instance throughout class.</a:t>
            </a:r>
          </a:p>
        </p:txBody>
      </p:sp>
      <p:sp>
        <p:nvSpPr>
          <p:cNvPr id="7" name="Content Placeholder 2">
            <a:extLst>
              <a:ext uri="{FF2B5EF4-FFF2-40B4-BE49-F238E27FC236}">
                <a16:creationId xmlns:a16="http://schemas.microsoft.com/office/drawing/2014/main" id="{10236AC1-E6C1-B74C-8AD5-254164462BCA}"/>
              </a:ext>
            </a:extLst>
          </p:cNvPr>
          <p:cNvSpPr txBox="1">
            <a:spLocks/>
          </p:cNvSpPr>
          <p:nvPr/>
        </p:nvSpPr>
        <p:spPr bwMode="auto">
          <a:xfrm>
            <a:off x="231078" y="1668600"/>
            <a:ext cx="8742534" cy="3887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You should see output similar to the following:</a:t>
            </a:r>
            <a:br>
              <a:rPr lang="en-US" sz="1600" kern="0" dirty="0"/>
            </a:br>
            <a:endParaRPr lang="en-US" sz="1600" kern="0" dirty="0"/>
          </a:p>
        </p:txBody>
      </p:sp>
      <p:sp>
        <p:nvSpPr>
          <p:cNvPr id="9" name="TextBox 8">
            <a:extLst>
              <a:ext uri="{FF2B5EF4-FFF2-40B4-BE49-F238E27FC236}">
                <a16:creationId xmlns:a16="http://schemas.microsoft.com/office/drawing/2014/main" id="{83ACBDBB-7752-5946-9FAC-199A4A568E6C}"/>
              </a:ext>
            </a:extLst>
          </p:cNvPr>
          <p:cNvSpPr txBox="1"/>
          <p:nvPr/>
        </p:nvSpPr>
        <p:spPr>
          <a:xfrm>
            <a:off x="5369317" y="984750"/>
            <a:ext cx="3358758"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5">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5"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p>
        </p:txBody>
      </p:sp>
    </p:spTree>
    <p:extLst>
      <p:ext uri="{BB962C8B-B14F-4D97-AF65-F5344CB8AC3E}">
        <p14:creationId xmlns:p14="http://schemas.microsoft.com/office/powerpoint/2010/main" val="445509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1: Running a </a:t>
            </a:r>
            <a:r>
              <a:rPr lang="en-US" dirty="0" err="1"/>
              <a:t>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53231" y="1081088"/>
            <a:ext cx="8237537" cy="5319712"/>
          </a:xfrm>
        </p:spPr>
        <p:txBody>
          <a:bodyPr/>
          <a:lstStyle/>
          <a:p>
            <a:r>
              <a:rPr lang="en-US" sz="2000" dirty="0"/>
              <a:t>Launch the GraphBLAS container in the cloud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ssh</a:t>
            </a:r>
            <a:r>
              <a:rPr lang="en-US" sz="1800" b="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user@graphblas.tk</a:t>
            </a:r>
            <a:endParaRPr lang="en-US" b="1" dirty="0">
              <a:latin typeface="Courier New" panose="02070309020205020404" pitchFamily="49" charset="0"/>
              <a:cs typeface="Courier New" panose="02070309020205020404" pitchFamily="49" charset="0"/>
            </a:endParaRPr>
          </a:p>
          <a:p>
            <a:pPr marL="0" indent="0">
              <a:buNone/>
            </a:pPr>
            <a:endParaRPr lang="en-US" sz="2000" dirty="0"/>
          </a:p>
          <a:p>
            <a:r>
              <a:rPr lang="en-US" sz="2000" dirty="0"/>
              <a:t>It will ask for a password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graphblastutorial2021</a:t>
            </a:r>
          </a:p>
          <a:p>
            <a:endParaRPr lang="en-US" sz="2000" dirty="0"/>
          </a:p>
          <a:p>
            <a:r>
              <a:rPr lang="en-US" sz="2000" dirty="0"/>
              <a:t>Cut-and-paste the returned URL in your browser (Save this URL so you can reconnect to the container later).</a:t>
            </a:r>
          </a:p>
          <a:p>
            <a:endParaRPr lang="en-US" sz="2000" dirty="0"/>
          </a:p>
          <a:p>
            <a:r>
              <a:rPr lang="en-US" sz="2000" dirty="0"/>
              <a:t>Launch the </a:t>
            </a:r>
            <a:r>
              <a:rPr lang="en-US" sz="2000" dirty="0" err="1"/>
              <a:t>AnalyzeGraph</a:t>
            </a:r>
            <a:r>
              <a:rPr lang="en-US" sz="2000" dirty="0"/>
              <a:t> notebook and run-all from the cells menu to find the “2-hop” neighborhood of one author in the HPEC papers graph and then perform PageRank and draw a visualization of this reduced neighborhood [</a:t>
            </a:r>
            <a:r>
              <a:rPr lang="en-US" sz="2000" i="1" dirty="0"/>
              <a:t>this visualization </a:t>
            </a:r>
            <a:r>
              <a:rPr lang="en-US" sz="2000" b="1" i="1" dirty="0"/>
              <a:t>could take a while </a:t>
            </a:r>
            <a:r>
              <a:rPr lang="en-US" sz="2000" i="1" dirty="0"/>
              <a:t>to render</a:t>
            </a:r>
            <a:r>
              <a:rPr lang="en-US" sz="2000" dirty="0"/>
              <a:t>].</a:t>
            </a:r>
          </a:p>
          <a:p>
            <a:endParaRPr lang="en-US" sz="2000" dirty="0"/>
          </a:p>
          <a:p>
            <a:r>
              <a:rPr lang="en-US" sz="2000" dirty="0"/>
              <a:t>If all goes well, we will have confirmed that everything is working … that you have container you can access through Jupyter notebook.</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21</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84DBE12E-4E63-4FB0-B5EF-D9D3DBD99269}"/>
              </a:ext>
            </a:extLst>
          </p:cNvPr>
          <p:cNvPicPr>
            <a:picLocks noChangeAspect="1"/>
          </p:cNvPicPr>
          <p:nvPr/>
        </p:nvPicPr>
        <p:blipFill>
          <a:blip r:embed="rId4"/>
          <a:stretch>
            <a:fillRect/>
          </a:stretch>
        </p:blipFill>
        <p:spPr>
          <a:xfrm>
            <a:off x="6254114" y="760414"/>
            <a:ext cx="2473961" cy="2419348"/>
          </a:xfrm>
          <a:prstGeom prst="rect">
            <a:avLst/>
          </a:prstGeom>
          <a:ln>
            <a:solidFill>
              <a:schemeClr val="tx1"/>
            </a:solidFill>
          </a:ln>
        </p:spPr>
      </p:pic>
    </p:spTree>
    <p:extLst>
      <p:ext uri="{BB962C8B-B14F-4D97-AF65-F5344CB8AC3E}">
        <p14:creationId xmlns:p14="http://schemas.microsoft.com/office/powerpoint/2010/main" val="11565457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543481"/>
          </a:xfrm>
        </p:spPr>
        <p:txBody>
          <a:bodyPr/>
          <a:lstStyle/>
          <a:p>
            <a:r>
              <a:rPr lang="en-US" sz="2800" dirty="0"/>
              <a:t>HPEC Authors Dataset</a:t>
            </a:r>
          </a:p>
        </p:txBody>
      </p:sp>
      <p:sp>
        <p:nvSpPr>
          <p:cNvPr id="3" name="Content Placeholder 2"/>
          <p:cNvSpPr>
            <a:spLocks noGrp="1"/>
          </p:cNvSpPr>
          <p:nvPr>
            <p:ph idx="1"/>
          </p:nvPr>
        </p:nvSpPr>
        <p:spPr>
          <a:xfrm>
            <a:off x="235624" y="2514599"/>
            <a:ext cx="8492451" cy="3480215"/>
          </a:xfrm>
        </p:spPr>
        <p:txBody>
          <a:bodyPr/>
          <a:lstStyle/>
          <a:p>
            <a:r>
              <a:rPr lang="en-US" sz="2000" dirty="0"/>
              <a:t>Graph (undirected):</a:t>
            </a:r>
          </a:p>
          <a:p>
            <a:pPr lvl="1"/>
            <a:r>
              <a:rPr lang="en-US" sz="1800" dirty="0"/>
              <a:t>1,747 vertices (unique authors)</a:t>
            </a:r>
          </a:p>
          <a:p>
            <a:pPr lvl="1"/>
            <a:r>
              <a:rPr lang="en-US" sz="1800" dirty="0"/>
              <a:t>10,072 edges (coauthor count)</a:t>
            </a:r>
          </a:p>
          <a:p>
            <a:pPr lvl="1"/>
            <a:endParaRPr lang="en-US" sz="1800" dirty="0"/>
          </a:p>
          <a:p>
            <a:r>
              <a:rPr lang="en-US" sz="2000" dirty="0"/>
              <a:t>Data directory contains index tables containing the mapping between vertex ID and author name, the raw publication data, and python scripts to perform various queries</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22</a:t>
            </a:fld>
            <a:endParaRPr lang="en-US" dirty="0">
              <a:solidFill>
                <a:srgbClr val="000000"/>
              </a:solidFill>
              <a:ea typeface="ＭＳ Ｐゴシック" pitchFamily="34" charset="-128"/>
            </a:endParaRPr>
          </a:p>
        </p:txBody>
      </p:sp>
      <p:sp>
        <p:nvSpPr>
          <p:cNvPr id="43" name="Content Placeholder 2">
            <a:extLst>
              <a:ext uri="{FF2B5EF4-FFF2-40B4-BE49-F238E27FC236}">
                <a16:creationId xmlns:a16="http://schemas.microsoft.com/office/drawing/2014/main" id="{62A09C94-88B8-484E-9EDF-6276FB0B3E95}"/>
              </a:ext>
            </a:extLst>
          </p:cNvPr>
          <p:cNvSpPr txBox="1">
            <a:spLocks/>
          </p:cNvSpPr>
          <p:nvPr/>
        </p:nvSpPr>
        <p:spPr bwMode="auto">
          <a:xfrm>
            <a:off x="235163" y="883310"/>
            <a:ext cx="5886237" cy="16312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Data represents all pairs of HPEC* authors that have coauthored papers.  The edge value represents how many papers the pair have coauthored.</a:t>
            </a:r>
          </a:p>
          <a:p>
            <a:pPr marL="0" indent="0">
              <a:buFontTx/>
              <a:buNone/>
            </a:pPr>
            <a:endParaRPr lang="en-US" kern="0" dirty="0"/>
          </a:p>
          <a:p>
            <a:pPr marL="0" indent="0">
              <a:buFontTx/>
              <a:buNone/>
            </a:pPr>
            <a:endParaRPr lang="en-US" kern="0" dirty="0"/>
          </a:p>
        </p:txBody>
      </p:sp>
      <p:pic>
        <p:nvPicPr>
          <p:cNvPr id="40" name="Picture 39">
            <a:extLst>
              <a:ext uri="{FF2B5EF4-FFF2-40B4-BE49-F238E27FC236}">
                <a16:creationId xmlns:a16="http://schemas.microsoft.com/office/drawing/2014/main" id="{400B948B-2685-B14E-84A5-9DBCAF679D3F}"/>
              </a:ext>
            </a:extLst>
          </p:cNvPr>
          <p:cNvPicPr>
            <a:picLocks noChangeAspect="1"/>
          </p:cNvPicPr>
          <p:nvPr/>
        </p:nvPicPr>
        <p:blipFill>
          <a:blip r:embed="rId3"/>
          <a:stretch>
            <a:fillRect/>
          </a:stretch>
        </p:blipFill>
        <p:spPr>
          <a:xfrm>
            <a:off x="6254114" y="760414"/>
            <a:ext cx="2473961" cy="2419348"/>
          </a:xfrm>
          <a:prstGeom prst="rect">
            <a:avLst/>
          </a:prstGeom>
          <a:ln>
            <a:solidFill>
              <a:schemeClr val="tx1"/>
            </a:solidFill>
          </a:ln>
        </p:spPr>
      </p:pic>
      <p:sp>
        <p:nvSpPr>
          <p:cNvPr id="5" name="TextBox 4">
            <a:extLst>
              <a:ext uri="{FF2B5EF4-FFF2-40B4-BE49-F238E27FC236}">
                <a16:creationId xmlns:a16="http://schemas.microsoft.com/office/drawing/2014/main" id="{F835223D-0778-0646-B9E9-8D6ADA3781B9}"/>
              </a:ext>
            </a:extLst>
          </p:cNvPr>
          <p:cNvSpPr txBox="1"/>
          <p:nvPr/>
        </p:nvSpPr>
        <p:spPr>
          <a:xfrm>
            <a:off x="377951" y="6081137"/>
            <a:ext cx="6695949" cy="584775"/>
          </a:xfrm>
          <a:prstGeom prst="rect">
            <a:avLst/>
          </a:prstGeom>
          <a:noFill/>
        </p:spPr>
        <p:txBody>
          <a:bodyPr wrap="square" rtlCol="0">
            <a:spAutoFit/>
          </a:bodyPr>
          <a:lstStyle/>
          <a:p>
            <a:r>
              <a:rPr lang="en-US" dirty="0"/>
              <a:t>*</a:t>
            </a:r>
            <a:r>
              <a:rPr lang="en-US" sz="1400" dirty="0"/>
              <a:t>HPEC: IEEE High Performance Extreme Computing Conference.  A conference held each September in Waltham MA where many Graph People gather each year.</a:t>
            </a:r>
          </a:p>
        </p:txBody>
      </p:sp>
    </p:spTree>
    <p:extLst>
      <p:ext uri="{BB962C8B-B14F-4D97-AF65-F5344CB8AC3E}">
        <p14:creationId xmlns:p14="http://schemas.microsoft.com/office/powerpoint/2010/main" val="6984666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a:xfrm>
            <a:off x="166688" y="192088"/>
            <a:ext cx="8977312" cy="889000"/>
          </a:xfrm>
        </p:spPr>
        <p:txBody>
          <a:bodyPr/>
          <a:lstStyle/>
          <a:p>
            <a:r>
              <a:rPr lang="en-US" dirty="0"/>
              <a:t>The </a:t>
            </a:r>
            <a:r>
              <a:rPr lang="en-US" dirty="0" err="1"/>
              <a:t>jupyter</a:t>
            </a:r>
            <a:r>
              <a:rPr lang="en-US" dirty="0"/>
              <a:t> session exposed by the container</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23</a:t>
            </a:fld>
            <a:endParaRPr lang="en-US" dirty="0">
              <a:solidFill>
                <a:srgbClr val="000000"/>
              </a:solidFill>
              <a:ea typeface="ＭＳ Ｐゴシック" pitchFamily="34" charset="-128"/>
            </a:endParaRPr>
          </a:p>
        </p:txBody>
      </p:sp>
      <p:pic>
        <p:nvPicPr>
          <p:cNvPr id="8" name="Picture 7" descr="Graphical user interface, text, application, email&#10;&#10;Description automatically generated">
            <a:extLst>
              <a:ext uri="{FF2B5EF4-FFF2-40B4-BE49-F238E27FC236}">
                <a16:creationId xmlns:a16="http://schemas.microsoft.com/office/drawing/2014/main" id="{83534B21-1F86-724C-AE7E-9264331C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3950"/>
            <a:ext cx="9144000" cy="5945562"/>
          </a:xfrm>
          <a:prstGeom prst="rect">
            <a:avLst/>
          </a:prstGeom>
        </p:spPr>
      </p:pic>
    </p:spTree>
    <p:extLst>
      <p:ext uri="{BB962C8B-B14F-4D97-AF65-F5344CB8AC3E}">
        <p14:creationId xmlns:p14="http://schemas.microsoft.com/office/powerpoint/2010/main" val="40779828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a:t>
            </a:r>
            <a:r>
              <a:rPr lang="en-US" dirty="0" err="1"/>
              <a:t>AnalyzeGraph</a:t>
            </a:r>
            <a:r>
              <a:rPr lang="en-US" dirty="0"/>
              <a:t>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24</a:t>
            </a:fld>
            <a:endParaRPr lang="en-US" dirty="0">
              <a:solidFill>
                <a:srgbClr val="000000"/>
              </a:solidFill>
              <a:ea typeface="ＭＳ Ｐゴシック" pitchFamily="34" charset="-128"/>
            </a:endParaRPr>
          </a:p>
        </p:txBody>
      </p:sp>
      <p:pic>
        <p:nvPicPr>
          <p:cNvPr id="10" name="Picture 9" descr="Graphical user interface, text, application, email&#10;&#10;Description automatically generated">
            <a:extLst>
              <a:ext uri="{FF2B5EF4-FFF2-40B4-BE49-F238E27FC236}">
                <a16:creationId xmlns:a16="http://schemas.microsoft.com/office/drawing/2014/main" id="{55411682-D43D-104D-85DE-9EB9F0620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17" y="687735"/>
            <a:ext cx="7391945" cy="6072843"/>
          </a:xfrm>
          <a:prstGeom prst="rect">
            <a:avLst/>
          </a:prstGeom>
        </p:spPr>
      </p:pic>
    </p:spTree>
    <p:extLst>
      <p:ext uri="{BB962C8B-B14F-4D97-AF65-F5344CB8AC3E}">
        <p14:creationId xmlns:p14="http://schemas.microsoft.com/office/powerpoint/2010/main" val="2184882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Run all the cells in the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25</a:t>
            </a:fld>
            <a:endParaRPr lang="en-US" dirty="0">
              <a:solidFill>
                <a:srgbClr val="000000"/>
              </a:solidFill>
              <a:ea typeface="ＭＳ Ｐゴシック" pitchFamily="34" charset="-128"/>
            </a:endParaRPr>
          </a:p>
        </p:txBody>
      </p:sp>
      <p:pic>
        <p:nvPicPr>
          <p:cNvPr id="12" name="Picture 11" descr="Graphical user interface, text, application&#10;&#10;Description automatically generated">
            <a:extLst>
              <a:ext uri="{FF2B5EF4-FFF2-40B4-BE49-F238E27FC236}">
                <a16:creationId xmlns:a16="http://schemas.microsoft.com/office/drawing/2014/main" id="{FA5CA1CC-1E79-4242-9E44-50FA9674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1" y="779107"/>
            <a:ext cx="7294027" cy="6001106"/>
          </a:xfrm>
          <a:prstGeom prst="rect">
            <a:avLst/>
          </a:prstGeom>
        </p:spPr>
      </p:pic>
      <p:sp>
        <p:nvSpPr>
          <p:cNvPr id="3" name="Oval 2">
            <a:extLst>
              <a:ext uri="{FF2B5EF4-FFF2-40B4-BE49-F238E27FC236}">
                <a16:creationId xmlns:a16="http://schemas.microsoft.com/office/drawing/2014/main" id="{792C29BB-5192-5140-9D4C-F3EF048A6E88}"/>
              </a:ext>
            </a:extLst>
          </p:cNvPr>
          <p:cNvSpPr/>
          <p:nvPr/>
        </p:nvSpPr>
        <p:spPr bwMode="auto">
          <a:xfrm>
            <a:off x="2817970" y="2713878"/>
            <a:ext cx="1106311" cy="225777"/>
          </a:xfrm>
          <a:prstGeom prst="ellipse">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Oval 10">
            <a:extLst>
              <a:ext uri="{FF2B5EF4-FFF2-40B4-BE49-F238E27FC236}">
                <a16:creationId xmlns:a16="http://schemas.microsoft.com/office/drawing/2014/main" id="{59D7B8F9-A3EB-CA48-AADD-73C49FB492BF}"/>
              </a:ext>
            </a:extLst>
          </p:cNvPr>
          <p:cNvSpPr/>
          <p:nvPr/>
        </p:nvSpPr>
        <p:spPr bwMode="auto">
          <a:xfrm>
            <a:off x="2929100" y="1841039"/>
            <a:ext cx="541867" cy="22577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9395167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result (after a few minutes)</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26</a:t>
            </a:fld>
            <a:endParaRPr lang="en-US" dirty="0">
              <a:solidFill>
                <a:srgbClr val="000000"/>
              </a:solidFill>
              <a:ea typeface="ＭＳ Ｐゴシック" pitchFamily="34" charset="-128"/>
            </a:endParaRPr>
          </a:p>
        </p:txBody>
      </p:sp>
      <p:pic>
        <p:nvPicPr>
          <p:cNvPr id="6" name="Picture 5" descr="Graphical user interface&#10;&#10;Description automatically generated">
            <a:extLst>
              <a:ext uri="{FF2B5EF4-FFF2-40B4-BE49-F238E27FC236}">
                <a16:creationId xmlns:a16="http://schemas.microsoft.com/office/drawing/2014/main" id="{11196B37-AC27-4746-88BD-FAE8378A8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6" y="778975"/>
            <a:ext cx="7388588" cy="6013780"/>
          </a:xfrm>
          <a:prstGeom prst="rect">
            <a:avLst/>
          </a:prstGeom>
        </p:spPr>
      </p:pic>
      <p:sp>
        <p:nvSpPr>
          <p:cNvPr id="15" name="TextBox 14">
            <a:extLst>
              <a:ext uri="{FF2B5EF4-FFF2-40B4-BE49-F238E27FC236}">
                <a16:creationId xmlns:a16="http://schemas.microsoft.com/office/drawing/2014/main" id="{99DD71D7-4674-9F41-81BA-5250C1B61B6F}"/>
              </a:ext>
            </a:extLst>
          </p:cNvPr>
          <p:cNvSpPr txBox="1"/>
          <p:nvPr/>
        </p:nvSpPr>
        <p:spPr>
          <a:xfrm>
            <a:off x="271432" y="4520288"/>
            <a:ext cx="2125780" cy="2031325"/>
          </a:xfrm>
          <a:prstGeom prst="rect">
            <a:avLst/>
          </a:prstGeom>
          <a:solidFill>
            <a:srgbClr val="FFFFEB"/>
          </a:solidFill>
          <a:ln w="25400">
            <a:solidFill>
              <a:srgbClr val="C00000"/>
            </a:solidFill>
          </a:ln>
        </p:spPr>
        <p:txBody>
          <a:bodyPr wrap="square" rtlCol="0">
            <a:spAutoFit/>
          </a:bodyPr>
          <a:lstStyle/>
          <a:p>
            <a:pPr algn="ctr"/>
            <a:r>
              <a:rPr lang="en-US" dirty="0"/>
              <a:t>Subset of graph of coauthors: vertices are authors, edges connect authors who’ve published HPEC papers together</a:t>
            </a:r>
          </a:p>
        </p:txBody>
      </p:sp>
    </p:spTree>
    <p:extLst>
      <p:ext uri="{BB962C8B-B14F-4D97-AF65-F5344CB8AC3E}">
        <p14:creationId xmlns:p14="http://schemas.microsoft.com/office/powerpoint/2010/main" val="3575726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5948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6507498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br>
              <a:rPr lang="en-US" dirty="0"/>
            </a:br>
            <a:r>
              <a:rPr lang="en-US" sz="2400" dirty="0"/>
              <a:t>Maps Math Spec onto the C programming language</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GrB_UINT64, GrB_INT32, </a:t>
            </a:r>
            <a:r>
              <a:rPr lang="en-US" sz="1800" b="1" dirty="0" err="1">
                <a:latin typeface="Courier New" panose="02070309020205020404" pitchFamily="49" charset="0"/>
                <a:cs typeface="Courier New" panose="02070309020205020404" pitchFamily="49" charset="0"/>
              </a:rPr>
              <a:t>GrB_BOOL</a:t>
            </a:r>
            <a:r>
              <a:rPr lang="en-US" sz="1800" b="1" dirty="0">
                <a:latin typeface="Courier New" panose="02070309020205020404" pitchFamily="49" charset="0"/>
                <a:cs typeface="Courier New" panose="02070309020205020404" pitchFamily="49" charset="0"/>
              </a:rPr>
              <a:t>, GrB_FP32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28</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6" name="Table 5">
            <a:extLst>
              <a:ext uri="{FF2B5EF4-FFF2-40B4-BE49-F238E27FC236}">
                <a16:creationId xmlns:a16="http://schemas.microsoft.com/office/drawing/2014/main" id="{5ADD48CE-2EE1-264F-9E76-1EF75397FD54}"/>
              </a:ext>
            </a:extLst>
          </p:cNvPr>
          <p:cNvGraphicFramePr>
            <a:graphicFrameLocks noGrp="1"/>
          </p:cNvGraphicFramePr>
          <p:nvPr>
            <p:extLst>
              <p:ext uri="{D42A27DB-BD31-4B8C-83A1-F6EECF244321}">
                <p14:modId xmlns:p14="http://schemas.microsoft.com/office/powerpoint/2010/main" val="526842601"/>
              </p:ext>
            </p:extLst>
          </p:nvPr>
        </p:nvGraphicFramePr>
        <p:xfrm>
          <a:off x="271195" y="1896327"/>
          <a:ext cx="8769349" cy="753040"/>
        </p:xfrm>
        <a:graphic>
          <a:graphicData uri="http://schemas.openxmlformats.org/drawingml/2006/table">
            <a:tbl>
              <a:tblPr firstRow="1" bandRow="1">
                <a:tableStyleId>{F5AB1C69-6EDB-4FF4-983F-18BD219EF322}</a:tableStyleId>
              </a:tblPr>
              <a:tblGrid>
                <a:gridCol w="2020449">
                  <a:extLst>
                    <a:ext uri="{9D8B030D-6E8A-4147-A177-3AD203B41FA5}">
                      <a16:colId xmlns:a16="http://schemas.microsoft.com/office/drawing/2014/main" val="397577680"/>
                    </a:ext>
                  </a:extLst>
                </a:gridCol>
                <a:gridCol w="6748900">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GrB_Matrix</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GrB_Vector</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sp>
        <p:nvSpPr>
          <p:cNvPr id="8" name="Rectangle 7">
            <a:extLst>
              <a:ext uri="{FF2B5EF4-FFF2-40B4-BE49-F238E27FC236}">
                <a16:creationId xmlns:a16="http://schemas.microsoft.com/office/drawing/2014/main" id="{E7B0FCA7-2101-3147-BBBD-D569ED3793B3}"/>
              </a:ext>
            </a:extLst>
          </p:cNvPr>
          <p:cNvSpPr/>
          <p:nvPr/>
        </p:nvSpPr>
        <p:spPr>
          <a:xfrm>
            <a:off x="389467" y="5801602"/>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(w,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v,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4925305B-77E3-C548-A95F-9E0F592062F3}"/>
              </a:ext>
            </a:extLst>
          </p:cNvPr>
          <p:cNvSpPr/>
          <p:nvPr/>
        </p:nvSpPr>
        <p:spPr>
          <a:xfrm>
            <a:off x="389467" y="6213059"/>
            <a:ext cx="8555120" cy="338554"/>
          </a:xfrm>
          <a:prstGeom prst="rect">
            <a:avLst/>
          </a:prstGeom>
        </p:spPr>
        <p:txBody>
          <a:bodyPr wrap="square">
            <a:spAutoFit/>
          </a:bodyPr>
          <a:lstStyle/>
          <a:p>
            <a:pPr marL="0" lvl="1"/>
            <a:r>
              <a:rPr lang="en-US" sz="1600" b="1" dirty="0" err="1">
                <a:latin typeface="Courier New" panose="02070309020205020404" pitchFamily="49" charset="0"/>
                <a:cs typeface="Courier New" panose="02070309020205020404" pitchFamily="49" charset="0"/>
              </a:rPr>
              <a:t>GrB_eWiseAdd</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EC636384-9ECC-2347-815C-1D6E5DA3755A}"/>
              </a:ext>
            </a:extLst>
          </p:cNvPr>
          <p:cNvSpPr/>
          <p:nvPr/>
        </p:nvSpPr>
        <p:spPr>
          <a:xfrm>
            <a:off x="389466" y="5399485"/>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70086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r>
              <a:rPr lang="en-US" dirty="0" err="1"/>
              <a:t>pygraphblas</a:t>
            </a:r>
            <a:br>
              <a:rPr lang="en-US" dirty="0"/>
            </a:br>
            <a:r>
              <a:rPr lang="en-US" sz="2400" dirty="0"/>
              <a:t>Maps the C API onto Python</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UINT64, INT32, BOOL, 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29</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10" name="Table 9">
            <a:extLst>
              <a:ext uri="{FF2B5EF4-FFF2-40B4-BE49-F238E27FC236}">
                <a16:creationId xmlns:a16="http://schemas.microsoft.com/office/drawing/2014/main" id="{12E1F978-FC4F-394E-8D17-0A3E8508A678}"/>
              </a:ext>
            </a:extLst>
          </p:cNvPr>
          <p:cNvGraphicFramePr>
            <a:graphicFrameLocks noGrp="1"/>
          </p:cNvGraphicFramePr>
          <p:nvPr/>
        </p:nvGraphicFramePr>
        <p:xfrm>
          <a:off x="271195" y="1896327"/>
          <a:ext cx="8769349" cy="753040"/>
        </p:xfrm>
        <a:graphic>
          <a:graphicData uri="http://schemas.openxmlformats.org/drawingml/2006/table">
            <a:tbl>
              <a:tblPr firstRow="1" bandRow="1">
                <a:tableStyleId>{F5AB1C69-6EDB-4FF4-983F-18BD219EF322}</a:tableStyleId>
              </a:tblPr>
              <a:tblGrid>
                <a:gridCol w="1820156">
                  <a:extLst>
                    <a:ext uri="{9D8B030D-6E8A-4147-A177-3AD203B41FA5}">
                      <a16:colId xmlns:a16="http://schemas.microsoft.com/office/drawing/2014/main" val="397577680"/>
                    </a:ext>
                  </a:extLst>
                </a:gridCol>
                <a:gridCol w="6949193">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Matrix.sparse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Vector.sparse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graphicFrame>
        <p:nvGraphicFramePr>
          <p:cNvPr id="12" name="Table 11">
            <a:extLst>
              <a:ext uri="{FF2B5EF4-FFF2-40B4-BE49-F238E27FC236}">
                <a16:creationId xmlns:a16="http://schemas.microsoft.com/office/drawing/2014/main" id="{2C115F15-9187-5C4E-B4EA-9B19F728152A}"/>
              </a:ext>
            </a:extLst>
          </p:cNvPr>
          <p:cNvGraphicFramePr>
            <a:graphicFrameLocks noGrp="1"/>
          </p:cNvGraphicFramePr>
          <p:nvPr>
            <p:extLst>
              <p:ext uri="{D42A27DB-BD31-4B8C-83A1-F6EECF244321}">
                <p14:modId xmlns:p14="http://schemas.microsoft.com/office/powerpoint/2010/main" val="1619651774"/>
              </p:ext>
            </p:extLst>
          </p:nvPr>
        </p:nvGraphicFramePr>
        <p:xfrm>
          <a:off x="271195" y="5619075"/>
          <a:ext cx="8769349" cy="1123880"/>
        </p:xfrm>
        <a:graphic>
          <a:graphicData uri="http://schemas.openxmlformats.org/drawingml/2006/table">
            <a:tbl>
              <a:tblPr firstRow="1" bandRow="1">
                <a:tableStyleId>{F5AB1C69-6EDB-4FF4-983F-18BD219EF322}</a:tableStyleId>
              </a:tblPr>
              <a:tblGrid>
                <a:gridCol w="2268805">
                  <a:extLst>
                    <a:ext uri="{9D8B030D-6E8A-4147-A177-3AD203B41FA5}">
                      <a16:colId xmlns:a16="http://schemas.microsoft.com/office/drawing/2014/main" val="397577680"/>
                    </a:ext>
                  </a:extLst>
                </a:gridCol>
                <a:gridCol w="1546578">
                  <a:extLst>
                    <a:ext uri="{9D8B030D-6E8A-4147-A177-3AD203B41FA5}">
                      <a16:colId xmlns:a16="http://schemas.microsoft.com/office/drawing/2014/main" val="2741346879"/>
                    </a:ext>
                  </a:extLst>
                </a:gridCol>
                <a:gridCol w="4953966">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multiply</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Vector</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w = A @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rPr>
                        <a:t>w =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or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out=w)</a:t>
                      </a:r>
                    </a:p>
                  </a:txBody>
                  <a:tcPr/>
                </a:tc>
                <a:extLst>
                  <a:ext uri="{0D108BD9-81ED-4DB2-BD59-A6C34878D82A}">
                    <a16:rowId xmlns:a16="http://schemas.microsoft.com/office/drawing/2014/main" val="1631870402"/>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Element-wise add  </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768915276"/>
                  </a:ext>
                </a:extLst>
              </a:tr>
            </a:tbl>
          </a:graphicData>
        </a:graphic>
      </p:graphicFrame>
    </p:spTree>
    <p:extLst>
      <p:ext uri="{BB962C8B-B14F-4D97-AF65-F5344CB8AC3E}">
        <p14:creationId xmlns:p14="http://schemas.microsoft.com/office/powerpoint/2010/main" val="4219329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4089603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01BC-23E9-874C-A548-5F2021624C24}"/>
              </a:ext>
            </a:extLst>
          </p:cNvPr>
          <p:cNvSpPr>
            <a:spLocks noGrp="1"/>
          </p:cNvSpPr>
          <p:nvPr>
            <p:ph type="title"/>
          </p:nvPr>
        </p:nvSpPr>
        <p:spPr/>
        <p:txBody>
          <a:bodyPr/>
          <a:lstStyle/>
          <a:p>
            <a:r>
              <a:rPr lang="en-US" dirty="0" err="1"/>
              <a:t>GraphBLAS</a:t>
            </a:r>
            <a:r>
              <a:rPr lang="en-US" dirty="0"/>
              <a:t> Execution modes</a:t>
            </a:r>
          </a:p>
        </p:txBody>
      </p:sp>
      <p:sp>
        <p:nvSpPr>
          <p:cNvPr id="3" name="Content Placeholder 2">
            <a:extLst>
              <a:ext uri="{FF2B5EF4-FFF2-40B4-BE49-F238E27FC236}">
                <a16:creationId xmlns:a16="http://schemas.microsoft.com/office/drawing/2014/main" id="{03AEC01C-6429-FB41-B158-1FF39694F589}"/>
              </a:ext>
            </a:extLst>
          </p:cNvPr>
          <p:cNvSpPr>
            <a:spLocks noGrp="1"/>
          </p:cNvSpPr>
          <p:nvPr>
            <p:ph idx="1"/>
          </p:nvPr>
        </p:nvSpPr>
        <p:spPr>
          <a:xfrm>
            <a:off x="166688" y="738529"/>
            <a:ext cx="8802824" cy="2353917"/>
          </a:xfrm>
        </p:spPr>
        <p:txBody>
          <a:bodyPr/>
          <a:lstStyle/>
          <a:p>
            <a:r>
              <a:rPr lang="en-US" sz="2000" dirty="0"/>
              <a:t>A GraphBLAS program defines a DAG of operations.</a:t>
            </a:r>
          </a:p>
          <a:p>
            <a:r>
              <a:rPr lang="en-US" sz="2000" dirty="0"/>
              <a:t>Objects are defined by the sequence of GraphBLAS method calls, but the value of the object is not assured until a GraphBLAS method queries its state.</a:t>
            </a:r>
          </a:p>
          <a:p>
            <a:r>
              <a:rPr lang="en-US" sz="2000" dirty="0"/>
              <a:t>This gives an implementation flexibility to optimize the execution (fusing methods, replacing method sequences by more efficient ones, etc.)</a:t>
            </a:r>
          </a:p>
        </p:txBody>
      </p:sp>
      <p:sp>
        <p:nvSpPr>
          <p:cNvPr id="4" name="Slide Number Placeholder 3">
            <a:extLst>
              <a:ext uri="{FF2B5EF4-FFF2-40B4-BE49-F238E27FC236}">
                <a16:creationId xmlns:a16="http://schemas.microsoft.com/office/drawing/2014/main" id="{1E9F2501-A348-E147-BD4D-3542436A922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30</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4255A16-9431-9D4C-B8EF-87D30986037B}"/>
              </a:ext>
            </a:extLst>
          </p:cNvPr>
          <p:cNvSpPr txBox="1"/>
          <p:nvPr/>
        </p:nvSpPr>
        <p:spPr>
          <a:xfrm>
            <a:off x="606767" y="3123224"/>
            <a:ext cx="2254360" cy="92333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GrB_op1(A);</a:t>
            </a:r>
          </a:p>
          <a:p>
            <a:r>
              <a:rPr lang="en-US" b="1" dirty="0">
                <a:latin typeface="Courier New" panose="02070309020205020404" pitchFamily="49" charset="0"/>
                <a:cs typeface="Courier New" panose="02070309020205020404" pitchFamily="49" charset="0"/>
              </a:rPr>
              <a:t>GrB_op2(B);</a:t>
            </a:r>
          </a:p>
          <a:p>
            <a:r>
              <a:rPr lang="en-US" b="1" dirty="0">
                <a:latin typeface="Courier New" panose="02070309020205020404" pitchFamily="49" charset="0"/>
                <a:cs typeface="Courier New" panose="02070309020205020404" pitchFamily="49" charset="0"/>
              </a:rPr>
              <a:t>GrB_op3(C,A,B);</a:t>
            </a:r>
          </a:p>
        </p:txBody>
      </p:sp>
      <p:sp>
        <p:nvSpPr>
          <p:cNvPr id="6" name="TextBox 5">
            <a:extLst>
              <a:ext uri="{FF2B5EF4-FFF2-40B4-BE49-F238E27FC236}">
                <a16:creationId xmlns:a16="http://schemas.microsoft.com/office/drawing/2014/main" id="{9B2DADF4-103E-824D-928B-3C875E1F633D}"/>
              </a:ext>
            </a:extLst>
          </p:cNvPr>
          <p:cNvSpPr txBox="1"/>
          <p:nvPr/>
        </p:nvSpPr>
        <p:spPr>
          <a:xfrm>
            <a:off x="4277207" y="2907780"/>
            <a:ext cx="1574800"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GrB_op1(A);</a:t>
            </a:r>
          </a:p>
        </p:txBody>
      </p:sp>
      <p:sp>
        <p:nvSpPr>
          <p:cNvPr id="7" name="TextBox 6">
            <a:extLst>
              <a:ext uri="{FF2B5EF4-FFF2-40B4-BE49-F238E27FC236}">
                <a16:creationId xmlns:a16="http://schemas.microsoft.com/office/drawing/2014/main" id="{957F5EC9-02E4-2341-9472-9FA90151EE9C}"/>
              </a:ext>
            </a:extLst>
          </p:cNvPr>
          <p:cNvSpPr txBox="1"/>
          <p:nvPr/>
        </p:nvSpPr>
        <p:spPr>
          <a:xfrm>
            <a:off x="6615044" y="2907780"/>
            <a:ext cx="1563185"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GrB_op2(B);</a:t>
            </a:r>
          </a:p>
        </p:txBody>
      </p:sp>
      <p:sp>
        <p:nvSpPr>
          <p:cNvPr id="8" name="TextBox 7">
            <a:extLst>
              <a:ext uri="{FF2B5EF4-FFF2-40B4-BE49-F238E27FC236}">
                <a16:creationId xmlns:a16="http://schemas.microsoft.com/office/drawing/2014/main" id="{25FCA09B-E84E-4044-8BF0-3EA042157307}"/>
              </a:ext>
            </a:extLst>
          </p:cNvPr>
          <p:cNvSpPr txBox="1"/>
          <p:nvPr/>
        </p:nvSpPr>
        <p:spPr>
          <a:xfrm>
            <a:off x="5223496" y="3646444"/>
            <a:ext cx="2060881"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GrB_op3(C,A,B);</a:t>
            </a:r>
          </a:p>
        </p:txBody>
      </p:sp>
      <p:cxnSp>
        <p:nvCxnSpPr>
          <p:cNvPr id="10" name="Straight Arrow Connector 9">
            <a:extLst>
              <a:ext uri="{FF2B5EF4-FFF2-40B4-BE49-F238E27FC236}">
                <a16:creationId xmlns:a16="http://schemas.microsoft.com/office/drawing/2014/main" id="{092287E7-E381-BE4A-A3F6-913AC1ACF1ED}"/>
              </a:ext>
            </a:extLst>
          </p:cNvPr>
          <p:cNvCxnSpPr>
            <a:stCxn id="6" idx="2"/>
          </p:cNvCxnSpPr>
          <p:nvPr/>
        </p:nvCxnSpPr>
        <p:spPr bwMode="auto">
          <a:xfrm>
            <a:off x="5064607" y="3246334"/>
            <a:ext cx="972636"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1" name="Straight Arrow Connector 10">
            <a:extLst>
              <a:ext uri="{FF2B5EF4-FFF2-40B4-BE49-F238E27FC236}">
                <a16:creationId xmlns:a16="http://schemas.microsoft.com/office/drawing/2014/main" id="{F3958A5F-73E9-CB4B-8138-802592FDED69}"/>
              </a:ext>
            </a:extLst>
          </p:cNvPr>
          <p:cNvCxnSpPr>
            <a:cxnSpLocks/>
            <a:stCxn id="7" idx="2"/>
          </p:cNvCxnSpPr>
          <p:nvPr/>
        </p:nvCxnSpPr>
        <p:spPr bwMode="auto">
          <a:xfrm flipH="1">
            <a:off x="6488935" y="3246334"/>
            <a:ext cx="907702"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9" name="Straight Connector 18">
            <a:extLst>
              <a:ext uri="{FF2B5EF4-FFF2-40B4-BE49-F238E27FC236}">
                <a16:creationId xmlns:a16="http://schemas.microsoft.com/office/drawing/2014/main" id="{05FF8D5C-C874-DA40-915B-1C6C80539A67}"/>
              </a:ext>
            </a:extLst>
          </p:cNvPr>
          <p:cNvCxnSpPr>
            <a:cxnSpLocks/>
          </p:cNvCxnSpPr>
          <p:nvPr/>
        </p:nvCxnSpPr>
        <p:spPr bwMode="auto">
          <a:xfrm>
            <a:off x="2923761" y="3525446"/>
            <a:ext cx="986182" cy="0"/>
          </a:xfrm>
          <a:prstGeom prst="line">
            <a:avLst/>
          </a:prstGeom>
          <a:noFill/>
          <a:ln w="34925" cap="flat" cmpd="sng" algn="ctr">
            <a:solidFill>
              <a:schemeClr val="tx1"/>
            </a:solidFill>
            <a:prstDash val="solid"/>
            <a:round/>
            <a:headEnd type="none" w="med" len="med"/>
            <a:tailEnd type="arrow" w="med" len="med"/>
          </a:ln>
          <a:effectLst/>
        </p:spPr>
      </p:cxnSp>
      <p:sp>
        <p:nvSpPr>
          <p:cNvPr id="21" name="Content Placeholder 2">
            <a:extLst>
              <a:ext uri="{FF2B5EF4-FFF2-40B4-BE49-F238E27FC236}">
                <a16:creationId xmlns:a16="http://schemas.microsoft.com/office/drawing/2014/main" id="{9049AB21-91AE-B54F-A9EC-1F4117F5C390}"/>
              </a:ext>
            </a:extLst>
          </p:cNvPr>
          <p:cNvSpPr txBox="1">
            <a:spLocks/>
          </p:cNvSpPr>
          <p:nvPr/>
        </p:nvSpPr>
        <p:spPr bwMode="auto">
          <a:xfrm>
            <a:off x="345316" y="4200442"/>
            <a:ext cx="8382759" cy="25050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An execution of a GraphBLAS program defines a context for the library.</a:t>
            </a:r>
          </a:p>
          <a:p>
            <a:r>
              <a:rPr lang="en-US" sz="2000" kern="0" dirty="0"/>
              <a:t>The execution runs in one of two modes:</a:t>
            </a:r>
          </a:p>
          <a:p>
            <a:pPr lvl="1"/>
            <a:r>
              <a:rPr lang="en-US" sz="1600" kern="0" dirty="0"/>
              <a:t>Blocking mode … executes methods in program order with each method completing before the next is called</a:t>
            </a:r>
          </a:p>
          <a:p>
            <a:pPr lvl="1"/>
            <a:r>
              <a:rPr lang="en-US" sz="1600" kern="0" dirty="0"/>
              <a:t>Non-Blocking mode … methods launched in order. Complete in any order consistent with the DAG.  Objects </a:t>
            </a:r>
            <a:r>
              <a:rPr lang="en-US" sz="1600" b="1" i="1" kern="0" dirty="0"/>
              <a:t>may</a:t>
            </a:r>
            <a:r>
              <a:rPr lang="en-US" sz="1600" kern="0" dirty="0"/>
              <a:t> not exit in fully defined state until queried. </a:t>
            </a:r>
          </a:p>
          <a:p>
            <a:r>
              <a:rPr lang="en-US" sz="2000" b="1" kern="0" dirty="0">
                <a:solidFill>
                  <a:srgbClr val="C00000"/>
                </a:solidFill>
              </a:rPr>
              <a:t>Pygraphblas uses non-blocking mode</a:t>
            </a:r>
          </a:p>
        </p:txBody>
      </p:sp>
    </p:spTree>
    <p:extLst>
      <p:ext uri="{BB962C8B-B14F-4D97-AF65-F5344CB8AC3E}">
        <p14:creationId xmlns:p14="http://schemas.microsoft.com/office/powerpoint/2010/main" val="39367096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15926" y="897406"/>
            <a:ext cx="8642616" cy="4840287"/>
          </a:xfrm>
        </p:spPr>
        <p:txBody>
          <a:bodyPr/>
          <a:lstStyle/>
          <a:p>
            <a:r>
              <a:rPr lang="en-US" dirty="0"/>
              <a:t>Matrices in real problems are imported into the program from a file or an external application.</a:t>
            </a:r>
          </a:p>
          <a:p>
            <a:endParaRPr lang="en-US" dirty="0"/>
          </a:p>
          <a:p>
            <a:r>
              <a:rPr lang="en-US" dirty="0"/>
              <a:t>We can build a matrix element by element</a:t>
            </a:r>
          </a:p>
          <a:p>
            <a:pPr lvl="1"/>
            <a:r>
              <a:rPr lang="en-US" dirty="0"/>
              <a:t>Import pygraphblas      </a:t>
            </a:r>
            <a:r>
              <a:rPr lang="en-US" sz="1400" dirty="0"/>
              <a:t>  </a:t>
            </a:r>
            <a:r>
              <a:rPr lang="en-US" dirty="0"/>
              <a:t>    </a:t>
            </a:r>
            <a:r>
              <a:rPr lang="en-US" sz="18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Set size of matrix               </a:t>
            </a:r>
            <a:r>
              <a:rPr lang="en-US" sz="1800" b="1" dirty="0">
                <a:latin typeface="Courier New" panose="02070309020205020404" pitchFamily="49" charset="0"/>
                <a:cs typeface="Courier New" panose="02070309020205020404" pitchFamily="49" charset="0"/>
              </a:rPr>
              <a:t>n = 3</a:t>
            </a:r>
          </a:p>
          <a:p>
            <a:pPr lvl="1"/>
            <a:r>
              <a:rPr lang="en-US" dirty="0">
                <a:sym typeface="Wingdings" pitchFamily="2" charset="2"/>
              </a:rPr>
              <a:t>Build a square matrix:        </a:t>
            </a:r>
            <a:r>
              <a:rPr lang="en-US" sz="1800" b="1" dirty="0">
                <a:latin typeface="Courier New" panose="02070309020205020404" pitchFamily="49" charset="0"/>
                <a:cs typeface="Courier New" panose="02070309020205020404" pitchFamily="49" charset="0"/>
                <a:sym typeface="Wingdings" pitchFamily="2" charset="2"/>
              </a:rPr>
              <a:t>A = </a:t>
            </a:r>
            <a:r>
              <a:rPr lang="en-US" sz="1800" b="1" dirty="0" err="1">
                <a:latin typeface="Courier New" panose="02070309020205020404" pitchFamily="49" charset="0"/>
                <a:cs typeface="Courier New" panose="02070309020205020404" pitchFamily="49" charset="0"/>
                <a:sym typeface="Wingdings" pitchFamily="2" charset="2"/>
              </a:rPr>
              <a:t>grb.Matrix.sparse</a:t>
            </a:r>
            <a:r>
              <a:rPr lang="en-US" sz="1800" b="1" dirty="0">
                <a:latin typeface="Courier New" panose="02070309020205020404" pitchFamily="49" charset="0"/>
                <a:cs typeface="Courier New" panose="02070309020205020404" pitchFamily="49" charset="0"/>
                <a:sym typeface="Wingdings" pitchFamily="2" charset="2"/>
              </a:rPr>
              <a:t>(grb.UINT64,n,n)</a:t>
            </a:r>
          </a:p>
          <a:p>
            <a:pPr lvl="1"/>
            <a:r>
              <a:rPr lang="en-US" dirty="0">
                <a:sym typeface="Wingdings" pitchFamily="2" charset="2"/>
              </a:rPr>
              <a:t>Set a value in the matrix    </a:t>
            </a:r>
            <a:r>
              <a:rPr lang="en-US" sz="1800" b="1" dirty="0">
                <a:latin typeface="Courier New" panose="02070309020205020404" pitchFamily="49" charset="0"/>
                <a:cs typeface="Courier New" panose="02070309020205020404" pitchFamily="49" charset="0"/>
                <a:sym typeface="Wingdings" pitchFamily="2" charset="2"/>
              </a:rPr>
              <a:t>A[1,2] = 4</a:t>
            </a:r>
          </a:p>
          <a:p>
            <a:pPr lvl="1"/>
            <a:r>
              <a:rPr lang="en-US" dirty="0">
                <a:sym typeface="Wingdings" pitchFamily="2" charset="2"/>
              </a:rPr>
              <a:t>Look at the matrix              </a:t>
            </a:r>
            <a:r>
              <a:rPr lang="en-US" sz="1800" b="1" dirty="0">
                <a:latin typeface="Courier New" panose="02070309020205020404" pitchFamily="49" charset="0"/>
                <a:cs typeface="Courier New" panose="02070309020205020404" pitchFamily="49" charset="0"/>
                <a:sym typeface="Wingdings" pitchFamily="2" charset="2"/>
              </a:rPr>
              <a:t>print(A)</a:t>
            </a:r>
            <a:endParaRPr lang="en-US" b="1" dirty="0">
              <a:latin typeface="Courier New" panose="02070309020205020404" pitchFamily="49" charset="0"/>
              <a:cs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31</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33913849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32</a:t>
            </a:fld>
            <a:endParaRPr lang="en-US" dirty="0">
              <a:solidFill>
                <a:srgbClr val="000000"/>
              </a:solidFill>
              <a:ea typeface="ＭＳ Ｐゴシック" pitchFamily="34" charset="-128"/>
            </a:endParaRPr>
          </a:p>
        </p:txBody>
      </p:sp>
      <p:pic>
        <p:nvPicPr>
          <p:cNvPr id="9" name="Picture 8" descr="Graphical user interface, text, application, email&#10;&#10;Description automatically generated">
            <a:extLst>
              <a:ext uri="{FF2B5EF4-FFF2-40B4-BE49-F238E27FC236}">
                <a16:creationId xmlns:a16="http://schemas.microsoft.com/office/drawing/2014/main" id="{98FCC7A7-0E41-8D47-B1AF-7E6D30D5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711" y="728874"/>
            <a:ext cx="6584068" cy="4292291"/>
          </a:xfrm>
          <a:prstGeom prst="rect">
            <a:avLst/>
          </a:prstGeom>
        </p:spPr>
      </p:pic>
      <p:sp>
        <p:nvSpPr>
          <p:cNvPr id="10" name="Content Placeholder 2">
            <a:extLst>
              <a:ext uri="{FF2B5EF4-FFF2-40B4-BE49-F238E27FC236}">
                <a16:creationId xmlns:a16="http://schemas.microsoft.com/office/drawing/2014/main" id="{E51D4755-AB4C-E647-8D16-37A5FD590A9A}"/>
              </a:ext>
            </a:extLst>
          </p:cNvPr>
          <p:cNvSpPr txBox="1">
            <a:spLocks/>
          </p:cNvSpPr>
          <p:nvPr/>
        </p:nvSpPr>
        <p:spPr bwMode="auto">
          <a:xfrm>
            <a:off x="931492" y="5178751"/>
            <a:ext cx="8060108"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a:t>
            </a:r>
            <a:r>
              <a:rPr lang="en-US" sz="1800" b="1" i="1" kern="0" dirty="0" err="1">
                <a:latin typeface="Courier New" panose="02070309020205020404" pitchFamily="49" charset="0"/>
                <a:cs typeface="Courier New" panose="02070309020205020404" pitchFamily="49" charset="0"/>
              </a:rPr>
              <a:t>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
        <p:nvSpPr>
          <p:cNvPr id="11" name="Oval 10">
            <a:extLst>
              <a:ext uri="{FF2B5EF4-FFF2-40B4-BE49-F238E27FC236}">
                <a16:creationId xmlns:a16="http://schemas.microsoft.com/office/drawing/2014/main" id="{10EF3621-9602-BE49-92AD-83AFA282A568}"/>
              </a:ext>
            </a:extLst>
          </p:cNvPr>
          <p:cNvSpPr/>
          <p:nvPr/>
        </p:nvSpPr>
        <p:spPr bwMode="auto">
          <a:xfrm>
            <a:off x="7405510" y="2458393"/>
            <a:ext cx="587024"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Oval 11">
            <a:extLst>
              <a:ext uri="{FF2B5EF4-FFF2-40B4-BE49-F238E27FC236}">
                <a16:creationId xmlns:a16="http://schemas.microsoft.com/office/drawing/2014/main" id="{85965968-697A-DE4F-9269-11AE5C7C2232}"/>
              </a:ext>
            </a:extLst>
          </p:cNvPr>
          <p:cNvSpPr/>
          <p:nvPr/>
        </p:nvSpPr>
        <p:spPr bwMode="auto">
          <a:xfrm>
            <a:off x="8132640" y="2135606"/>
            <a:ext cx="543012"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564201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33</a:t>
            </a:fld>
            <a:endParaRPr lang="en-US" dirty="0">
              <a:solidFill>
                <a:srgbClr val="000000"/>
              </a:solidFill>
              <a:ea typeface="ＭＳ Ｐゴシック" pitchFamily="34" charset="-128"/>
            </a:endParaRPr>
          </a:p>
        </p:txBody>
      </p:sp>
      <p:pic>
        <p:nvPicPr>
          <p:cNvPr id="6" name="Picture 5" descr="A picture containing text&#10;&#10;Description automatically generated">
            <a:extLst>
              <a:ext uri="{FF2B5EF4-FFF2-40B4-BE49-F238E27FC236}">
                <a16:creationId xmlns:a16="http://schemas.microsoft.com/office/drawing/2014/main" id="{00002602-FF44-A144-A3EE-6BF135A6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666" y="879235"/>
            <a:ext cx="6611825" cy="4292292"/>
          </a:xfrm>
          <a:prstGeom prst="rect">
            <a:avLst/>
          </a:prstGeom>
        </p:spPr>
      </p:pic>
      <p:sp>
        <p:nvSpPr>
          <p:cNvPr id="7" name="Content Placeholder 2">
            <a:extLst>
              <a:ext uri="{FF2B5EF4-FFF2-40B4-BE49-F238E27FC236}">
                <a16:creationId xmlns:a16="http://schemas.microsoft.com/office/drawing/2014/main" id="{FBAFB0FA-9014-471C-8B77-50D0DE809779}"/>
              </a:ext>
            </a:extLst>
          </p:cNvPr>
          <p:cNvSpPr txBox="1">
            <a:spLocks/>
          </p:cNvSpPr>
          <p:nvPr/>
        </p:nvSpPr>
        <p:spPr bwMode="auto">
          <a:xfrm>
            <a:off x="931492" y="5178751"/>
            <a:ext cx="7472654"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Tree>
    <p:extLst>
      <p:ext uri="{BB962C8B-B14F-4D97-AF65-F5344CB8AC3E}">
        <p14:creationId xmlns:p14="http://schemas.microsoft.com/office/powerpoint/2010/main" val="33903341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88" y="897406"/>
            <a:ext cx="8810624" cy="5549114"/>
          </a:xfrm>
        </p:spPr>
        <p:txBody>
          <a:bodyPr/>
          <a:lstStyle/>
          <a:p>
            <a:r>
              <a:rPr lang="en-US" dirty="0"/>
              <a:t>Matrices in real problems are imported into the program from a file or an external application.</a:t>
            </a:r>
          </a:p>
          <a:p>
            <a:endParaRPr lang="en-US" dirty="0"/>
          </a:p>
          <a:p>
            <a:r>
              <a:rPr lang="en-US" dirty="0"/>
              <a:t>We can build Matrices from lists:</a:t>
            </a:r>
          </a:p>
          <a:p>
            <a:pPr lvl="1"/>
            <a:r>
              <a:rPr lang="en-US" dirty="0"/>
              <a:t>Import pygraphblas:    </a:t>
            </a:r>
            <a:r>
              <a:rPr lang="en-US" sz="1400" dirty="0"/>
              <a:t> </a:t>
            </a:r>
            <a:r>
              <a:rPr lang="en-US" dirty="0"/>
              <a:t>   </a:t>
            </a:r>
            <a:r>
              <a:rPr lang="en-US" sz="16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List of row indices:          </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 [0, 2, 4, 5]</a:t>
            </a:r>
          </a:p>
          <a:p>
            <a:pPr lvl="1"/>
            <a:r>
              <a:rPr lang="en-US" dirty="0"/>
              <a:t>List of column indices:    </a:t>
            </a:r>
            <a:r>
              <a:rPr lang="en-US" sz="1600" b="1" dirty="0">
                <a:latin typeface="Courier New" panose="02070309020205020404" pitchFamily="49" charset="0"/>
                <a:cs typeface="Courier New" panose="02070309020205020404" pitchFamily="49" charset="0"/>
              </a:rPr>
              <a:t>ci  = [1, 3, 5, 5]</a:t>
            </a:r>
          </a:p>
          <a:p>
            <a:pPr lvl="1"/>
            <a:r>
              <a:rPr lang="en-US" dirty="0"/>
              <a:t>List of Values:                 </a:t>
            </a:r>
            <a:r>
              <a:rPr lang="en-US" sz="1600" b="1" dirty="0" err="1">
                <a:latin typeface="Courier New" panose="02070309020205020404" pitchFamily="49" charset="0"/>
                <a:cs typeface="Courier New" panose="02070309020205020404" pitchFamily="49" charset="0"/>
              </a:rPr>
              <a:t>val</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a:t>
            </a:r>
            <a:endParaRPr lang="en-US" sz="1400" dirty="0">
              <a:sym typeface="Wingdings" pitchFamily="2" charset="2"/>
            </a:endParaRPr>
          </a:p>
          <a:p>
            <a:pPr lvl="1"/>
            <a:r>
              <a:rPr lang="en-US" dirty="0">
                <a:sym typeface="Wingdings" pitchFamily="2" charset="2"/>
              </a:rPr>
              <a:t>Build the matrix:              </a:t>
            </a:r>
            <a:r>
              <a:rPr lang="en-US" sz="1600" b="1" dirty="0">
                <a:latin typeface="Courier New" panose="02070309020205020404" pitchFamily="49" charset="0"/>
                <a:cs typeface="Courier New" panose="02070309020205020404" pitchFamily="49" charset="0"/>
                <a:sym typeface="Wingdings" pitchFamily="2" charset="2"/>
              </a:rPr>
              <a:t>A = </a:t>
            </a:r>
            <a:r>
              <a:rPr lang="en-US" sz="1600" b="1" dirty="0" err="1">
                <a:latin typeface="Courier New" panose="02070309020205020404" pitchFamily="49" charset="0"/>
                <a:cs typeface="Courier New" panose="02070309020205020404" pitchFamily="49" charset="0"/>
                <a:sym typeface="Wingdings" pitchFamily="2" charset="2"/>
              </a:rPr>
              <a:t>grb.Matrix.from_lists</a:t>
            </a:r>
            <a:r>
              <a:rPr lang="en-US" sz="1600" b="1" dirty="0">
                <a:latin typeface="Courier New" panose="02070309020205020404" pitchFamily="49" charset="0"/>
                <a:cs typeface="Courier New" panose="02070309020205020404" pitchFamily="49" charset="0"/>
                <a:sym typeface="Wingdings" pitchFamily="2" charset="2"/>
              </a:rPr>
              <a:t>(</a:t>
            </a:r>
            <a:r>
              <a:rPr lang="en-US" sz="1600" b="1" dirty="0" err="1">
                <a:latin typeface="Courier New" panose="02070309020205020404" pitchFamily="49" charset="0"/>
                <a:cs typeface="Courier New" panose="02070309020205020404" pitchFamily="49" charset="0"/>
                <a:sym typeface="Wingdings" pitchFamily="2" charset="2"/>
              </a:rPr>
              <a:t>ri</a:t>
            </a:r>
            <a:r>
              <a:rPr lang="en-US" sz="1600" b="1" dirty="0">
                <a:latin typeface="Courier New" panose="02070309020205020404" pitchFamily="49" charset="0"/>
                <a:cs typeface="Courier New" panose="02070309020205020404" pitchFamily="49" charset="0"/>
                <a:sym typeface="Wingdings" pitchFamily="2" charset="2"/>
              </a:rPr>
              <a:t>, ci, </a:t>
            </a:r>
            <a:r>
              <a:rPr lang="en-US" sz="1600" b="1" dirty="0" err="1">
                <a:latin typeface="Courier New" panose="02070309020205020404" pitchFamily="49" charset="0"/>
                <a:cs typeface="Courier New" panose="02070309020205020404" pitchFamily="49" charset="0"/>
                <a:sym typeface="Wingdings" pitchFamily="2" charset="2"/>
              </a:rPr>
              <a:t>val</a:t>
            </a:r>
            <a:r>
              <a:rPr lang="en-US" sz="1600" b="1" dirty="0">
                <a:latin typeface="Courier New" panose="02070309020205020404" pitchFamily="49" charset="0"/>
                <a:cs typeface="Courier New" panose="02070309020205020404" pitchFamily="49" charset="0"/>
                <a:sym typeface="Wingdings" pitchFamily="2" charset="2"/>
              </a:rPr>
              <a:t>)</a:t>
            </a:r>
          </a:p>
          <a:p>
            <a:pPr lvl="1"/>
            <a:r>
              <a:rPr lang="en-US" dirty="0">
                <a:sym typeface="Wingdings" pitchFamily="2" charset="2"/>
              </a:rPr>
              <a:t>Number of columns:       </a:t>
            </a:r>
            <a:r>
              <a:rPr lang="en-US" sz="1600" b="1" dirty="0">
                <a:latin typeface="Courier New" panose="02070309020205020404" pitchFamily="49" charset="0"/>
                <a:cs typeface="Courier New" panose="02070309020205020404" pitchFamily="49" charset="0"/>
                <a:sym typeface="Wingdings" pitchFamily="2" charset="2"/>
              </a:rPr>
              <a:t>NUM_NODES = </a:t>
            </a:r>
            <a:r>
              <a:rPr lang="en-US" sz="1600" b="1" dirty="0" err="1">
                <a:latin typeface="Courier New" panose="02070309020205020404" pitchFamily="49" charset="0"/>
                <a:cs typeface="Courier New" panose="02070309020205020404" pitchFamily="49" charset="0"/>
                <a:sym typeface="Wingdings" pitchFamily="2" charset="2"/>
              </a:rPr>
              <a:t>A.ncol</a:t>
            </a:r>
            <a:endParaRPr lang="en-US" b="1" dirty="0">
              <a:latin typeface="Courier New" panose="02070309020205020404" pitchFamily="49" charset="0"/>
              <a:cs typeface="Courier New" panose="02070309020205020404" pitchFamily="49" charset="0"/>
              <a:sym typeface="Wingdings" pitchFamily="2" charset="2"/>
            </a:endParaRPr>
          </a:p>
          <a:p>
            <a:pPr lvl="1"/>
            <a:endParaRPr lang="en-US" dirty="0">
              <a:sym typeface="Wingdings" pitchFamily="2" charset="2"/>
            </a:endParaRPr>
          </a:p>
          <a:p>
            <a:r>
              <a:rPr lang="en-US" dirty="0">
                <a:sym typeface="Wingdings" pitchFamily="2" charset="2"/>
              </a:rPr>
              <a:t>We can look at a matrix as a matrix (with print) or as a graph:</a:t>
            </a:r>
          </a:p>
          <a:p>
            <a:pPr marL="677862" lvl="2" indent="0">
              <a:buNone/>
            </a:pPr>
            <a:endParaRPr lang="en-US" sz="1200" b="1" dirty="0">
              <a:latin typeface="Courier" pitchFamily="2" charset="0"/>
              <a:sym typeface="Wingdings" pitchFamily="2" charset="2"/>
            </a:endParaRP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from </a:t>
            </a:r>
            <a:r>
              <a:rPr lang="en-US" b="1" dirty="0" err="1">
                <a:latin typeface="Courier New" panose="02070309020205020404" pitchFamily="49" charset="0"/>
                <a:cs typeface="Courier New" panose="02070309020205020404" pitchFamily="49" charset="0"/>
                <a:sym typeface="Wingdings" pitchFamily="2" charset="2"/>
              </a:rPr>
              <a:t>pygraphblas.gviz</a:t>
            </a:r>
            <a:r>
              <a:rPr lang="en-US" b="1" dirty="0">
                <a:latin typeface="Courier New" panose="02070309020205020404" pitchFamily="49" charset="0"/>
                <a:cs typeface="Courier New" panose="02070309020205020404" pitchFamily="49" charset="0"/>
                <a:sym typeface="Wingdings" pitchFamily="2" charset="2"/>
              </a:rPr>
              <a:t> import </a:t>
            </a:r>
            <a:r>
              <a:rPr lang="en-US" b="1" dirty="0" err="1">
                <a:latin typeface="Courier New" panose="02070309020205020404" pitchFamily="49" charset="0"/>
                <a:cs typeface="Courier New" panose="02070309020205020404" pitchFamily="49" charset="0"/>
                <a:sym typeface="Wingdings" pitchFamily="2" charset="2"/>
              </a:rPr>
              <a:t>draw_graph</a:t>
            </a:r>
            <a:r>
              <a:rPr lang="en-US" b="1" dirty="0">
                <a:latin typeface="Courier New" panose="02070309020205020404" pitchFamily="49" charset="0"/>
                <a:cs typeface="Courier New" panose="02070309020205020404" pitchFamily="49" charset="0"/>
                <a:sym typeface="Wingdings" pitchFamily="2" charset="2"/>
              </a:rPr>
              <a:t> as draw</a:t>
            </a: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draw(A)</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D6A667E2-E721-AA4A-AC9C-583E2607FF3E}"/>
              </a:ext>
            </a:extLst>
          </p:cNvPr>
          <p:cNvSpPr txBox="1"/>
          <p:nvPr/>
        </p:nvSpPr>
        <p:spPr>
          <a:xfrm>
            <a:off x="5894387" y="3697363"/>
            <a:ext cx="2638425" cy="307777"/>
          </a:xfrm>
          <a:prstGeom prst="rect">
            <a:avLst/>
          </a:prstGeom>
          <a:noFill/>
        </p:spPr>
        <p:txBody>
          <a:bodyPr wrap="square" rtlCol="0">
            <a:spAutoFit/>
          </a:bodyPr>
          <a:lstStyle/>
          <a:p>
            <a:r>
              <a:rPr lang="en-US" sz="1400" dirty="0">
                <a:solidFill>
                  <a:srgbClr val="C00000"/>
                </a:solidFill>
                <a:sym typeface="Wingdings" pitchFamily="2" charset="2"/>
              </a:rPr>
              <a:t> </a:t>
            </a:r>
            <a:r>
              <a:rPr lang="en-US" sz="1400" dirty="0">
                <a:solidFill>
                  <a:srgbClr val="C00000"/>
                </a:solidFill>
              </a:rPr>
              <a:t>A list of True as long as </a:t>
            </a:r>
            <a:r>
              <a:rPr lang="en-US" sz="1400" dirty="0" err="1">
                <a:solidFill>
                  <a:srgbClr val="C00000"/>
                </a:solidFill>
              </a:rPr>
              <a:t>ri</a:t>
            </a:r>
            <a:endParaRPr lang="en-US" sz="1400" dirty="0">
              <a:solidFill>
                <a:srgbClr val="C00000"/>
              </a:solidFill>
            </a:endParaRPr>
          </a:p>
        </p:txBody>
      </p:sp>
    </p:spTree>
    <p:extLst>
      <p:ext uri="{BB962C8B-B14F-4D97-AF65-F5344CB8AC3E}">
        <p14:creationId xmlns:p14="http://schemas.microsoft.com/office/powerpoint/2010/main" val="22129438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80429" y="1081087"/>
            <a:ext cx="4757769" cy="2754629"/>
          </a:xfrm>
        </p:spPr>
        <p:txBody>
          <a:bodyPr/>
          <a:lstStyle/>
          <a:p>
            <a:r>
              <a:rPr lang="en-US" sz="2000" dirty="0"/>
              <a:t>Look at the matrix from Exercise 2 as a graph using </a:t>
            </a:r>
            <a:r>
              <a:rPr lang="en-US" sz="2000" dirty="0" err="1"/>
              <a:t>draw_graph</a:t>
            </a:r>
            <a:r>
              <a:rPr lang="en-US" sz="2000" dirty="0"/>
              <a:t>().</a:t>
            </a:r>
          </a:p>
          <a:p>
            <a:r>
              <a:rPr lang="en-US" sz="2000" dirty="0"/>
              <a:t>Experiment with setting different elements until you are comfortable with the connection between a graph and an adjacency matrix.</a:t>
            </a:r>
          </a:p>
          <a:p>
            <a:r>
              <a:rPr lang="en-US" sz="2000" dirty="0"/>
              <a:t>Create the adjacency matrix of the “</a:t>
            </a:r>
            <a:r>
              <a:rPr lang="en-US" sz="2000" dirty="0" err="1"/>
              <a:t>GraphBLAS</a:t>
            </a:r>
            <a:r>
              <a:rPr lang="en-US" sz="2000" dirty="0"/>
              <a:t> logo graph” from lists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35</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FBE9887B-01D0-A643-9719-4F416A3E9589}"/>
              </a:ext>
            </a:extLst>
          </p:cNvPr>
          <p:cNvSpPr txBox="1">
            <a:spLocks/>
          </p:cNvSpPr>
          <p:nvPr/>
        </p:nvSpPr>
        <p:spPr bwMode="auto">
          <a:xfrm>
            <a:off x="279703" y="4063424"/>
            <a:ext cx="8010057" cy="27546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Items you will need from the </a:t>
            </a:r>
            <a:r>
              <a:rPr lang="en-US" sz="2000" kern="0" dirty="0" err="1"/>
              <a:t>pygraphblas</a:t>
            </a:r>
            <a:endParaRPr lang="en-US" sz="1800" b="1" kern="0" dirty="0">
              <a:latin typeface="Courier New" panose="02070309020205020404" pitchFamily="49" charset="0"/>
              <a:cs typeface="Courier New" panose="02070309020205020404" pitchFamily="49" charset="0"/>
            </a:endParaRP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import pygraphblas as grb</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valueList</a:t>
            </a:r>
            <a:r>
              <a:rPr lang="en-US" b="1" kern="0" dirty="0">
                <a:latin typeface="Courier New" panose="02070309020205020404" pitchFamily="49" charset="0"/>
                <a:cs typeface="Courier New" panose="02070309020205020404" pitchFamily="49" charset="0"/>
              </a:rPr>
              <a:t>)</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grb.Matrix.sparse</a:t>
            </a:r>
            <a:r>
              <a:rPr lang="en-US" b="1" kern="0" dirty="0">
                <a:latin typeface="Courier New" panose="02070309020205020404" pitchFamily="49" charset="0"/>
                <a:cs typeface="Courier New" panose="02070309020205020404" pitchFamily="49" charset="0"/>
              </a:rPr>
              <a:t>(type, n, n)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a:t>
            </a:r>
            <a:r>
              <a:rPr lang="en-US" b="1" kern="0" dirty="0" err="1">
                <a:latin typeface="Courier New" panose="02070309020205020404" pitchFamily="49" charset="0"/>
                <a:cs typeface="Courier New" panose="02070309020205020404" pitchFamily="49" charset="0"/>
              </a:rPr>
              <a:t>row,col</a:t>
            </a:r>
            <a:r>
              <a:rPr lang="en-US" b="1" kern="0" dirty="0">
                <a:latin typeface="Courier New" panose="02070309020205020404" pitchFamily="49" charset="0"/>
                <a:cs typeface="Courier New" panose="02070309020205020404" pitchFamily="49" charset="0"/>
              </a:rPr>
              <a:t>] = </a:t>
            </a:r>
            <a:r>
              <a:rPr lang="en-US" b="1" kern="0" dirty="0" err="1">
                <a:latin typeface="Courier New" panose="02070309020205020404" pitchFamily="49" charset="0"/>
                <a:cs typeface="Courier New" panose="02070309020205020404" pitchFamily="49" charset="0"/>
              </a:rPr>
              <a:t>val</a:t>
            </a:r>
            <a:r>
              <a:rPr lang="en-US" b="1" kern="0" dirty="0">
                <a:latin typeface="Courier New" panose="02070309020205020404" pitchFamily="49" charset="0"/>
                <a:cs typeface="Courier New" panose="02070309020205020404" pitchFamily="49" charset="0"/>
              </a:rPr>
              <a:t>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print(A)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draw(A)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some common types are UINT64, BOOL, FP32, INT8, FP64</a:t>
            </a:r>
          </a:p>
          <a:p>
            <a:pPr marL="0" indent="0">
              <a:buFontTx/>
              <a:buNone/>
            </a:pPr>
            <a:endParaRPr lang="en-US" sz="2000" kern="0" dirty="0"/>
          </a:p>
        </p:txBody>
      </p:sp>
      <p:grpSp>
        <p:nvGrpSpPr>
          <p:cNvPr id="6" name="Group 5">
            <a:extLst>
              <a:ext uri="{FF2B5EF4-FFF2-40B4-BE49-F238E27FC236}">
                <a16:creationId xmlns:a16="http://schemas.microsoft.com/office/drawing/2014/main" id="{7EF3A656-875C-7549-B021-2DC72E7E12EF}"/>
              </a:ext>
            </a:extLst>
          </p:cNvPr>
          <p:cNvGrpSpPr/>
          <p:nvPr/>
        </p:nvGrpSpPr>
        <p:grpSpPr>
          <a:xfrm>
            <a:off x="5238952" y="886778"/>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76820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Diagram&#10;&#10;Description automatically generated">
            <a:extLst>
              <a:ext uri="{FF2B5EF4-FFF2-40B4-BE49-F238E27FC236}">
                <a16:creationId xmlns:a16="http://schemas.microsoft.com/office/drawing/2014/main" id="{652E28DF-231A-9844-A5FF-B6F1210D2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8156"/>
            <a:ext cx="9144000" cy="5029200"/>
          </a:xfrm>
          <a:prstGeom prst="rect">
            <a:avLst/>
          </a:prstGeom>
        </p:spPr>
      </p:pic>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36</a:t>
            </a:fld>
            <a:endParaRPr lang="en-US" dirty="0">
              <a:solidFill>
                <a:srgbClr val="000000"/>
              </a:solidFill>
              <a:ea typeface="ＭＳ Ｐゴシック" pitchFamily="34" charset="-128"/>
            </a:endParaRPr>
          </a:p>
        </p:txBody>
      </p:sp>
      <p:grpSp>
        <p:nvGrpSpPr>
          <p:cNvPr id="61" name="Group 60">
            <a:extLst>
              <a:ext uri="{FF2B5EF4-FFF2-40B4-BE49-F238E27FC236}">
                <a16:creationId xmlns:a16="http://schemas.microsoft.com/office/drawing/2014/main" id="{99625228-B532-E045-A2A4-34FE7BD33505}"/>
              </a:ext>
            </a:extLst>
          </p:cNvPr>
          <p:cNvGrpSpPr/>
          <p:nvPr/>
        </p:nvGrpSpPr>
        <p:grpSpPr>
          <a:xfrm>
            <a:off x="4888333" y="867497"/>
            <a:ext cx="3873914" cy="3047149"/>
            <a:chOff x="4888333" y="867497"/>
            <a:chExt cx="3873914" cy="3047149"/>
          </a:xfrm>
        </p:grpSpPr>
        <p:sp>
          <p:nvSpPr>
            <p:cNvPr id="60" name="Rectangle 59">
              <a:extLst>
                <a:ext uri="{FF2B5EF4-FFF2-40B4-BE49-F238E27FC236}">
                  <a16:creationId xmlns:a16="http://schemas.microsoft.com/office/drawing/2014/main" id="{9241BD13-ECC8-F544-B179-81245B40A437}"/>
                </a:ext>
              </a:extLst>
            </p:cNvPr>
            <p:cNvSpPr/>
            <p:nvPr/>
          </p:nvSpPr>
          <p:spPr bwMode="auto">
            <a:xfrm>
              <a:off x="4888333" y="867497"/>
              <a:ext cx="3873914" cy="3023106"/>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 name="Group 5">
              <a:extLst>
                <a:ext uri="{FF2B5EF4-FFF2-40B4-BE49-F238E27FC236}">
                  <a16:creationId xmlns:a16="http://schemas.microsoft.com/office/drawing/2014/main" id="{7EF3A656-875C-7549-B021-2DC72E7E12EF}"/>
                </a:ext>
              </a:extLst>
            </p:cNvPr>
            <p:cNvGrpSpPr/>
            <p:nvPr/>
          </p:nvGrpSpPr>
          <p:grpSpPr>
            <a:xfrm>
              <a:off x="4989715" y="986156"/>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grpSp>
    </p:spTree>
    <p:extLst>
      <p:ext uri="{BB962C8B-B14F-4D97-AF65-F5344CB8AC3E}">
        <p14:creationId xmlns:p14="http://schemas.microsoft.com/office/powerpoint/2010/main" val="40862547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02307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1747043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E66-3032-3243-BDB1-2BA9577B031C}"/>
              </a:ext>
            </a:extLst>
          </p:cNvPr>
          <p:cNvSpPr>
            <a:spLocks noGrp="1"/>
          </p:cNvSpPr>
          <p:nvPr>
            <p:ph type="title"/>
          </p:nvPr>
        </p:nvSpPr>
        <p:spPr/>
        <p:txBody>
          <a:bodyPr/>
          <a:lstStyle/>
          <a:p>
            <a:r>
              <a:rPr lang="en-US" dirty="0" err="1"/>
              <a:t>GraphBLAS</a:t>
            </a:r>
            <a:r>
              <a:rPr lang="en-US" dirty="0"/>
              <a:t> vectors and matrices</a:t>
            </a:r>
          </a:p>
        </p:txBody>
      </p:sp>
      <p:sp>
        <p:nvSpPr>
          <p:cNvPr id="3" name="Content Placeholder 2">
            <a:extLst>
              <a:ext uri="{FF2B5EF4-FFF2-40B4-BE49-F238E27FC236}">
                <a16:creationId xmlns:a16="http://schemas.microsoft.com/office/drawing/2014/main" id="{4519402E-A4D7-0248-85C4-0FD9EE93AE8B}"/>
              </a:ext>
            </a:extLst>
          </p:cNvPr>
          <p:cNvSpPr>
            <a:spLocks noGrp="1"/>
          </p:cNvSpPr>
          <p:nvPr>
            <p:ph idx="1"/>
          </p:nvPr>
        </p:nvSpPr>
        <p:spPr>
          <a:xfrm>
            <a:off x="455613" y="962455"/>
            <a:ext cx="8237537" cy="1678096"/>
          </a:xfrm>
        </p:spPr>
        <p:txBody>
          <a:bodyPr/>
          <a:lstStyle/>
          <a:p>
            <a:r>
              <a:rPr lang="en-US" sz="1800" dirty="0"/>
              <a:t>Let’s review our Matrix and Vector Objects.</a:t>
            </a:r>
          </a:p>
          <a:p>
            <a:r>
              <a:rPr lang="en-US" sz="1800" dirty="0"/>
              <a:t>They are opaque … the structure is not defined in the spec so implementors have maximum flexibility to optimize their implementation</a:t>
            </a:r>
          </a:p>
          <a:p>
            <a:r>
              <a:rPr lang="en-US" sz="1800" dirty="0"/>
              <a:t>pygraphblas defines a number of static methods to use when working with matrices and vectors</a:t>
            </a:r>
          </a:p>
        </p:txBody>
      </p:sp>
      <p:sp>
        <p:nvSpPr>
          <p:cNvPr id="4" name="Slide Number Placeholder 3">
            <a:extLst>
              <a:ext uri="{FF2B5EF4-FFF2-40B4-BE49-F238E27FC236}">
                <a16:creationId xmlns:a16="http://schemas.microsoft.com/office/drawing/2014/main" id="{11D370C0-EF59-A648-A2AF-9AF42188D850}"/>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38</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84909DB-097F-4D48-A6E1-4BBB80F2E871}"/>
              </a:ext>
            </a:extLst>
          </p:cNvPr>
          <p:cNvSpPr txBox="1"/>
          <p:nvPr/>
        </p:nvSpPr>
        <p:spPr>
          <a:xfrm>
            <a:off x="2112576" y="5141028"/>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vector of size N</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(type, N)</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vector from index and value lists</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indList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6F6802F-D808-5F4A-9EEC-274D04FC117C}"/>
              </a:ext>
            </a:extLst>
          </p:cNvPr>
          <p:cNvSpPr txBox="1"/>
          <p:nvPr/>
        </p:nvSpPr>
        <p:spPr>
          <a:xfrm>
            <a:off x="2112577" y="3171875"/>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matrix with </a:t>
            </a:r>
            <a:r>
              <a:rPr lang="en-US" sz="1600" b="1" dirty="0" err="1">
                <a:solidFill>
                  <a:srgbClr val="008000"/>
                </a:solidFill>
                <a:latin typeface="Courier New" panose="02070309020205020404" pitchFamily="49" charset="0"/>
                <a:cs typeface="Courier New" panose="02070309020205020404" pitchFamily="49" charset="0"/>
              </a:rPr>
              <a:t>Nrows</a:t>
            </a:r>
            <a:r>
              <a:rPr lang="en-US" sz="1600" b="1" dirty="0">
                <a:solidFill>
                  <a:srgbClr val="008000"/>
                </a:solidFill>
                <a:latin typeface="Courier New" panose="02070309020205020404" pitchFamily="49" charset="0"/>
                <a:cs typeface="Courier New" panose="02070309020205020404" pitchFamily="49" charset="0"/>
              </a:rPr>
              <a:t> and </a:t>
            </a:r>
            <a:r>
              <a:rPr lang="en-US" sz="1600" b="1" dirty="0" err="1">
                <a:solidFill>
                  <a:srgbClr val="008000"/>
                </a:solidFill>
                <a:latin typeface="Courier New" panose="02070309020205020404" pitchFamily="49" charset="0"/>
                <a:cs typeface="Courier New" panose="02070309020205020404" pitchFamily="49" charset="0"/>
              </a:rPr>
              <a:t>Ncols</a:t>
            </a:r>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grb.Matrix.sparse</a:t>
            </a:r>
            <a:r>
              <a:rPr lang="en-US" sz="1600" b="1" dirty="0">
                <a:latin typeface="Courier New" panose="02070309020205020404" pitchFamily="49" charset="0"/>
                <a:cs typeface="Courier New" panose="02070309020205020404" pitchFamily="49" charset="0"/>
              </a:rPr>
              <a:t>(type, </a:t>
            </a:r>
            <a:r>
              <a:rPr lang="en-US" sz="1600" b="1" dirty="0" err="1">
                <a:latin typeface="Courier New" panose="02070309020205020404" pitchFamily="49" charset="0"/>
                <a:cs typeface="Courier New" panose="02070309020205020404" pitchFamily="49" charset="0"/>
              </a:rPr>
              <a:t>Nrows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Ncols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matrix from index and value lists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D3F77445-C71A-4247-B156-85D9E9E9E9F9}"/>
              </a:ext>
            </a:extLst>
          </p:cNvPr>
          <p:cNvSpPr txBox="1"/>
          <p:nvPr/>
        </p:nvSpPr>
        <p:spPr>
          <a:xfrm>
            <a:off x="2112577" y="2825151"/>
            <a:ext cx="6399034"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p:txBody>
      </p:sp>
      <p:sp>
        <p:nvSpPr>
          <p:cNvPr id="8" name="Left Brace 7">
            <a:extLst>
              <a:ext uri="{FF2B5EF4-FFF2-40B4-BE49-F238E27FC236}">
                <a16:creationId xmlns:a16="http://schemas.microsoft.com/office/drawing/2014/main" id="{9787F6D5-F882-634D-9852-15A7605B26DC}"/>
              </a:ext>
            </a:extLst>
          </p:cNvPr>
          <p:cNvSpPr/>
          <p:nvPr/>
        </p:nvSpPr>
        <p:spPr bwMode="auto">
          <a:xfrm>
            <a:off x="1744720" y="2748237"/>
            <a:ext cx="413575" cy="1876315"/>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9" name="TextBox 8">
            <a:extLst>
              <a:ext uri="{FF2B5EF4-FFF2-40B4-BE49-F238E27FC236}">
                <a16:creationId xmlns:a16="http://schemas.microsoft.com/office/drawing/2014/main" id="{78BCEBB0-29BC-2A4B-B1F3-8BB237E0E9FA}"/>
              </a:ext>
            </a:extLst>
          </p:cNvPr>
          <p:cNvSpPr txBox="1"/>
          <p:nvPr/>
        </p:nvSpPr>
        <p:spPr>
          <a:xfrm>
            <a:off x="455613" y="3277656"/>
            <a:ext cx="1289107" cy="830997"/>
          </a:xfrm>
          <a:prstGeom prst="rect">
            <a:avLst/>
          </a:prstGeom>
          <a:noFill/>
        </p:spPr>
        <p:txBody>
          <a:bodyPr wrap="square" rtlCol="0">
            <a:spAutoFit/>
          </a:bodyPr>
          <a:lstStyle/>
          <a:p>
            <a:pPr algn="ctr"/>
            <a:r>
              <a:rPr lang="en-US" sz="1600" dirty="0">
                <a:solidFill>
                  <a:srgbClr val="C00000"/>
                </a:solidFill>
              </a:rPr>
              <a:t>We’ve seen these already</a:t>
            </a:r>
          </a:p>
        </p:txBody>
      </p:sp>
      <p:sp>
        <p:nvSpPr>
          <p:cNvPr id="10" name="Left Brace 9">
            <a:extLst>
              <a:ext uri="{FF2B5EF4-FFF2-40B4-BE49-F238E27FC236}">
                <a16:creationId xmlns:a16="http://schemas.microsoft.com/office/drawing/2014/main" id="{F20BEA98-ED9D-A84F-8A07-DF443DEF8E7A}"/>
              </a:ext>
            </a:extLst>
          </p:cNvPr>
          <p:cNvSpPr/>
          <p:nvPr/>
        </p:nvSpPr>
        <p:spPr bwMode="auto">
          <a:xfrm>
            <a:off x="1699001" y="5064413"/>
            <a:ext cx="459294" cy="1487200"/>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399B8C02-6E66-544B-9540-4903E5AA04EF}"/>
              </a:ext>
            </a:extLst>
          </p:cNvPr>
          <p:cNvSpPr txBox="1"/>
          <p:nvPr/>
        </p:nvSpPr>
        <p:spPr>
          <a:xfrm>
            <a:off x="409894" y="5146293"/>
            <a:ext cx="1289107" cy="1323439"/>
          </a:xfrm>
          <a:prstGeom prst="rect">
            <a:avLst/>
          </a:prstGeom>
          <a:noFill/>
        </p:spPr>
        <p:txBody>
          <a:bodyPr wrap="square" rtlCol="0">
            <a:spAutoFit/>
          </a:bodyPr>
          <a:lstStyle/>
          <a:p>
            <a:pPr algn="ctr"/>
            <a:r>
              <a:rPr lang="en-US" sz="1600" dirty="0">
                <a:solidFill>
                  <a:srgbClr val="C00000"/>
                </a:solidFill>
              </a:rPr>
              <a:t>The vector case is analogous to the matrix case</a:t>
            </a:r>
          </a:p>
        </p:txBody>
      </p:sp>
    </p:spTree>
    <p:extLst>
      <p:ext uri="{BB962C8B-B14F-4D97-AF65-F5344CB8AC3E}">
        <p14:creationId xmlns:p14="http://schemas.microsoft.com/office/powerpoint/2010/main" val="12466485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2400" dirty="0"/>
              <a:t>(from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39</a:t>
            </a:fld>
            <a:endParaRPr lang="en-US" dirty="0">
              <a:solidFill>
                <a:srgbClr val="000000"/>
              </a:solidFill>
              <a:ea typeface="ＭＳ Ｐゴシック"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51" y="636588"/>
            <a:ext cx="6305149" cy="5370466"/>
          </a:xfrm>
          <a:prstGeom prst="rect">
            <a:avLst/>
          </a:prstGeom>
        </p:spPr>
      </p:pic>
      <p:sp>
        <p:nvSpPr>
          <p:cNvPr id="3" name="TextBox 2">
            <a:extLst>
              <a:ext uri="{FF2B5EF4-FFF2-40B4-BE49-F238E27FC236}">
                <a16:creationId xmlns:a16="http://schemas.microsoft.com/office/drawing/2014/main" id="{0EA41175-13BF-B740-AF50-BC18CD9F9378}"/>
              </a:ext>
            </a:extLst>
          </p:cNvPr>
          <p:cNvSpPr txBox="1"/>
          <p:nvPr/>
        </p:nvSpPr>
        <p:spPr>
          <a:xfrm>
            <a:off x="7144" y="6060490"/>
            <a:ext cx="8977312" cy="369332"/>
          </a:xfrm>
          <a:prstGeom prst="rect">
            <a:avLst/>
          </a:prstGeom>
          <a:noFill/>
        </p:spPr>
        <p:txBody>
          <a:bodyPr wrap="square" rtlCol="0">
            <a:spAutoFit/>
          </a:bodyPr>
          <a:lstStyle/>
          <a:p>
            <a:r>
              <a:rPr lang="en-US" dirty="0"/>
              <a:t>We use ⊙, ⊕, and ⊗ since we can change the operators mapped onto those symbols.</a:t>
            </a: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551613"/>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spTree>
    <p:extLst>
      <p:ext uri="{BB962C8B-B14F-4D97-AF65-F5344CB8AC3E}">
        <p14:creationId xmlns:p14="http://schemas.microsoft.com/office/powerpoint/2010/main" val="6165359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Schedule</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a:t>
            </a:fld>
            <a:endParaRPr lang="en-US" dirty="0">
              <a:solidFill>
                <a:srgbClr val="000000"/>
              </a:solidFill>
              <a:ea typeface="ＭＳ Ｐゴシック" pitchFamily="34" charset="-128"/>
            </a:endParaRPr>
          </a:p>
        </p:txBody>
      </p:sp>
      <p:graphicFrame>
        <p:nvGraphicFramePr>
          <p:cNvPr id="8" name="Table 8">
            <a:extLst>
              <a:ext uri="{FF2B5EF4-FFF2-40B4-BE49-F238E27FC236}">
                <a16:creationId xmlns:a16="http://schemas.microsoft.com/office/drawing/2014/main" id="{51DEFD01-AB5C-AA47-B945-3EE25E4F187C}"/>
              </a:ext>
            </a:extLst>
          </p:cNvPr>
          <p:cNvGraphicFramePr>
            <a:graphicFrameLocks noGrp="1"/>
          </p:cNvGraphicFramePr>
          <p:nvPr>
            <p:extLst>
              <p:ext uri="{D42A27DB-BD31-4B8C-83A1-F6EECF244321}">
                <p14:modId xmlns:p14="http://schemas.microsoft.com/office/powerpoint/2010/main" val="1993431681"/>
              </p:ext>
            </p:extLst>
          </p:nvPr>
        </p:nvGraphicFramePr>
        <p:xfrm>
          <a:off x="1098663" y="2363651"/>
          <a:ext cx="6373586" cy="2966720"/>
        </p:xfrm>
        <a:graphic>
          <a:graphicData uri="http://schemas.openxmlformats.org/drawingml/2006/table">
            <a:tbl>
              <a:tblPr firstRow="1" bandRow="1">
                <a:tableStyleId>{5940675A-B579-460E-94D1-54222C63F5DA}</a:tableStyleId>
              </a:tblPr>
              <a:tblGrid>
                <a:gridCol w="1645920">
                  <a:extLst>
                    <a:ext uri="{9D8B030D-6E8A-4147-A177-3AD203B41FA5}">
                      <a16:colId xmlns:a16="http://schemas.microsoft.com/office/drawing/2014/main" val="4237842421"/>
                    </a:ext>
                  </a:extLst>
                </a:gridCol>
                <a:gridCol w="1924426">
                  <a:extLst>
                    <a:ext uri="{9D8B030D-6E8A-4147-A177-3AD203B41FA5}">
                      <a16:colId xmlns:a16="http://schemas.microsoft.com/office/drawing/2014/main" val="677413930"/>
                    </a:ext>
                  </a:extLst>
                </a:gridCol>
                <a:gridCol w="2803240">
                  <a:extLst>
                    <a:ext uri="{9D8B030D-6E8A-4147-A177-3AD203B41FA5}">
                      <a16:colId xmlns:a16="http://schemas.microsoft.com/office/drawing/2014/main" val="607150672"/>
                    </a:ext>
                  </a:extLst>
                </a:gridCol>
              </a:tblGrid>
              <a:tr h="370840">
                <a:tc>
                  <a:txBody>
                    <a:bodyPr/>
                    <a:lstStyle/>
                    <a:p>
                      <a:r>
                        <a:rPr lang="en-US" dirty="0"/>
                        <a:t>EDT (UTC-4)</a:t>
                      </a:r>
                    </a:p>
                  </a:txBody>
                  <a:tcPr/>
                </a:tc>
                <a:tc>
                  <a:txBody>
                    <a:bodyPr/>
                    <a:lstStyle/>
                    <a:p>
                      <a:r>
                        <a:rPr lang="en-US" dirty="0"/>
                        <a:t>PDT (UTC-7)</a:t>
                      </a:r>
                    </a:p>
                  </a:txBody>
                  <a:tcPr/>
                </a:tc>
                <a:tc>
                  <a:txBody>
                    <a:bodyPr/>
                    <a:lstStyle/>
                    <a:p>
                      <a:endParaRPr lang="en-US" dirty="0"/>
                    </a:p>
                  </a:txBody>
                  <a:tcPr/>
                </a:tc>
                <a:extLst>
                  <a:ext uri="{0D108BD9-81ED-4DB2-BD59-A6C34878D82A}">
                    <a16:rowId xmlns:a16="http://schemas.microsoft.com/office/drawing/2014/main" val="1784409906"/>
                  </a:ext>
                </a:extLst>
              </a:tr>
              <a:tr h="370840">
                <a:tc>
                  <a:txBody>
                    <a:bodyPr/>
                    <a:lstStyle/>
                    <a:p>
                      <a:r>
                        <a:rPr lang="en-US" dirty="0"/>
                        <a:t>9:30 to 11:00</a:t>
                      </a:r>
                    </a:p>
                  </a:txBody>
                  <a:tcPr/>
                </a:tc>
                <a:tc>
                  <a:txBody>
                    <a:bodyPr/>
                    <a:lstStyle/>
                    <a:p>
                      <a:r>
                        <a:rPr lang="en-US" dirty="0"/>
                        <a:t>6:30 to 8:00</a:t>
                      </a:r>
                    </a:p>
                  </a:txBody>
                  <a:tcPr/>
                </a:tc>
                <a:tc>
                  <a:txBody>
                    <a:bodyPr/>
                    <a:lstStyle/>
                    <a:p>
                      <a:r>
                        <a:rPr lang="en-US" dirty="0"/>
                        <a:t>Session 1</a:t>
                      </a:r>
                    </a:p>
                  </a:txBody>
                  <a:tcPr/>
                </a:tc>
                <a:extLst>
                  <a:ext uri="{0D108BD9-81ED-4DB2-BD59-A6C34878D82A}">
                    <a16:rowId xmlns:a16="http://schemas.microsoft.com/office/drawing/2014/main" val="3952178947"/>
                  </a:ext>
                </a:extLst>
              </a:tr>
              <a:tr h="370840">
                <a:tc>
                  <a:txBody>
                    <a:bodyPr/>
                    <a:lstStyle/>
                    <a:p>
                      <a:r>
                        <a:rPr lang="en-US" dirty="0"/>
                        <a:t>11:00 to 11:30</a:t>
                      </a:r>
                    </a:p>
                  </a:txBody>
                  <a:tcPr/>
                </a:tc>
                <a:tc>
                  <a:txBody>
                    <a:bodyPr/>
                    <a:lstStyle/>
                    <a:p>
                      <a:r>
                        <a:rPr lang="en-US" dirty="0"/>
                        <a:t>8:00 to 8:30</a:t>
                      </a:r>
                    </a:p>
                  </a:txBody>
                  <a:tcPr/>
                </a:tc>
                <a:tc>
                  <a:txBody>
                    <a:bodyPr/>
                    <a:lstStyle/>
                    <a:p>
                      <a:r>
                        <a:rPr lang="en-US" dirty="0"/>
                        <a:t>break</a:t>
                      </a:r>
                    </a:p>
                  </a:txBody>
                  <a:tcPr/>
                </a:tc>
                <a:extLst>
                  <a:ext uri="{0D108BD9-81ED-4DB2-BD59-A6C34878D82A}">
                    <a16:rowId xmlns:a16="http://schemas.microsoft.com/office/drawing/2014/main" val="907419258"/>
                  </a:ext>
                </a:extLst>
              </a:tr>
              <a:tr h="370840">
                <a:tc>
                  <a:txBody>
                    <a:bodyPr/>
                    <a:lstStyle/>
                    <a:p>
                      <a:r>
                        <a:rPr lang="en-US" dirty="0"/>
                        <a:t>11:30 to 1:00</a:t>
                      </a:r>
                    </a:p>
                  </a:txBody>
                  <a:tcPr/>
                </a:tc>
                <a:tc>
                  <a:txBody>
                    <a:bodyPr/>
                    <a:lstStyle/>
                    <a:p>
                      <a:r>
                        <a:rPr lang="en-US" dirty="0"/>
                        <a:t>8:30 to 10:00</a:t>
                      </a:r>
                    </a:p>
                  </a:txBody>
                  <a:tcPr/>
                </a:tc>
                <a:tc>
                  <a:txBody>
                    <a:bodyPr/>
                    <a:lstStyle/>
                    <a:p>
                      <a:r>
                        <a:rPr lang="en-US" dirty="0"/>
                        <a:t>Session 2</a:t>
                      </a:r>
                    </a:p>
                  </a:txBody>
                  <a:tcPr/>
                </a:tc>
                <a:extLst>
                  <a:ext uri="{0D108BD9-81ED-4DB2-BD59-A6C34878D82A}">
                    <a16:rowId xmlns:a16="http://schemas.microsoft.com/office/drawing/2014/main" val="3451705079"/>
                  </a:ext>
                </a:extLst>
              </a:tr>
              <a:tr h="370840">
                <a:tc>
                  <a:txBody>
                    <a:bodyPr/>
                    <a:lstStyle/>
                    <a:p>
                      <a:r>
                        <a:rPr lang="en-US" dirty="0"/>
                        <a:t>1:00 to 2:00</a:t>
                      </a:r>
                    </a:p>
                  </a:txBody>
                  <a:tcPr/>
                </a:tc>
                <a:tc>
                  <a:txBody>
                    <a:bodyPr/>
                    <a:lstStyle/>
                    <a:p>
                      <a:r>
                        <a:rPr lang="en-US" dirty="0"/>
                        <a:t>10:00 to 11:00</a:t>
                      </a:r>
                    </a:p>
                  </a:txBody>
                  <a:tcPr/>
                </a:tc>
                <a:tc>
                  <a:txBody>
                    <a:bodyPr/>
                    <a:lstStyle/>
                    <a:p>
                      <a:r>
                        <a:rPr lang="en-US" dirty="0"/>
                        <a:t>lunch</a:t>
                      </a:r>
                    </a:p>
                  </a:txBody>
                  <a:tcPr/>
                </a:tc>
                <a:extLst>
                  <a:ext uri="{0D108BD9-81ED-4DB2-BD59-A6C34878D82A}">
                    <a16:rowId xmlns:a16="http://schemas.microsoft.com/office/drawing/2014/main" val="982425253"/>
                  </a:ext>
                </a:extLst>
              </a:tr>
              <a:tr h="370840">
                <a:tc>
                  <a:txBody>
                    <a:bodyPr/>
                    <a:lstStyle/>
                    <a:p>
                      <a:r>
                        <a:rPr lang="en-US" dirty="0"/>
                        <a:t>2:00 to 3:30</a:t>
                      </a:r>
                    </a:p>
                  </a:txBody>
                  <a:tcPr/>
                </a:tc>
                <a:tc>
                  <a:txBody>
                    <a:bodyPr/>
                    <a:lstStyle/>
                    <a:p>
                      <a:r>
                        <a:rPr lang="en-US" dirty="0"/>
                        <a:t>11:00 to 12:30</a:t>
                      </a:r>
                    </a:p>
                  </a:txBody>
                  <a:tcPr/>
                </a:tc>
                <a:tc>
                  <a:txBody>
                    <a:bodyPr/>
                    <a:lstStyle/>
                    <a:p>
                      <a:r>
                        <a:rPr lang="en-US" dirty="0"/>
                        <a:t>Session 3</a:t>
                      </a:r>
                    </a:p>
                  </a:txBody>
                  <a:tcPr/>
                </a:tc>
                <a:extLst>
                  <a:ext uri="{0D108BD9-81ED-4DB2-BD59-A6C34878D82A}">
                    <a16:rowId xmlns:a16="http://schemas.microsoft.com/office/drawing/2014/main" val="3384002217"/>
                  </a:ext>
                </a:extLst>
              </a:tr>
              <a:tr h="370840">
                <a:tc>
                  <a:txBody>
                    <a:bodyPr/>
                    <a:lstStyle/>
                    <a:p>
                      <a:r>
                        <a:rPr lang="en-US" dirty="0"/>
                        <a:t>3:30 to 4:00</a:t>
                      </a:r>
                    </a:p>
                  </a:txBody>
                  <a:tcPr/>
                </a:tc>
                <a:tc>
                  <a:txBody>
                    <a:bodyPr/>
                    <a:lstStyle/>
                    <a:p>
                      <a:r>
                        <a:rPr lang="en-US" dirty="0"/>
                        <a:t>12:30 to 1:00</a:t>
                      </a:r>
                    </a:p>
                  </a:txBody>
                  <a:tcPr/>
                </a:tc>
                <a:tc>
                  <a:txBody>
                    <a:bodyPr/>
                    <a:lstStyle/>
                    <a:p>
                      <a:r>
                        <a:rPr lang="en-US" dirty="0"/>
                        <a:t>break</a:t>
                      </a:r>
                    </a:p>
                  </a:txBody>
                  <a:tcPr/>
                </a:tc>
                <a:extLst>
                  <a:ext uri="{0D108BD9-81ED-4DB2-BD59-A6C34878D82A}">
                    <a16:rowId xmlns:a16="http://schemas.microsoft.com/office/drawing/2014/main" val="4033941925"/>
                  </a:ext>
                </a:extLst>
              </a:tr>
              <a:tr h="370840">
                <a:tc>
                  <a:txBody>
                    <a:bodyPr/>
                    <a:lstStyle/>
                    <a:p>
                      <a:r>
                        <a:rPr lang="en-US" dirty="0"/>
                        <a:t>4:00 to 5:30</a:t>
                      </a:r>
                    </a:p>
                  </a:txBody>
                  <a:tcPr/>
                </a:tc>
                <a:tc>
                  <a:txBody>
                    <a:bodyPr/>
                    <a:lstStyle/>
                    <a:p>
                      <a:r>
                        <a:rPr lang="en-US" dirty="0"/>
                        <a:t>1:00 to 2:30</a:t>
                      </a:r>
                    </a:p>
                  </a:txBody>
                  <a:tcPr/>
                </a:tc>
                <a:tc>
                  <a:txBody>
                    <a:bodyPr/>
                    <a:lstStyle/>
                    <a:p>
                      <a:r>
                        <a:rPr lang="en-US" dirty="0"/>
                        <a:t>Session 4</a:t>
                      </a:r>
                    </a:p>
                  </a:txBody>
                  <a:tcPr/>
                </a:tc>
                <a:extLst>
                  <a:ext uri="{0D108BD9-81ED-4DB2-BD59-A6C34878D82A}">
                    <a16:rowId xmlns:a16="http://schemas.microsoft.com/office/drawing/2014/main" val="1009821760"/>
                  </a:ext>
                </a:extLst>
              </a:tr>
            </a:tbl>
          </a:graphicData>
        </a:graphic>
      </p:graphicFrame>
      <p:sp>
        <p:nvSpPr>
          <p:cNvPr id="9" name="TextBox 8">
            <a:extLst>
              <a:ext uri="{FF2B5EF4-FFF2-40B4-BE49-F238E27FC236}">
                <a16:creationId xmlns:a16="http://schemas.microsoft.com/office/drawing/2014/main" id="{E24ECC30-F982-BB43-A86A-6E37C04C880C}"/>
              </a:ext>
            </a:extLst>
          </p:cNvPr>
          <p:cNvSpPr txBox="1"/>
          <p:nvPr/>
        </p:nvSpPr>
        <p:spPr>
          <a:xfrm>
            <a:off x="426720" y="1081088"/>
            <a:ext cx="8301355" cy="646331"/>
          </a:xfrm>
          <a:prstGeom prst="rect">
            <a:avLst/>
          </a:prstGeom>
          <a:noFill/>
        </p:spPr>
        <p:txBody>
          <a:bodyPr wrap="square" rtlCol="0">
            <a:spAutoFit/>
          </a:bodyPr>
          <a:lstStyle/>
          <a:p>
            <a:r>
              <a:rPr lang="en-US" dirty="0"/>
              <a:t>What we cover in any given session depends on how fast you all move through the content.</a:t>
            </a:r>
          </a:p>
        </p:txBody>
      </p:sp>
      <p:sp>
        <p:nvSpPr>
          <p:cNvPr id="3" name="TextBox 2">
            <a:extLst>
              <a:ext uri="{FF2B5EF4-FFF2-40B4-BE49-F238E27FC236}">
                <a16:creationId xmlns:a16="http://schemas.microsoft.com/office/drawing/2014/main" id="{5572736D-DF24-4E75-BC2B-F86C83660E71}"/>
              </a:ext>
            </a:extLst>
          </p:cNvPr>
          <p:cNvSpPr txBox="1"/>
          <p:nvPr/>
        </p:nvSpPr>
        <p:spPr>
          <a:xfrm>
            <a:off x="1942011" y="6182281"/>
            <a:ext cx="5413661" cy="369332"/>
          </a:xfrm>
          <a:prstGeom prst="rect">
            <a:avLst/>
          </a:prstGeom>
          <a:noFill/>
        </p:spPr>
        <p:txBody>
          <a:bodyPr wrap="none" rtlCol="0">
            <a:spAutoFit/>
          </a:bodyPr>
          <a:lstStyle/>
          <a:p>
            <a:r>
              <a:rPr lang="en-US" dirty="0"/>
              <a:t>https://graphblas-tutorials.github.io/ICS21-Tutorial/</a:t>
            </a:r>
          </a:p>
        </p:txBody>
      </p:sp>
    </p:spTree>
    <p:extLst>
      <p:ext uri="{BB962C8B-B14F-4D97-AF65-F5344CB8AC3E}">
        <p14:creationId xmlns:p14="http://schemas.microsoft.com/office/powerpoint/2010/main" val="8460477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40</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2008991" y="1989967"/>
                <a:ext cx="4779363" cy="1071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id="{E33B1BFE-97D4-BC43-97C9-03B27C62518B}"/>
                  </a:ext>
                </a:extLst>
              </p:cNvPr>
              <p:cNvSpPr txBox="1">
                <a:spLocks noRot="1" noChangeAspect="1" noMove="1" noResize="1" noEditPoints="1" noAdjustHandles="1" noChangeArrowheads="1" noChangeShapeType="1" noTextEdit="1"/>
              </p:cNvSpPr>
              <p:nvPr/>
            </p:nvSpPr>
            <p:spPr>
              <a:xfrm>
                <a:off x="2008991" y="1989967"/>
                <a:ext cx="4779363" cy="1071319"/>
              </a:xfrm>
              <a:prstGeom prst="rect">
                <a:avLst/>
              </a:prstGeom>
              <a:blipFill>
                <a:blip r:embed="rId2"/>
                <a:stretch>
                  <a:fillRect t="-111765" b="-16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28F666-558F-B34D-B7B3-EB8AEB041206}"/>
                  </a:ext>
                </a:extLst>
              </p:cNvPr>
              <p:cNvSpPr txBox="1"/>
              <p:nvPr/>
            </p:nvSpPr>
            <p:spPr>
              <a:xfrm>
                <a:off x="2580644" y="3470582"/>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8" name="TextBox 17">
                <a:extLst>
                  <a:ext uri="{FF2B5EF4-FFF2-40B4-BE49-F238E27FC236}">
                    <a16:creationId xmlns:a16="http://schemas.microsoft.com/office/drawing/2014/main" id="{1E28F666-558F-B34D-B7B3-EB8AEB041206}"/>
                  </a:ext>
                </a:extLst>
              </p:cNvPr>
              <p:cNvSpPr txBox="1">
                <a:spLocks noRot="1" noChangeAspect="1" noMove="1" noResize="1" noEditPoints="1" noAdjustHandles="1" noChangeArrowheads="1" noChangeShapeType="1" noTextEdit="1"/>
              </p:cNvSpPr>
              <p:nvPr/>
            </p:nvSpPr>
            <p:spPr>
              <a:xfrm>
                <a:off x="2580644" y="3470582"/>
                <a:ext cx="909287" cy="307777"/>
              </a:xfrm>
              <a:prstGeom prst="rect">
                <a:avLst/>
              </a:prstGeom>
              <a:blipFill>
                <a:blip r:embed="rId3"/>
                <a:stretch>
                  <a:fillRect l="-1389" r="-138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4EE129-53CE-6D41-B6A7-F2DDAC8CFC81}"/>
                  </a:ext>
                </a:extLst>
              </p:cNvPr>
              <p:cNvSpPr txBox="1"/>
              <p:nvPr/>
            </p:nvSpPr>
            <p:spPr>
              <a:xfrm>
                <a:off x="3986814" y="3470583"/>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0" name="TextBox 19">
                <a:extLst>
                  <a:ext uri="{FF2B5EF4-FFF2-40B4-BE49-F238E27FC236}">
                    <a16:creationId xmlns:a16="http://schemas.microsoft.com/office/drawing/2014/main" id="{7E4EE129-53CE-6D41-B6A7-F2DDAC8CFC81}"/>
                  </a:ext>
                </a:extLst>
              </p:cNvPr>
              <p:cNvSpPr txBox="1">
                <a:spLocks noRot="1" noChangeAspect="1" noMove="1" noResize="1" noEditPoints="1" noAdjustHandles="1" noChangeArrowheads="1" noChangeShapeType="1" noTextEdit="1"/>
              </p:cNvSpPr>
              <p:nvPr/>
            </p:nvSpPr>
            <p:spPr>
              <a:xfrm>
                <a:off x="3986814" y="3470583"/>
                <a:ext cx="842410" cy="307777"/>
              </a:xfrm>
              <a:prstGeom prst="rect">
                <a:avLst/>
              </a:prstGeom>
              <a:blipFill>
                <a:blip r:embed="rId4"/>
                <a:stretch>
                  <a:fillRect l="-147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51B11F-4DE2-084E-96D3-AB638773CC2D}"/>
                  </a:ext>
                </a:extLst>
              </p:cNvPr>
              <p:cNvSpPr txBox="1"/>
              <p:nvPr/>
            </p:nvSpPr>
            <p:spPr>
              <a:xfrm>
                <a:off x="5428108" y="3470584"/>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1" name="TextBox 20">
                <a:extLst>
                  <a:ext uri="{FF2B5EF4-FFF2-40B4-BE49-F238E27FC236}">
                    <a16:creationId xmlns:a16="http://schemas.microsoft.com/office/drawing/2014/main" id="{D051B11F-4DE2-084E-96D3-AB638773CC2D}"/>
                  </a:ext>
                </a:extLst>
              </p:cNvPr>
              <p:cNvSpPr txBox="1">
                <a:spLocks noRot="1" noChangeAspect="1" noMove="1" noResize="1" noEditPoints="1" noAdjustHandles="1" noChangeArrowheads="1" noChangeShapeType="1" noTextEdit="1"/>
              </p:cNvSpPr>
              <p:nvPr/>
            </p:nvSpPr>
            <p:spPr>
              <a:xfrm>
                <a:off x="5428108" y="3470584"/>
                <a:ext cx="1155509" cy="307777"/>
              </a:xfrm>
              <a:prstGeom prst="rect">
                <a:avLst/>
              </a:prstGeom>
              <a:blipFill>
                <a:blip r:embed="rId5"/>
                <a:stretch>
                  <a:fillRect l="-3261" b="-8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831" y="4581806"/>
            <a:ext cx="8250931" cy="1938992"/>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Tree>
    <p:extLst>
      <p:ext uri="{BB962C8B-B14F-4D97-AF65-F5344CB8AC3E}">
        <p14:creationId xmlns:p14="http://schemas.microsoft.com/office/powerpoint/2010/main" val="7128433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41</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831166" y="2133487"/>
                <a:ext cx="7135009" cy="9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1" i="1" smtClean="0">
                              <a:solidFill>
                                <a:srgbClr val="C00000"/>
                              </a:solidFill>
                              <a:latin typeface="Cambria Math" panose="02040503050406030204" pitchFamily="18" charset="0"/>
                              <a:ea typeface="Cambria Math" panose="02040503050406030204" pitchFamily="18" charset="0"/>
                            </a:rPr>
                            <m:t>𝒌</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𝑨</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𝒊</m:t>
                                  </m:r>
                                  <m:r>
                                    <a:rPr lang="en-US" sz="2400" b="1" i="1" smtClean="0">
                                      <a:solidFill>
                                        <a:srgbClr val="C00000"/>
                                      </a:solidFill>
                                      <a:latin typeface="Cambria Math" panose="02040503050406030204" pitchFamily="18" charset="0"/>
                                      <a:ea typeface="Cambria Math" panose="02040503050406030204" pitchFamily="18" charset="0"/>
                                    </a:rPr>
                                    <m:t>,:</m:t>
                                  </m:r>
                                </m:e>
                              </m:d>
                            </m:e>
                          </m:d>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𝒖</m:t>
                          </m:r>
                          <m:r>
                            <a:rPr lang="en-US" sz="2400" b="1" i="1" smtClean="0">
                              <a:solidFill>
                                <a:srgbClr val="C00000"/>
                              </a:solidFill>
                              <a:latin typeface="Cambria Math" panose="02040503050406030204" pitchFamily="18" charset="0"/>
                              <a:ea typeface="Cambria Math" panose="02040503050406030204" pitchFamily="18" charset="0"/>
                            </a:rPr>
                            <m:t>)</m:t>
                          </m:r>
                        </m:sub>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xmlns:a14="http://schemas.microsoft.com/office/drawing/2010/main" xmlns="" id="{E33B1BFE-97D4-BC43-97C9-03B27C62518B}"/>
                  </a:ext>
                </a:extLst>
              </p:cNvPr>
              <p:cNvSpPr txBox="1">
                <a:spLocks noRot="1" noChangeAspect="1" noMove="1" noResize="1" noEditPoints="1" noAdjustHandles="1" noChangeArrowheads="1" noChangeShapeType="1" noTextEdit="1"/>
              </p:cNvSpPr>
              <p:nvPr/>
            </p:nvSpPr>
            <p:spPr>
              <a:xfrm>
                <a:off x="831166" y="2133487"/>
                <a:ext cx="7135009" cy="999313"/>
              </a:xfrm>
              <a:prstGeom prst="rect">
                <a:avLst/>
              </a:prstGeom>
              <a:blipFill rotWithShape="0">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014" y="4576087"/>
            <a:ext cx="8250931" cy="2246769"/>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r>
              <a:rPr lang="en-US" sz="2000" dirty="0" err="1"/>
              <a:t>ind</a:t>
            </a:r>
            <a:r>
              <a:rPr lang="en-US" sz="2000" dirty="0"/>
              <a:t>(u) returns the indices of the stored values of u</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80D3679-7C42-AD44-9896-6FBEBFA6F34D}"/>
              </a:ext>
            </a:extLst>
          </p:cNvPr>
          <p:cNvSpPr txBox="1"/>
          <p:nvPr/>
        </p:nvSpPr>
        <p:spPr>
          <a:xfrm>
            <a:off x="198244" y="3198032"/>
            <a:ext cx="8709281" cy="923330"/>
          </a:xfrm>
          <a:prstGeom prst="rect">
            <a:avLst/>
          </a:prstGeom>
          <a:noFill/>
        </p:spPr>
        <p:txBody>
          <a:bodyPr wrap="square" rtlCol="0">
            <a:spAutoFit/>
          </a:bodyPr>
          <a:lstStyle/>
          <a:p>
            <a:r>
              <a:rPr lang="en-US" dirty="0">
                <a:solidFill>
                  <a:srgbClr val="C00000"/>
                </a:solidFill>
              </a:rPr>
              <a:t>The summation is over the intersection of the existing elements in the </a:t>
            </a:r>
            <a:r>
              <a:rPr lang="en-US" dirty="0" err="1">
                <a:solidFill>
                  <a:srgbClr val="C00000"/>
                </a:solidFill>
              </a:rPr>
              <a:t>i</a:t>
            </a:r>
            <a:r>
              <a:rPr lang="en-US" baseline="30000" dirty="0" err="1">
                <a:solidFill>
                  <a:srgbClr val="C00000"/>
                </a:solidFill>
              </a:rPr>
              <a:t>th</a:t>
            </a:r>
            <a:r>
              <a:rPr lang="en-US" dirty="0">
                <a:solidFill>
                  <a:srgbClr val="C00000"/>
                </a:solidFill>
              </a:rPr>
              <a:t> row of A with u … which avoids exposing how empty elements (i.e. “zeros”) are represented.  This becomes important when we change the semiring between operations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28F666-558F-B34D-B7B3-EB8AEB041206}"/>
                  </a:ext>
                </a:extLst>
              </p:cNvPr>
              <p:cNvSpPr txBox="1"/>
              <p:nvPr/>
            </p:nvSpPr>
            <p:spPr>
              <a:xfrm>
                <a:off x="2558341" y="4161878"/>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3" name="TextBox 12">
                <a:extLst>
                  <a:ext uri="{FF2B5EF4-FFF2-40B4-BE49-F238E27FC236}">
                    <a16:creationId xmlns:a16="http://schemas.microsoft.com/office/drawing/2014/main" xmlns:a14="http://schemas.microsoft.com/office/drawing/2010/main" xmlns="" id="{1E28F666-558F-B34D-B7B3-EB8AEB041206}"/>
                  </a:ext>
                </a:extLst>
              </p:cNvPr>
              <p:cNvSpPr txBox="1">
                <a:spLocks noRot="1" noChangeAspect="1" noMove="1" noResize="1" noEditPoints="1" noAdjustHandles="1" noChangeArrowheads="1" noChangeShapeType="1" noTextEdit="1"/>
              </p:cNvSpPr>
              <p:nvPr/>
            </p:nvSpPr>
            <p:spPr>
              <a:xfrm>
                <a:off x="2558341" y="4161878"/>
                <a:ext cx="909287" cy="307777"/>
              </a:xfrm>
              <a:prstGeom prst="rect">
                <a:avLst/>
              </a:prstGeom>
              <a:blipFill rotWithShape="0">
                <a:blip r:embed="rId7"/>
                <a:stretch>
                  <a:fillRect l="-268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4EE129-53CE-6D41-B6A7-F2DDAC8CFC81}"/>
                  </a:ext>
                </a:extLst>
              </p:cNvPr>
              <p:cNvSpPr txBox="1"/>
              <p:nvPr/>
            </p:nvSpPr>
            <p:spPr>
              <a:xfrm>
                <a:off x="3964511" y="4161879"/>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4" name="TextBox 13">
                <a:extLst>
                  <a:ext uri="{FF2B5EF4-FFF2-40B4-BE49-F238E27FC236}">
                    <a16:creationId xmlns:a16="http://schemas.microsoft.com/office/drawing/2014/main" xmlns:a14="http://schemas.microsoft.com/office/drawing/2010/main" xmlns="" id="{7E4EE129-53CE-6D41-B6A7-F2DDAC8CFC81}"/>
                  </a:ext>
                </a:extLst>
              </p:cNvPr>
              <p:cNvSpPr txBox="1">
                <a:spLocks noRot="1" noChangeAspect="1" noMove="1" noResize="1" noEditPoints="1" noAdjustHandles="1" noChangeArrowheads="1" noChangeShapeType="1" noTextEdit="1"/>
              </p:cNvSpPr>
              <p:nvPr/>
            </p:nvSpPr>
            <p:spPr>
              <a:xfrm>
                <a:off x="3964511" y="4161879"/>
                <a:ext cx="842410" cy="307777"/>
              </a:xfrm>
              <a:prstGeom prst="rect">
                <a:avLst/>
              </a:prstGeom>
              <a:blipFill rotWithShape="0">
                <a:blip r:embed="rId8"/>
                <a:stretch>
                  <a:fillRect l="-215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1B11F-4DE2-084E-96D3-AB638773CC2D}"/>
                  </a:ext>
                </a:extLst>
              </p:cNvPr>
              <p:cNvSpPr txBox="1"/>
              <p:nvPr/>
            </p:nvSpPr>
            <p:spPr>
              <a:xfrm>
                <a:off x="5405805" y="4161880"/>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6" name="TextBox 15">
                <a:extLst>
                  <a:ext uri="{FF2B5EF4-FFF2-40B4-BE49-F238E27FC236}">
                    <a16:creationId xmlns:a16="http://schemas.microsoft.com/office/drawing/2014/main" xmlns:a14="http://schemas.microsoft.com/office/drawing/2010/main" xmlns="" id="{D051B11F-4DE2-084E-96D3-AB638773CC2D}"/>
                  </a:ext>
                </a:extLst>
              </p:cNvPr>
              <p:cNvSpPr txBox="1">
                <a:spLocks noRot="1" noChangeAspect="1" noMove="1" noResize="1" noEditPoints="1" noAdjustHandles="1" noChangeArrowheads="1" noChangeShapeType="1" noTextEdit="1"/>
              </p:cNvSpPr>
              <p:nvPr/>
            </p:nvSpPr>
            <p:spPr>
              <a:xfrm>
                <a:off x="5405805" y="4161880"/>
                <a:ext cx="1155509" cy="307777"/>
              </a:xfrm>
              <a:prstGeom prst="rect">
                <a:avLst/>
              </a:prstGeom>
              <a:blipFill rotWithShape="0">
                <a:blip r:embed="rId9"/>
                <a:stretch>
                  <a:fillRect l="-4233" r="-529" b="-10000"/>
                </a:stretch>
              </a:blipFill>
            </p:spPr>
            <p:txBody>
              <a:bodyPr/>
              <a:lstStyle/>
              <a:p>
                <a:r>
                  <a:rPr lang="en-US">
                    <a:noFill/>
                  </a:rPr>
                  <a:t> </a:t>
                </a:r>
              </a:p>
            </p:txBody>
          </p:sp>
        </mc:Fallback>
      </mc:AlternateContent>
    </p:spTree>
    <p:extLst>
      <p:ext uri="{BB962C8B-B14F-4D97-AF65-F5344CB8AC3E}">
        <p14:creationId xmlns:p14="http://schemas.microsoft.com/office/powerpoint/2010/main" val="35457548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9"/>
            <a:ext cx="8237537" cy="1429950"/>
          </a:xfrm>
        </p:spPr>
        <p:txBody>
          <a:bodyPr/>
          <a:lstStyle/>
          <a:p>
            <a:r>
              <a:rPr lang="en-US" sz="2000" dirty="0"/>
              <a:t>The operators used are an accumulator (⊙) and the algebraic semiring operators (⊕ and ⊗).  We will say a great deal more about semirings later … for now we’ll use the default case for Boolean data, the LOR_LAND semiring (i.e., logical OR for ⊕, Logical AND for ⊗).</a:t>
            </a:r>
          </a:p>
          <a:p>
            <a:pPr marL="0" indent="0">
              <a:buNone/>
            </a:pPr>
            <a:endParaRPr lang="en-US" sz="2000" dirty="0"/>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42</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4414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4414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632389" y="2631689"/>
            <a:ext cx="7882962" cy="3785652"/>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A’s type taken from values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values)</a:t>
            </a:r>
          </a:p>
          <a:p>
            <a:r>
              <a:rPr lang="en-US" sz="1600" b="1" dirty="0">
                <a:latin typeface="Courier New" panose="02070309020205020404" pitchFamily="49" charset="0"/>
                <a:cs typeface="Courier New" panose="02070309020205020404" pitchFamily="49" charset="0"/>
              </a:rPr>
              <a:t>N = </a:t>
            </a:r>
            <a:r>
              <a:rPr lang="en-US" sz="1600" b="1" dirty="0" err="1">
                <a:latin typeface="Courier New" panose="02070309020205020404" pitchFamily="49" charset="0"/>
                <a:cs typeface="Courier New" panose="02070309020205020404" pitchFamily="49" charset="0"/>
              </a:rPr>
              <a:t>A.ncols</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Create a vector of length N and type BOOL</a:t>
            </a:r>
          </a:p>
          <a:p>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a:t>
            </a:r>
          </a:p>
          <a:p>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ind</a:t>
            </a:r>
            <a:r>
              <a:rPr lang="en-US" sz="1600" b="1" dirty="0">
                <a:latin typeface="Courier New" panose="02070309020205020404" pitchFamily="49" charset="0"/>
                <a:cs typeface="Courier New" panose="02070309020205020404" pitchFamily="49" charset="0"/>
              </a:rPr>
              <a:t>] = True    </a:t>
            </a:r>
            <a:r>
              <a:rPr lang="en-US" sz="1600" b="1" dirty="0">
                <a:solidFill>
                  <a:srgbClr val="008000"/>
                </a:solidFill>
                <a:latin typeface="Courier New" panose="02070309020205020404" pitchFamily="49" charset="0"/>
                <a:cs typeface="Courier New" panose="02070309020205020404" pitchFamily="49" charset="0"/>
              </a:rPr>
              <a:t># set the value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 @ u</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out=w)</a:t>
            </a:r>
          </a:p>
        </p:txBody>
      </p:sp>
      <p:sp>
        <p:nvSpPr>
          <p:cNvPr id="14" name="Right Brace 13">
            <a:extLst>
              <a:ext uri="{FF2B5EF4-FFF2-40B4-BE49-F238E27FC236}">
                <a16:creationId xmlns:a16="http://schemas.microsoft.com/office/drawing/2014/main" id="{1A4A5489-0F06-A94A-98CC-5A6205F91824}"/>
              </a:ext>
            </a:extLst>
          </p:cNvPr>
          <p:cNvSpPr/>
          <p:nvPr/>
        </p:nvSpPr>
        <p:spPr bwMode="auto">
          <a:xfrm>
            <a:off x="2512580" y="5088454"/>
            <a:ext cx="399393" cy="1299265"/>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TextBox 14">
            <a:extLst>
              <a:ext uri="{FF2B5EF4-FFF2-40B4-BE49-F238E27FC236}">
                <a16:creationId xmlns:a16="http://schemas.microsoft.com/office/drawing/2014/main" id="{86FE1C81-9FC1-6F47-937C-AE4EFE81BEFB}"/>
              </a:ext>
            </a:extLst>
          </p:cNvPr>
          <p:cNvSpPr txBox="1"/>
          <p:nvPr/>
        </p:nvSpPr>
        <p:spPr>
          <a:xfrm>
            <a:off x="3088748" y="5414920"/>
            <a:ext cx="4663088" cy="646331"/>
          </a:xfrm>
          <a:prstGeom prst="rect">
            <a:avLst/>
          </a:prstGeom>
          <a:noFill/>
        </p:spPr>
        <p:txBody>
          <a:bodyPr wrap="square" rtlCol="0">
            <a:spAutoFit/>
          </a:bodyPr>
          <a:lstStyle/>
          <a:p>
            <a:pPr algn="ctr"/>
            <a:r>
              <a:rPr lang="en-US" dirty="0">
                <a:solidFill>
                  <a:srgbClr val="C00000"/>
                </a:solidFill>
              </a:rPr>
              <a:t>These three compute the same result in w.  </a:t>
            </a:r>
          </a:p>
          <a:p>
            <a:pPr algn="ctr"/>
            <a:r>
              <a:rPr lang="en-US" dirty="0">
                <a:solidFill>
                  <a:srgbClr val="C00000"/>
                </a:solidFill>
              </a:rPr>
              <a:t>The third reuses an existing w.</a:t>
            </a:r>
          </a:p>
        </p:txBody>
      </p:sp>
    </p:spTree>
    <p:extLst>
      <p:ext uri="{BB962C8B-B14F-4D97-AF65-F5344CB8AC3E}">
        <p14:creationId xmlns:p14="http://schemas.microsoft.com/office/powerpoint/2010/main" val="31772316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4: Matrix Vector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Use the adjacency matrix from exercise 3 and a vector with a single value to select one of the nodes in the graph.</a:t>
            </a:r>
          </a:p>
          <a:p>
            <a:r>
              <a:rPr lang="en-US" sz="1800" dirty="0"/>
              <a:t>Find the product mxv, print the result, and </a:t>
            </a:r>
            <a:r>
              <a:rPr lang="en-US" sz="1800" b="1" u="sng" dirty="0"/>
              <a:t>interpret its meaning</a:t>
            </a:r>
            <a:r>
              <a:rPr lang="en-US" sz="1800" dirty="0"/>
              <a:t>.</a:t>
            </a:r>
          </a:p>
          <a:p>
            <a:r>
              <a:rPr lang="en-US" sz="1800" dirty="0"/>
              <a:t>You’ll need the following from </a:t>
            </a:r>
            <a:r>
              <a:rPr lang="en-US" sz="1800" dirty="0" err="1"/>
              <a:t>pygraphblas</a:t>
            </a:r>
            <a:r>
              <a:rPr lang="en-US" sz="1800" dirty="0"/>
              <a: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209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a:t>
            </a:r>
            <a:r>
              <a:rPr lang="en-US" b="1" kern="0" dirty="0">
                <a:solidFill>
                  <a:srgbClr val="008000"/>
                </a:solidFill>
                <a:latin typeface="Courier New" panose="02070309020205020404" pitchFamily="49" charset="0"/>
                <a:cs typeface="Courier New" panose="02070309020205020404" pitchFamily="49" charset="0"/>
              </a:rPr>
              <a:t># reuse a w that already exists</a:t>
            </a:r>
            <a:endParaRPr lang="en-US" b="1" kern="0" dirty="0">
              <a:latin typeface="Courier New" panose="02070309020205020404" pitchFamily="49" charset="0"/>
              <a:cs typeface="Courier New" panose="02070309020205020404" pitchFamily="49" charset="0"/>
            </a:endParaRP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 print(w)</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17018918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8D1213A3-01C5-44B8-9FA3-4C4AF6953E31}"/>
              </a:ext>
            </a:extLst>
          </p:cNvPr>
          <p:cNvSpPr txBox="1"/>
          <p:nvPr/>
        </p:nvSpPr>
        <p:spPr>
          <a:xfrm>
            <a:off x="2690217" y="2732065"/>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853292"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 = A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44</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CB22178D-CAA0-414F-B887-23DC87BE82D6}"/>
              </a:ext>
            </a:extLst>
          </p:cNvPr>
          <p:cNvSpPr txBox="1"/>
          <p:nvPr/>
        </p:nvSpPr>
        <p:spPr>
          <a:xfrm>
            <a:off x="1152970"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0" name="TextBox 59">
            <a:extLst>
              <a:ext uri="{FF2B5EF4-FFF2-40B4-BE49-F238E27FC236}">
                <a16:creationId xmlns:a16="http://schemas.microsoft.com/office/drawing/2014/main" id="{B3D57385-89EC-8A41-88A5-5A73B97E4FBC}"/>
              </a:ext>
            </a:extLst>
          </p:cNvPr>
          <p:cNvSpPr txBox="1"/>
          <p:nvPr/>
        </p:nvSpPr>
        <p:spPr>
          <a:xfrm>
            <a:off x="6958609"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2" name="TextBox 61">
            <a:extLst>
              <a:ext uri="{FF2B5EF4-FFF2-40B4-BE49-F238E27FC236}">
                <a16:creationId xmlns:a16="http://schemas.microsoft.com/office/drawing/2014/main" id="{E4727E3F-9043-8B4A-BB44-60BE3250E536}"/>
              </a:ext>
            </a:extLst>
          </p:cNvPr>
          <p:cNvSpPr txBox="1"/>
          <p:nvPr/>
        </p:nvSpPr>
        <p:spPr>
          <a:xfrm>
            <a:off x="2114111" y="4173351"/>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393664" y="4173351"/>
            <a:ext cx="623447" cy="338554"/>
          </a:xfrm>
          <a:prstGeom prst="rect">
            <a:avLst/>
          </a:prstGeom>
          <a:noFill/>
        </p:spPr>
        <p:txBody>
          <a:bodyPr wrap="square" rtlCol="0">
            <a:spAutoFit/>
          </a:bodyPr>
          <a:lstStyle/>
          <a:p>
            <a:r>
              <a:rPr lang="en-US" sz="1600" dirty="0"/>
              <a:t>@</a:t>
            </a:r>
          </a:p>
        </p:txBody>
      </p:sp>
      <p:grpSp>
        <p:nvGrpSpPr>
          <p:cNvPr id="114" name="Group 113">
            <a:extLst>
              <a:ext uri="{FF2B5EF4-FFF2-40B4-BE49-F238E27FC236}">
                <a16:creationId xmlns:a16="http://schemas.microsoft.com/office/drawing/2014/main" id="{F46969A2-4C26-514D-B55E-6092F08E8796}"/>
              </a:ext>
            </a:extLst>
          </p:cNvPr>
          <p:cNvGrpSpPr/>
          <p:nvPr/>
        </p:nvGrpSpPr>
        <p:grpSpPr>
          <a:xfrm>
            <a:off x="5939276" y="122037"/>
            <a:ext cx="2723269" cy="2130988"/>
            <a:chOff x="1223785" y="3766524"/>
            <a:chExt cx="2791124" cy="2186461"/>
          </a:xfrm>
        </p:grpSpPr>
        <p:grpSp>
          <p:nvGrpSpPr>
            <p:cNvPr id="115" name="Group 114">
              <a:extLst>
                <a:ext uri="{FF2B5EF4-FFF2-40B4-BE49-F238E27FC236}">
                  <a16:creationId xmlns:a16="http://schemas.microsoft.com/office/drawing/2014/main" id="{4FAE6BCD-2A9D-E24F-B458-E8BC0847D901}"/>
                </a:ext>
              </a:extLst>
            </p:cNvPr>
            <p:cNvGrpSpPr/>
            <p:nvPr/>
          </p:nvGrpSpPr>
          <p:grpSpPr>
            <a:xfrm>
              <a:off x="1335803" y="4157242"/>
              <a:ext cx="219364" cy="718577"/>
              <a:chOff x="1335803" y="4157242"/>
              <a:chExt cx="219364" cy="718577"/>
            </a:xfrm>
          </p:grpSpPr>
          <p:sp>
            <p:nvSpPr>
              <p:cNvPr id="161" name="Line 24">
                <a:extLst>
                  <a:ext uri="{FF2B5EF4-FFF2-40B4-BE49-F238E27FC236}">
                    <a16:creationId xmlns:a16="http://schemas.microsoft.com/office/drawing/2014/main" id="{34DC86DE-E759-DC41-BDD3-C85F381A28F2}"/>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2" name="Freeform 25">
                <a:extLst>
                  <a:ext uri="{FF2B5EF4-FFF2-40B4-BE49-F238E27FC236}">
                    <a16:creationId xmlns:a16="http://schemas.microsoft.com/office/drawing/2014/main" id="{91D8723E-F3DA-714E-91B0-380D9069FFFD}"/>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6" name="Group 115">
              <a:extLst>
                <a:ext uri="{FF2B5EF4-FFF2-40B4-BE49-F238E27FC236}">
                  <a16:creationId xmlns:a16="http://schemas.microsoft.com/office/drawing/2014/main" id="{82FF0F0F-E0D5-0744-BAC2-DC2F73AC7957}"/>
                </a:ext>
              </a:extLst>
            </p:cNvPr>
            <p:cNvGrpSpPr/>
            <p:nvPr/>
          </p:nvGrpSpPr>
          <p:grpSpPr>
            <a:xfrm>
              <a:off x="1571763" y="4183811"/>
              <a:ext cx="219364" cy="718577"/>
              <a:chOff x="1571763" y="4183811"/>
              <a:chExt cx="219364" cy="718577"/>
            </a:xfrm>
          </p:grpSpPr>
          <p:sp>
            <p:nvSpPr>
              <p:cNvPr id="159" name="Line 27">
                <a:extLst>
                  <a:ext uri="{FF2B5EF4-FFF2-40B4-BE49-F238E27FC236}">
                    <a16:creationId xmlns:a16="http://schemas.microsoft.com/office/drawing/2014/main" id="{773F2848-EE39-164C-9B70-2EC731C9FD7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0" name="Freeform 28">
                <a:extLst>
                  <a:ext uri="{FF2B5EF4-FFF2-40B4-BE49-F238E27FC236}">
                    <a16:creationId xmlns:a16="http://schemas.microsoft.com/office/drawing/2014/main" id="{58A5F67B-7851-5149-94B8-8863437B15F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7" name="Group 116">
              <a:extLst>
                <a:ext uri="{FF2B5EF4-FFF2-40B4-BE49-F238E27FC236}">
                  <a16:creationId xmlns:a16="http://schemas.microsoft.com/office/drawing/2014/main" id="{B222B5DC-86BB-E240-8B83-741A2CF22374}"/>
                </a:ext>
              </a:extLst>
            </p:cNvPr>
            <p:cNvGrpSpPr/>
            <p:nvPr/>
          </p:nvGrpSpPr>
          <p:grpSpPr>
            <a:xfrm>
              <a:off x="1555166" y="3962540"/>
              <a:ext cx="1121352" cy="186298"/>
              <a:chOff x="1555166" y="3962540"/>
              <a:chExt cx="1121352" cy="186298"/>
            </a:xfrm>
          </p:grpSpPr>
          <p:sp>
            <p:nvSpPr>
              <p:cNvPr id="157" name="Line 30">
                <a:extLst>
                  <a:ext uri="{FF2B5EF4-FFF2-40B4-BE49-F238E27FC236}">
                    <a16:creationId xmlns:a16="http://schemas.microsoft.com/office/drawing/2014/main" id="{9007E5C9-3A1D-E84F-BDA7-4664D4528447}"/>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8" name="Freeform 31">
                <a:extLst>
                  <a:ext uri="{FF2B5EF4-FFF2-40B4-BE49-F238E27FC236}">
                    <a16:creationId xmlns:a16="http://schemas.microsoft.com/office/drawing/2014/main" id="{F5A35947-5F64-B343-A5E9-A759D308AD81}"/>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8" name="Group 117">
              <a:extLst>
                <a:ext uri="{FF2B5EF4-FFF2-40B4-BE49-F238E27FC236}">
                  <a16:creationId xmlns:a16="http://schemas.microsoft.com/office/drawing/2014/main" id="{1D5BD2E7-04F5-1942-9087-899D22F69ADA}"/>
                </a:ext>
              </a:extLst>
            </p:cNvPr>
            <p:cNvGrpSpPr/>
            <p:nvPr/>
          </p:nvGrpSpPr>
          <p:grpSpPr>
            <a:xfrm>
              <a:off x="1563825" y="4891227"/>
              <a:ext cx="1121352" cy="732585"/>
              <a:chOff x="1563825" y="4891227"/>
              <a:chExt cx="1121352" cy="732585"/>
            </a:xfrm>
          </p:grpSpPr>
          <p:sp>
            <p:nvSpPr>
              <p:cNvPr id="155" name="Line 34">
                <a:extLst>
                  <a:ext uri="{FF2B5EF4-FFF2-40B4-BE49-F238E27FC236}">
                    <a16:creationId xmlns:a16="http://schemas.microsoft.com/office/drawing/2014/main" id="{11CA2D95-E180-DA4D-B5B2-24C9118E5F5D}"/>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6" name="Freeform 35">
                <a:extLst>
                  <a:ext uri="{FF2B5EF4-FFF2-40B4-BE49-F238E27FC236}">
                    <a16:creationId xmlns:a16="http://schemas.microsoft.com/office/drawing/2014/main" id="{FE25FD36-1898-BD4A-8D7A-84A3277FF062}"/>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9" name="Line 46">
              <a:extLst>
                <a:ext uri="{FF2B5EF4-FFF2-40B4-BE49-F238E27FC236}">
                  <a16:creationId xmlns:a16="http://schemas.microsoft.com/office/drawing/2014/main" id="{A45B7415-4E80-A14B-A955-0C518A720E2E}"/>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47">
              <a:extLst>
                <a:ext uri="{FF2B5EF4-FFF2-40B4-BE49-F238E27FC236}">
                  <a16:creationId xmlns:a16="http://schemas.microsoft.com/office/drawing/2014/main" id="{5A361511-2357-104A-8F1B-2A7260724F05}"/>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1" name="Group 120">
              <a:extLst>
                <a:ext uri="{FF2B5EF4-FFF2-40B4-BE49-F238E27FC236}">
                  <a16:creationId xmlns:a16="http://schemas.microsoft.com/office/drawing/2014/main" id="{656FF0C2-5AEF-7846-8E82-E62AFF5FF4A6}"/>
                </a:ext>
              </a:extLst>
            </p:cNvPr>
            <p:cNvGrpSpPr/>
            <p:nvPr/>
          </p:nvGrpSpPr>
          <p:grpSpPr>
            <a:xfrm>
              <a:off x="1566712" y="5458525"/>
              <a:ext cx="1121352" cy="186298"/>
              <a:chOff x="1566712" y="5458525"/>
              <a:chExt cx="1121352" cy="186298"/>
            </a:xfrm>
          </p:grpSpPr>
          <p:sp>
            <p:nvSpPr>
              <p:cNvPr id="153" name="Line 49">
                <a:extLst>
                  <a:ext uri="{FF2B5EF4-FFF2-40B4-BE49-F238E27FC236}">
                    <a16:creationId xmlns:a16="http://schemas.microsoft.com/office/drawing/2014/main" id="{A59337B3-C025-0B43-9EEC-DFA4BE25108E}"/>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4" name="Freeform 50">
                <a:extLst>
                  <a:ext uri="{FF2B5EF4-FFF2-40B4-BE49-F238E27FC236}">
                    <a16:creationId xmlns:a16="http://schemas.microsoft.com/office/drawing/2014/main" id="{25801A4F-915F-5F40-8F53-03FB8D99F4F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2" name="Group 121">
              <a:extLst>
                <a:ext uri="{FF2B5EF4-FFF2-40B4-BE49-F238E27FC236}">
                  <a16:creationId xmlns:a16="http://schemas.microsoft.com/office/drawing/2014/main" id="{3140406B-E758-BC48-B046-14DDC8A95188}"/>
                </a:ext>
              </a:extLst>
            </p:cNvPr>
            <p:cNvGrpSpPr/>
            <p:nvPr/>
          </p:nvGrpSpPr>
          <p:grpSpPr>
            <a:xfrm>
              <a:off x="1549394" y="5643422"/>
              <a:ext cx="1121352" cy="186298"/>
              <a:chOff x="1549394" y="5643422"/>
              <a:chExt cx="1121352" cy="186298"/>
            </a:xfrm>
          </p:grpSpPr>
          <p:sp>
            <p:nvSpPr>
              <p:cNvPr id="151" name="Line 52">
                <a:extLst>
                  <a:ext uri="{FF2B5EF4-FFF2-40B4-BE49-F238E27FC236}">
                    <a16:creationId xmlns:a16="http://schemas.microsoft.com/office/drawing/2014/main" id="{AA84D7F9-702A-1A4C-B907-B1CC77FC73DA}"/>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2" name="Freeform 53">
                <a:extLst>
                  <a:ext uri="{FF2B5EF4-FFF2-40B4-BE49-F238E27FC236}">
                    <a16:creationId xmlns:a16="http://schemas.microsoft.com/office/drawing/2014/main" id="{D2763CFF-6A41-EE4E-B2D3-99C76ACE86D7}"/>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3" name="Group 122">
              <a:extLst>
                <a:ext uri="{FF2B5EF4-FFF2-40B4-BE49-F238E27FC236}">
                  <a16:creationId xmlns:a16="http://schemas.microsoft.com/office/drawing/2014/main" id="{916E0F6F-98C2-0E45-B741-338740C0F375}"/>
                </a:ext>
              </a:extLst>
            </p:cNvPr>
            <p:cNvGrpSpPr/>
            <p:nvPr/>
          </p:nvGrpSpPr>
          <p:grpSpPr>
            <a:xfrm>
              <a:off x="1572485" y="4892628"/>
              <a:ext cx="1121352" cy="186298"/>
              <a:chOff x="1572485" y="4892628"/>
              <a:chExt cx="1121352" cy="186298"/>
            </a:xfrm>
          </p:grpSpPr>
          <p:sp>
            <p:nvSpPr>
              <p:cNvPr id="149" name="Line 55">
                <a:extLst>
                  <a:ext uri="{FF2B5EF4-FFF2-40B4-BE49-F238E27FC236}">
                    <a16:creationId xmlns:a16="http://schemas.microsoft.com/office/drawing/2014/main" id="{B4FAA449-2756-FE4F-9EDE-80F6F1F4238D}"/>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0" name="Freeform 56">
                <a:extLst>
                  <a:ext uri="{FF2B5EF4-FFF2-40B4-BE49-F238E27FC236}">
                    <a16:creationId xmlns:a16="http://schemas.microsoft.com/office/drawing/2014/main" id="{359A97F5-6F57-A449-A9F1-3CA0803CC5D5}"/>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4" name="Group 123">
              <a:extLst>
                <a:ext uri="{FF2B5EF4-FFF2-40B4-BE49-F238E27FC236}">
                  <a16:creationId xmlns:a16="http://schemas.microsoft.com/office/drawing/2014/main" id="{25F359C8-C6C0-5941-A611-BD4E916E8956}"/>
                </a:ext>
              </a:extLst>
            </p:cNvPr>
            <p:cNvGrpSpPr/>
            <p:nvPr/>
          </p:nvGrpSpPr>
          <p:grpSpPr>
            <a:xfrm>
              <a:off x="1330030" y="4919242"/>
              <a:ext cx="219364" cy="718577"/>
              <a:chOff x="1330030" y="4919242"/>
              <a:chExt cx="219364" cy="718577"/>
            </a:xfrm>
          </p:grpSpPr>
          <p:sp>
            <p:nvSpPr>
              <p:cNvPr id="147" name="Line 58">
                <a:extLst>
                  <a:ext uri="{FF2B5EF4-FFF2-40B4-BE49-F238E27FC236}">
                    <a16:creationId xmlns:a16="http://schemas.microsoft.com/office/drawing/2014/main" id="{77082C3F-C9F4-0044-AF03-15ECF4E12636}"/>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8" name="Freeform 59">
                <a:extLst>
                  <a:ext uri="{FF2B5EF4-FFF2-40B4-BE49-F238E27FC236}">
                    <a16:creationId xmlns:a16="http://schemas.microsoft.com/office/drawing/2014/main" id="{E8FC84A1-0E19-D741-A179-3B09755BA97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5" name="Line 61">
              <a:extLst>
                <a:ext uri="{FF2B5EF4-FFF2-40B4-BE49-F238E27FC236}">
                  <a16:creationId xmlns:a16="http://schemas.microsoft.com/office/drawing/2014/main" id="{F3063B87-8826-2746-9729-941D1F690078}"/>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6" name="Freeform 125">
              <a:extLst>
                <a:ext uri="{FF2B5EF4-FFF2-40B4-BE49-F238E27FC236}">
                  <a16:creationId xmlns:a16="http://schemas.microsoft.com/office/drawing/2014/main" id="{7ED1A3E3-247C-E24A-A12E-05B6771F8CF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7" name="Group 126">
              <a:extLst>
                <a:ext uri="{FF2B5EF4-FFF2-40B4-BE49-F238E27FC236}">
                  <a16:creationId xmlns:a16="http://schemas.microsoft.com/office/drawing/2014/main" id="{E4754B5B-8B0D-5845-B091-77914074EABC}"/>
                </a:ext>
              </a:extLst>
            </p:cNvPr>
            <p:cNvGrpSpPr/>
            <p:nvPr/>
          </p:nvGrpSpPr>
          <p:grpSpPr>
            <a:xfrm>
              <a:off x="2676519" y="4882823"/>
              <a:ext cx="1102591" cy="760599"/>
              <a:chOff x="2676519" y="4882823"/>
              <a:chExt cx="1102591" cy="760599"/>
            </a:xfrm>
          </p:grpSpPr>
          <p:sp>
            <p:nvSpPr>
              <p:cNvPr id="145" name="Line 64">
                <a:extLst>
                  <a:ext uri="{FF2B5EF4-FFF2-40B4-BE49-F238E27FC236}">
                    <a16:creationId xmlns:a16="http://schemas.microsoft.com/office/drawing/2014/main" id="{DAA4E28F-0D53-F84B-8801-DE02466FF3BD}"/>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6" name="Freeform 65">
                <a:extLst>
                  <a:ext uri="{FF2B5EF4-FFF2-40B4-BE49-F238E27FC236}">
                    <a16:creationId xmlns:a16="http://schemas.microsoft.com/office/drawing/2014/main" id="{E146E26D-1B3B-E048-BA62-C1A6193DCB7A}"/>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8" name="Group 127">
              <a:extLst>
                <a:ext uri="{FF2B5EF4-FFF2-40B4-BE49-F238E27FC236}">
                  <a16:creationId xmlns:a16="http://schemas.microsoft.com/office/drawing/2014/main" id="{700E1443-BEAD-9B4E-989D-256EE46ADA3D}"/>
                </a:ext>
              </a:extLst>
            </p:cNvPr>
            <p:cNvGrpSpPr/>
            <p:nvPr/>
          </p:nvGrpSpPr>
          <p:grpSpPr>
            <a:xfrm>
              <a:off x="2706826" y="4161444"/>
              <a:ext cx="1102591" cy="760599"/>
              <a:chOff x="2706826" y="4161444"/>
              <a:chExt cx="1102591" cy="760599"/>
            </a:xfrm>
          </p:grpSpPr>
          <p:sp>
            <p:nvSpPr>
              <p:cNvPr id="143" name="Line 67">
                <a:extLst>
                  <a:ext uri="{FF2B5EF4-FFF2-40B4-BE49-F238E27FC236}">
                    <a16:creationId xmlns:a16="http://schemas.microsoft.com/office/drawing/2014/main" id="{A4D015BA-626C-CF4B-93CC-3817429A9637}"/>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4" name="Freeform 68">
                <a:extLst>
                  <a:ext uri="{FF2B5EF4-FFF2-40B4-BE49-F238E27FC236}">
                    <a16:creationId xmlns:a16="http://schemas.microsoft.com/office/drawing/2014/main" id="{1137ADC1-9B91-4642-B853-5F466108EC01}"/>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9" name="Rectangle 128">
              <a:extLst>
                <a:ext uri="{FF2B5EF4-FFF2-40B4-BE49-F238E27FC236}">
                  <a16:creationId xmlns:a16="http://schemas.microsoft.com/office/drawing/2014/main" id="{F7954CB1-9FD4-2042-AAEF-2384FD2E34F6}"/>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130" name="Rectangle 104">
              <a:extLst>
                <a:ext uri="{FF2B5EF4-FFF2-40B4-BE49-F238E27FC236}">
                  <a16:creationId xmlns:a16="http://schemas.microsoft.com/office/drawing/2014/main" id="{26202630-6E34-DA42-9E1F-FEE20A645AB9}"/>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131" name="Rectangle 105">
              <a:extLst>
                <a:ext uri="{FF2B5EF4-FFF2-40B4-BE49-F238E27FC236}">
                  <a16:creationId xmlns:a16="http://schemas.microsoft.com/office/drawing/2014/main" id="{101EB765-65E6-2545-83D0-9894D524AAB1}"/>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132" name="Rectangle 131">
              <a:extLst>
                <a:ext uri="{FF2B5EF4-FFF2-40B4-BE49-F238E27FC236}">
                  <a16:creationId xmlns:a16="http://schemas.microsoft.com/office/drawing/2014/main" id="{96514AFB-F9F8-4D40-8627-FBE79003F6F2}"/>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133" name="Oval 132">
              <a:extLst>
                <a:ext uri="{FF2B5EF4-FFF2-40B4-BE49-F238E27FC236}">
                  <a16:creationId xmlns:a16="http://schemas.microsoft.com/office/drawing/2014/main" id="{91B8455F-729B-F643-9730-62028736379C}"/>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134" name="Oval 133">
              <a:extLst>
                <a:ext uri="{FF2B5EF4-FFF2-40B4-BE49-F238E27FC236}">
                  <a16:creationId xmlns:a16="http://schemas.microsoft.com/office/drawing/2014/main" id="{778FE347-C6E4-214F-81C7-8A307EF55395}"/>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5" name="Oval 134">
              <a:extLst>
                <a:ext uri="{FF2B5EF4-FFF2-40B4-BE49-F238E27FC236}">
                  <a16:creationId xmlns:a16="http://schemas.microsoft.com/office/drawing/2014/main" id="{78932037-B0C2-DE41-9B31-444244764C2A}"/>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6" name="Oval 135">
              <a:extLst>
                <a:ext uri="{FF2B5EF4-FFF2-40B4-BE49-F238E27FC236}">
                  <a16:creationId xmlns:a16="http://schemas.microsoft.com/office/drawing/2014/main" id="{193E6EAE-C97A-F04F-ABC5-3EE0D9500FD5}"/>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7" name="Oval 136">
              <a:extLst>
                <a:ext uri="{FF2B5EF4-FFF2-40B4-BE49-F238E27FC236}">
                  <a16:creationId xmlns:a16="http://schemas.microsoft.com/office/drawing/2014/main" id="{9BB80180-3BA0-D142-BB27-649FB8D592DA}"/>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8" name="Oval 71">
              <a:extLst>
                <a:ext uri="{FF2B5EF4-FFF2-40B4-BE49-F238E27FC236}">
                  <a16:creationId xmlns:a16="http://schemas.microsoft.com/office/drawing/2014/main" id="{CC846DBA-CF57-CE4F-9F75-543D5003AB93}"/>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39" name="Oval 72">
              <a:extLst>
                <a:ext uri="{FF2B5EF4-FFF2-40B4-BE49-F238E27FC236}">
                  <a16:creationId xmlns:a16="http://schemas.microsoft.com/office/drawing/2014/main" id="{1DFCB4A2-E2CD-694C-8489-E999A5705097}"/>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40" name="Rectangle 139">
              <a:extLst>
                <a:ext uri="{FF2B5EF4-FFF2-40B4-BE49-F238E27FC236}">
                  <a16:creationId xmlns:a16="http://schemas.microsoft.com/office/drawing/2014/main" id="{ACD7B7E7-122B-904D-BF73-3A654F2C59D9}"/>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41" name="Rectangle 140">
              <a:extLst>
                <a:ext uri="{FF2B5EF4-FFF2-40B4-BE49-F238E27FC236}">
                  <a16:creationId xmlns:a16="http://schemas.microsoft.com/office/drawing/2014/main" id="{B3F8D16C-6E70-074A-85D7-D12345F9C6AB}"/>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42" name="Rectangle 141">
              <a:extLst>
                <a:ext uri="{FF2B5EF4-FFF2-40B4-BE49-F238E27FC236}">
                  <a16:creationId xmlns:a16="http://schemas.microsoft.com/office/drawing/2014/main" id="{0059B607-DA78-D248-B3FB-82E6135C2099}"/>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8707647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640103"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grb.BOOL,Nodes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a:t>
            </a:r>
            <a:r>
              <a:rPr lang="en-US" sz="1600" b="1" dirty="0" err="1">
                <a:latin typeface="Courier New" panose="02070309020205020404" pitchFamily="49" charset="0"/>
                <a:cs typeface="Courier New" panose="02070309020205020404" pitchFamily="49" charset="0"/>
              </a:rPr>
              <a:t>A@u</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45</a:t>
            </a:fld>
            <a:endParaRPr lang="en-US" dirty="0">
              <a:solidFill>
                <a:srgbClr val="000000"/>
              </a:solidFill>
              <a:ea typeface="ＭＳ Ｐゴシック" pitchFamily="34" charset="-128"/>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252112" y="5516715"/>
            <a:ext cx="8639775" cy="1077218"/>
          </a:xfrm>
          <a:prstGeom prst="rect">
            <a:avLst/>
          </a:prstGeom>
          <a:noFill/>
          <a:ln>
            <a:solidFill>
              <a:schemeClr val="tx1"/>
            </a:solidFill>
          </a:ln>
        </p:spPr>
        <p:txBody>
          <a:bodyPr wrap="square" rtlCol="0">
            <a:spAutoFit/>
          </a:bodyPr>
          <a:lstStyle/>
          <a:p>
            <a:pPr algn="ctr"/>
            <a:r>
              <a:rPr lang="en-US" sz="1600" dirty="0"/>
              <a:t>The stored elements of the adjacency matrix, A(</a:t>
            </a:r>
            <a:r>
              <a:rPr lang="en-US" sz="1600" dirty="0" err="1"/>
              <a:t>i,j</a:t>
            </a:r>
            <a:r>
              <a:rPr lang="en-US" sz="1600" dirty="0"/>
              <a:t>) indicate an edge </a:t>
            </a:r>
            <a:r>
              <a:rPr lang="en-US" sz="1600" b="1" dirty="0"/>
              <a:t>from</a:t>
            </a:r>
            <a:r>
              <a:rPr lang="en-US" sz="1600" dirty="0"/>
              <a:t> vertex </a:t>
            </a:r>
            <a:r>
              <a:rPr lang="en-US" sz="1600" dirty="0" err="1"/>
              <a:t>i</a:t>
            </a:r>
            <a:r>
              <a:rPr lang="en-US" sz="1600" dirty="0"/>
              <a:t> </a:t>
            </a:r>
            <a:r>
              <a:rPr lang="en-US" sz="1600" b="1" dirty="0"/>
              <a:t>to</a:t>
            </a:r>
            <a:r>
              <a:rPr lang="en-US" sz="1600" dirty="0"/>
              <a:t> vertex j</a:t>
            </a:r>
          </a:p>
          <a:p>
            <a:pPr algn="ctr"/>
            <a:endParaRPr lang="en-US" sz="1600" dirty="0"/>
          </a:p>
          <a:p>
            <a:pPr algn="ctr"/>
            <a:r>
              <a:rPr lang="en-US" sz="1600" dirty="0"/>
              <a:t>So the matrix vector product scans over a row (from) to find </a:t>
            </a:r>
            <a:br>
              <a:rPr lang="en-US" sz="1600" dirty="0"/>
            </a:br>
            <a:r>
              <a:rPr lang="en-US" sz="1600" dirty="0"/>
              <a:t>when an edge lands at the destination</a:t>
            </a:r>
          </a:p>
        </p:txBody>
      </p:sp>
      <p:grpSp>
        <p:nvGrpSpPr>
          <p:cNvPr id="11" name="Group 10"/>
          <p:cNvGrpSpPr/>
          <p:nvPr/>
        </p:nvGrpSpPr>
        <p:grpSpPr>
          <a:xfrm>
            <a:off x="5955412" y="143596"/>
            <a:ext cx="2792532" cy="2180028"/>
            <a:chOff x="1223785" y="3766524"/>
            <a:chExt cx="2880222" cy="2248484"/>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6" name="Rectangle 25"/>
            <p:cNvSpPr>
              <a:spLocks noChangeArrowheads="1"/>
            </p:cNvSpPr>
            <p:nvPr/>
          </p:nvSpPr>
          <p:spPr bwMode="auto">
            <a:xfrm>
              <a:off x="2647633" y="5634101"/>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3</a:t>
              </a:r>
            </a:p>
          </p:txBody>
        </p:sp>
        <p:sp>
          <p:nvSpPr>
            <p:cNvPr id="28" name="Rectangle 105"/>
            <p:cNvSpPr>
              <a:spLocks noChangeArrowheads="1"/>
            </p:cNvSpPr>
            <p:nvPr/>
          </p:nvSpPr>
          <p:spPr bwMode="auto">
            <a:xfrm>
              <a:off x="1269289" y="5561284"/>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FF0000"/>
                  </a:solidFill>
                  <a:latin typeface="Helvetica"/>
                  <a:cs typeface="Helvetica"/>
                </a:rPr>
                <a:t>2</a:t>
              </a:r>
            </a:p>
          </p:txBody>
        </p:sp>
        <p:sp>
          <p:nvSpPr>
            <p:cNvPr id="29" name="Rectangle 28"/>
            <p:cNvSpPr>
              <a:spLocks noChangeArrowheads="1"/>
            </p:cNvSpPr>
            <p:nvPr/>
          </p:nvSpPr>
          <p:spPr bwMode="auto">
            <a:xfrm>
              <a:off x="2671447" y="3766524"/>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1</a:t>
              </a:r>
            </a:p>
          </p:txBody>
        </p:sp>
        <p:sp>
          <p:nvSpPr>
            <p:cNvPr id="30" name="Oval 29"/>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a:latin typeface="Verdana" charset="0"/>
              </a:endParaRPr>
            </a:p>
          </p:txBody>
        </p:sp>
        <p:sp>
          <p:nvSpPr>
            <p:cNvPr id="31" name="Oval 30"/>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2" name="Oval 31"/>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3" name="Oval 32"/>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a:defRPr/>
              </a:pPr>
              <a:endParaRPr lang="en-US" sz="1800"/>
            </a:p>
          </p:txBody>
        </p:sp>
        <p:sp>
          <p:nvSpPr>
            <p:cNvPr id="36"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a:defRPr/>
              </a:pPr>
              <a:endParaRPr lang="en-US" sz="1800"/>
            </a:p>
          </p:txBody>
        </p:sp>
        <p:sp>
          <p:nvSpPr>
            <p:cNvPr id="37" name="Rectangle 36"/>
            <p:cNvSpPr>
              <a:spLocks noChangeArrowheads="1"/>
            </p:cNvSpPr>
            <p:nvPr/>
          </p:nvSpPr>
          <p:spPr bwMode="auto">
            <a:xfrm>
              <a:off x="1299850" y="3774221"/>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0</a:t>
              </a:r>
            </a:p>
          </p:txBody>
        </p:sp>
        <p:sp>
          <p:nvSpPr>
            <p:cNvPr id="38" name="Rectangle 37"/>
            <p:cNvSpPr>
              <a:spLocks noChangeArrowheads="1"/>
            </p:cNvSpPr>
            <p:nvPr/>
          </p:nvSpPr>
          <p:spPr bwMode="auto">
            <a:xfrm>
              <a:off x="3781321" y="4654363"/>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4</a:t>
              </a:r>
            </a:p>
          </p:txBody>
        </p:sp>
        <p:sp>
          <p:nvSpPr>
            <p:cNvPr id="39" name="Rectangle 38"/>
            <p:cNvSpPr>
              <a:spLocks noChangeArrowheads="1"/>
            </p:cNvSpPr>
            <p:nvPr/>
          </p:nvSpPr>
          <p:spPr bwMode="auto">
            <a:xfrm>
              <a:off x="2457576" y="4531163"/>
              <a:ext cx="322686" cy="380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6</a:t>
              </a:r>
            </a:p>
          </p:txBody>
        </p:sp>
      </p:grpSp>
      <p:sp>
        <p:nvSpPr>
          <p:cNvPr id="65" name="TextBox 64">
            <a:extLst>
              <a:ext uri="{FF2B5EF4-FFF2-40B4-BE49-F238E27FC236}">
                <a16:creationId xmlns:a16="http://schemas.microsoft.com/office/drawing/2014/main" id="{046B0EA7-6B14-4680-83E8-F1B2AF358396}"/>
              </a:ext>
            </a:extLst>
          </p:cNvPr>
          <p:cNvSpPr txBox="1"/>
          <p:nvPr/>
        </p:nvSpPr>
        <p:spPr>
          <a:xfrm>
            <a:off x="2690217" y="252886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66" name="TextBox 65">
            <a:extLst>
              <a:ext uri="{FF2B5EF4-FFF2-40B4-BE49-F238E27FC236}">
                <a16:creationId xmlns:a16="http://schemas.microsoft.com/office/drawing/2014/main" id="{A6AABD9D-E550-4124-9B95-F29AD0A6C26B}"/>
              </a:ext>
            </a:extLst>
          </p:cNvPr>
          <p:cNvSpPr txBox="1"/>
          <p:nvPr/>
        </p:nvSpPr>
        <p:spPr>
          <a:xfrm>
            <a:off x="1152970"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7" name="TextBox 66">
            <a:extLst>
              <a:ext uri="{FF2B5EF4-FFF2-40B4-BE49-F238E27FC236}">
                <a16:creationId xmlns:a16="http://schemas.microsoft.com/office/drawing/2014/main" id="{65733070-4CFB-444C-90C1-AF474C5D60D8}"/>
              </a:ext>
            </a:extLst>
          </p:cNvPr>
          <p:cNvSpPr txBox="1"/>
          <p:nvPr/>
        </p:nvSpPr>
        <p:spPr>
          <a:xfrm>
            <a:off x="6958609"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8" name="TextBox 67">
            <a:extLst>
              <a:ext uri="{FF2B5EF4-FFF2-40B4-BE49-F238E27FC236}">
                <a16:creationId xmlns:a16="http://schemas.microsoft.com/office/drawing/2014/main" id="{088CEFC6-1A37-4333-92AA-3953B3474DD0}"/>
              </a:ext>
            </a:extLst>
          </p:cNvPr>
          <p:cNvSpPr txBox="1"/>
          <p:nvPr/>
        </p:nvSpPr>
        <p:spPr>
          <a:xfrm>
            <a:off x="2114111" y="3970153"/>
            <a:ext cx="623447" cy="338554"/>
          </a:xfrm>
          <a:prstGeom prst="rect">
            <a:avLst/>
          </a:prstGeom>
          <a:noFill/>
        </p:spPr>
        <p:txBody>
          <a:bodyPr wrap="square" rtlCol="0">
            <a:spAutoFit/>
          </a:bodyPr>
          <a:lstStyle/>
          <a:p>
            <a:r>
              <a:rPr lang="en-US" sz="1600" dirty="0"/>
              <a:t>=</a:t>
            </a:r>
          </a:p>
        </p:txBody>
      </p:sp>
      <p:sp>
        <p:nvSpPr>
          <p:cNvPr id="69" name="TextBox 68">
            <a:extLst>
              <a:ext uri="{FF2B5EF4-FFF2-40B4-BE49-F238E27FC236}">
                <a16:creationId xmlns:a16="http://schemas.microsoft.com/office/drawing/2014/main" id="{801F09E1-2D7E-4291-B0CF-C641EF9BA573}"/>
              </a:ext>
            </a:extLst>
          </p:cNvPr>
          <p:cNvSpPr txBox="1"/>
          <p:nvPr/>
        </p:nvSpPr>
        <p:spPr>
          <a:xfrm>
            <a:off x="6393664" y="3970153"/>
            <a:ext cx="623447" cy="338554"/>
          </a:xfrm>
          <a:prstGeom prst="rect">
            <a:avLst/>
          </a:prstGeom>
          <a:noFill/>
        </p:spPr>
        <p:txBody>
          <a:bodyPr wrap="square" rtlCol="0">
            <a:spAutoFit/>
          </a:bodyPr>
          <a:lstStyle/>
          <a:p>
            <a:r>
              <a:rPr lang="en-US" sz="1600" dirty="0"/>
              <a:t>@</a:t>
            </a:r>
          </a:p>
        </p:txBody>
      </p:sp>
    </p:spTree>
    <p:extLst>
      <p:ext uri="{BB962C8B-B14F-4D97-AF65-F5344CB8AC3E}">
        <p14:creationId xmlns:p14="http://schemas.microsoft.com/office/powerpoint/2010/main" val="35003075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 </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3174" y="800100"/>
            <a:ext cx="8478310" cy="4840287"/>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46</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6678126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6756" y="800100"/>
            <a:ext cx="8654722" cy="4132262"/>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a:p>
            <a:pPr lvl="1"/>
            <a:r>
              <a:rPr lang="en-US" dirty="0"/>
              <a:t>The adjacency matrix elements indicate edges </a:t>
            </a:r>
          </a:p>
          <a:p>
            <a:pPr lvl="2"/>
            <a:r>
              <a:rPr lang="en-US" b="1" dirty="0"/>
              <a:t>From</a:t>
            </a:r>
            <a:r>
              <a:rPr lang="en-US" dirty="0"/>
              <a:t> a vertex (row index)</a:t>
            </a:r>
          </a:p>
          <a:p>
            <a:pPr lvl="2"/>
            <a:r>
              <a:rPr lang="en-US" b="1" dirty="0"/>
              <a:t>To</a:t>
            </a:r>
            <a:r>
              <a:rPr lang="en-US" dirty="0"/>
              <a:t> another vertex (columns index)</a:t>
            </a:r>
          </a:p>
          <a:p>
            <a:pPr lvl="1"/>
            <a:r>
              <a:rPr lang="en-US" dirty="0"/>
              <a:t>Then the </a:t>
            </a:r>
            <a:r>
              <a:rPr lang="en-US" b="1" dirty="0"/>
              <a:t>transpose</a:t>
            </a:r>
            <a:r>
              <a:rPr lang="en-US" dirty="0"/>
              <a:t> of the adjacency matrix indicates edges</a:t>
            </a:r>
          </a:p>
          <a:p>
            <a:pPr lvl="2"/>
            <a:r>
              <a:rPr lang="en-US" b="1" dirty="0"/>
              <a:t>To</a:t>
            </a:r>
            <a:r>
              <a:rPr lang="en-US" dirty="0"/>
              <a:t> a vertex (row index)</a:t>
            </a:r>
          </a:p>
          <a:p>
            <a:pPr lvl="2"/>
            <a:r>
              <a:rPr lang="en-US" b="1" dirty="0"/>
              <a:t>From</a:t>
            </a:r>
            <a:r>
              <a:rPr lang="en-US" dirty="0"/>
              <a:t> other vertices (column index)</a:t>
            </a:r>
          </a:p>
          <a:p>
            <a:r>
              <a:rPr lang="en-US" sz="2000" dirty="0"/>
              <a:t>Therefore, we can find the neighbors of a vertex (marked by the non-empty elements of v)</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a:xfrm>
            <a:off x="8728075" y="655320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47</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E3AFD7F2-1456-DB48-9F58-0F73AA0BAF8E}"/>
              </a:ext>
            </a:extLst>
          </p:cNvPr>
          <p:cNvSpPr txBox="1"/>
          <p:nvPr/>
        </p:nvSpPr>
        <p:spPr>
          <a:xfrm>
            <a:off x="2598233" y="4576631"/>
            <a:ext cx="3754582" cy="461665"/>
          </a:xfrm>
          <a:prstGeom prst="rect">
            <a:avLst/>
          </a:prstGeom>
          <a:noFill/>
        </p:spPr>
        <p:txBody>
          <a:bodyPr wrap="square" rtlCol="0">
            <a:spAutoFit/>
          </a:bodyPr>
          <a:lstStyle/>
          <a:p>
            <a:r>
              <a:rPr lang="en-US" sz="2400" dirty="0"/>
              <a:t>neighbors  = A</a:t>
            </a:r>
            <a:r>
              <a:rPr lang="en-US" sz="2400" baseline="30000" dirty="0"/>
              <a:t>T</a:t>
            </a:r>
            <a:r>
              <a:rPr lang="en-US" sz="2400" dirty="0"/>
              <a:t>⊕.⊗v</a:t>
            </a:r>
          </a:p>
        </p:txBody>
      </p:sp>
      <p:sp>
        <p:nvSpPr>
          <p:cNvPr id="5" name="TextBox 4">
            <a:extLst>
              <a:ext uri="{FF2B5EF4-FFF2-40B4-BE49-F238E27FC236}">
                <a16:creationId xmlns:a16="http://schemas.microsoft.com/office/drawing/2014/main" id="{33417998-E983-984E-B887-21C3A0F34A22}"/>
              </a:ext>
            </a:extLst>
          </p:cNvPr>
          <p:cNvSpPr txBox="1"/>
          <p:nvPr/>
        </p:nvSpPr>
        <p:spPr>
          <a:xfrm>
            <a:off x="927100" y="5449374"/>
            <a:ext cx="7289800"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neighbors = A.T @ v</a:t>
            </a:r>
          </a:p>
          <a:p>
            <a:r>
              <a:rPr lang="en-US" b="1" dirty="0">
                <a:latin typeface="Courier New" panose="02070309020205020404" pitchFamily="49" charset="0"/>
                <a:cs typeface="Courier New" panose="02070309020205020404" pitchFamily="49" charset="0"/>
              </a:rPr>
              <a:t>neighbors = </a:t>
            </a:r>
            <a:r>
              <a:rPr lang="en-US" b="1" dirty="0" err="1">
                <a:latin typeface="Courier New" panose="02070309020205020404" pitchFamily="49" charset="0"/>
                <a:cs typeface="Courier New" panose="02070309020205020404" pitchFamily="49" charset="0"/>
              </a:rPr>
              <a:t>A.mxv</a:t>
            </a:r>
            <a:r>
              <a:rPr lang="en-US" b="1" dirty="0">
                <a:latin typeface="Courier New" panose="02070309020205020404" pitchFamily="49" charset="0"/>
                <a:cs typeface="Courier New" panose="02070309020205020404" pitchFamily="49" charset="0"/>
              </a:rPr>
              <a:t>(v, desc=grb.descriptor.T0)</a:t>
            </a:r>
          </a:p>
        </p:txBody>
      </p:sp>
      <p:sp>
        <p:nvSpPr>
          <p:cNvPr id="8" name="TextBox 7">
            <a:extLst>
              <a:ext uri="{FF2B5EF4-FFF2-40B4-BE49-F238E27FC236}">
                <a16:creationId xmlns:a16="http://schemas.microsoft.com/office/drawing/2014/main" id="{06A083BD-A6EE-5E49-B2F1-4FE65678B11D}"/>
              </a:ext>
            </a:extLst>
          </p:cNvPr>
          <p:cNvSpPr txBox="1"/>
          <p:nvPr/>
        </p:nvSpPr>
        <p:spPr>
          <a:xfrm>
            <a:off x="6397631" y="4894043"/>
            <a:ext cx="2196661" cy="646331"/>
          </a:xfrm>
          <a:prstGeom prst="rect">
            <a:avLst/>
          </a:prstGeom>
          <a:noFill/>
        </p:spPr>
        <p:txBody>
          <a:bodyPr wrap="square" rtlCol="0">
            <a:spAutoFit/>
          </a:bodyPr>
          <a:lstStyle/>
          <a:p>
            <a:r>
              <a:rPr lang="en-US" dirty="0">
                <a:solidFill>
                  <a:srgbClr val="C00000"/>
                </a:solidFill>
              </a:rPr>
              <a:t>Two ways using pygraphblas</a:t>
            </a:r>
          </a:p>
        </p:txBody>
      </p:sp>
      <p:cxnSp>
        <p:nvCxnSpPr>
          <p:cNvPr id="10" name="Straight Arrow Connector 9">
            <a:extLst>
              <a:ext uri="{FF2B5EF4-FFF2-40B4-BE49-F238E27FC236}">
                <a16:creationId xmlns:a16="http://schemas.microsoft.com/office/drawing/2014/main" id="{E0E8B1F9-A057-9047-B84D-FC52258E0AD5}"/>
              </a:ext>
            </a:extLst>
          </p:cNvPr>
          <p:cNvCxnSpPr>
            <a:cxnSpLocks/>
            <a:stCxn id="8" idx="1"/>
          </p:cNvCxnSpPr>
          <p:nvPr/>
        </p:nvCxnSpPr>
        <p:spPr bwMode="auto">
          <a:xfrm flipH="1">
            <a:off x="5046133" y="5217209"/>
            <a:ext cx="1351498" cy="42864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079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5: Find one hop neighbors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4 and verify that you can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48</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a:t>
            </a: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606842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723376"/>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5: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792427"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49</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60" y="1748787"/>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144688"/>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651992" y="5134945"/>
            <a:ext cx="623447"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3071543" y="1693359"/>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stCxn id="7" idx="3"/>
          </p:cNvCxnSpPr>
          <p:nvPr/>
        </p:nvCxnSpPr>
        <p:spPr bwMode="auto">
          <a:xfrm>
            <a:off x="5066750" y="2526973"/>
            <a:ext cx="837339" cy="0"/>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963715" y="1384501"/>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272553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14339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16697938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50</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221447"/>
            <a:ext cx="6977856" cy="30996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92439" y="1961587"/>
            <a:ext cx="1390858" cy="3293209"/>
          </a:xfrm>
          <a:prstGeom prst="rect">
            <a:avLst/>
          </a:prstGeom>
          <a:noFill/>
          <a:ln w="25400">
            <a:solidFill>
              <a:srgbClr val="C00000"/>
            </a:solidFill>
          </a:ln>
        </p:spPr>
        <p:txBody>
          <a:bodyPr wrap="square" rtlCol="0">
            <a:spAutoFit/>
          </a:bodyPr>
          <a:lstStyle/>
          <a:p>
            <a:pPr algn="ctr"/>
            <a:r>
              <a:rPr lang="en-US" sz="1600" dirty="0"/>
              <a:t>We’ve only covered mxv, so far, but the same conventions are used across all operations, so we’ll have no problem later when we use the others</a:t>
            </a:r>
          </a:p>
        </p:txBody>
      </p:sp>
      <p:sp>
        <p:nvSpPr>
          <p:cNvPr id="11" name="TextBox 10">
            <a:extLst>
              <a:ext uri="{FF2B5EF4-FFF2-40B4-BE49-F238E27FC236}">
                <a16:creationId xmlns:a16="http://schemas.microsoft.com/office/drawing/2014/main" id="{412BDAB9-9809-5A48-8B6D-98925B7AED06}"/>
              </a:ext>
            </a:extLst>
          </p:cNvPr>
          <p:cNvSpPr txBox="1"/>
          <p:nvPr/>
        </p:nvSpPr>
        <p:spPr>
          <a:xfrm>
            <a:off x="784948" y="6138930"/>
            <a:ext cx="7421703" cy="584775"/>
          </a:xfrm>
          <a:prstGeom prst="rect">
            <a:avLst/>
          </a:prstGeom>
          <a:noFill/>
          <a:ln w="25400">
            <a:solidFill>
              <a:srgbClr val="C00000"/>
            </a:solidFill>
          </a:ln>
        </p:spPr>
        <p:txBody>
          <a:bodyPr wrap="square" rtlCol="0">
            <a:spAutoFit/>
          </a:bodyPr>
          <a:lstStyle/>
          <a:p>
            <a:r>
              <a:rPr lang="en-US" sz="1600" dirty="0"/>
              <a:t>&lt;</a:t>
            </a:r>
            <a:r>
              <a:rPr lang="en-US" sz="1600" b="1" dirty="0"/>
              <a:t>M</a:t>
            </a:r>
            <a:r>
              <a:rPr lang="en-US" sz="1600" dirty="0"/>
              <a:t>, </a:t>
            </a:r>
            <a:r>
              <a:rPr lang="en-US" sz="1600" b="1" dirty="0"/>
              <a:t>m&gt;:</a:t>
            </a:r>
            <a:r>
              <a:rPr lang="en-US" sz="1600" dirty="0"/>
              <a:t>   write masks (Matrix or vector).    </a:t>
            </a:r>
          </a:p>
          <a:p>
            <a:r>
              <a:rPr lang="en-US" sz="1600" dirty="0"/>
              <a:t>&lt;</a:t>
            </a:r>
            <a:r>
              <a:rPr lang="en-US" sz="1600" b="1" dirty="0"/>
              <a:t>z</a:t>
            </a:r>
            <a:r>
              <a:rPr lang="en-US" sz="1600" dirty="0"/>
              <a:t>&gt;:          selects “replace or combine” for elements not selected by the mask.  </a:t>
            </a:r>
          </a:p>
        </p:txBody>
      </p:sp>
    </p:spTree>
    <p:extLst>
      <p:ext uri="{BB962C8B-B14F-4D97-AF65-F5344CB8AC3E}">
        <p14:creationId xmlns:p14="http://schemas.microsoft.com/office/powerpoint/2010/main" val="39651105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51</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4629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3297034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291068" y="1196976"/>
            <a:ext cx="8561864" cy="5464174"/>
          </a:xfrm>
        </p:spPr>
        <p:txBody>
          <a:bodyPr/>
          <a:lstStyle/>
          <a:p>
            <a:r>
              <a:rPr lang="en-US" sz="2000" dirty="0"/>
              <a:t>A python wrapper around the </a:t>
            </a:r>
            <a:r>
              <a:rPr lang="en-US" sz="2000" dirty="0" err="1"/>
              <a:t>SuiteSparse</a:t>
            </a:r>
            <a:r>
              <a:rPr lang="en-US" sz="2000" dirty="0"/>
              <a:t> </a:t>
            </a:r>
            <a:r>
              <a:rPr lang="en-US" sz="2000" dirty="0" err="1"/>
              <a:t>GraphBLAS</a:t>
            </a:r>
            <a:r>
              <a:rPr lang="en-US" sz="2000" dirty="0"/>
              <a:t> library.</a:t>
            </a:r>
          </a:p>
          <a:p>
            <a:pPr lvl="1"/>
            <a:r>
              <a:rPr lang="en-US" sz="1600" dirty="0"/>
              <a:t>Brought to us by Michel Pelletier and his company </a:t>
            </a:r>
            <a:r>
              <a:rPr lang="en-US" sz="1600" dirty="0" err="1"/>
              <a:t>Graphegon</a:t>
            </a:r>
            <a:r>
              <a:rPr lang="en-US" sz="1600" dirty="0"/>
              <a:t>.</a:t>
            </a:r>
          </a:p>
          <a:p>
            <a:pPr lvl="2"/>
            <a:endParaRPr lang="en-US" sz="1400" dirty="0"/>
          </a:p>
          <a:p>
            <a:r>
              <a:rPr lang="en-US" sz="2000" dirty="0" err="1"/>
              <a:t>pygraphblas</a:t>
            </a:r>
            <a:r>
              <a:rPr lang="en-US" sz="2000" dirty="0"/>
              <a:t> uses CFFI to automate much of the process of generating an interface to </a:t>
            </a:r>
            <a:r>
              <a:rPr lang="en-US" sz="2000" dirty="0" err="1"/>
              <a:t>SuiteSparse</a:t>
            </a:r>
            <a:r>
              <a:rPr lang="en-US" sz="2000" dirty="0"/>
              <a:t> </a:t>
            </a:r>
            <a:r>
              <a:rPr lang="en-US" sz="2000" dirty="0" err="1"/>
              <a:t>GraphBAS</a:t>
            </a:r>
            <a:r>
              <a:rPr lang="en-US" sz="2000" dirty="0"/>
              <a:t> library … thus helping </a:t>
            </a:r>
            <a:r>
              <a:rPr lang="en-US" sz="2000" dirty="0" err="1"/>
              <a:t>pygraphblas</a:t>
            </a:r>
            <a:r>
              <a:rPr lang="en-US" sz="2000" dirty="0"/>
              <a:t> to closely track new releases of </a:t>
            </a:r>
            <a:r>
              <a:rPr lang="en-US" sz="2000" dirty="0" err="1"/>
              <a:t>SuiteSparse</a:t>
            </a:r>
            <a:r>
              <a:rPr lang="en-US" sz="2000" dirty="0"/>
              <a:t>.</a:t>
            </a:r>
          </a:p>
          <a:p>
            <a:pPr lvl="2"/>
            <a:endParaRPr lang="en-US" sz="1400" dirty="0"/>
          </a:p>
          <a:p>
            <a:r>
              <a:rPr lang="en-US" sz="2000" dirty="0"/>
              <a:t>Open-Source release … also provided as docker containers:</a:t>
            </a:r>
          </a:p>
          <a:p>
            <a:pPr lvl="1"/>
            <a:r>
              <a:rPr lang="en-US" dirty="0"/>
              <a:t>Minimal: an </a:t>
            </a:r>
            <a:r>
              <a:rPr lang="en-US" dirty="0" err="1"/>
              <a:t>Ipython</a:t>
            </a:r>
            <a:r>
              <a:rPr lang="en-US" dirty="0"/>
              <a:t> interpreter-only</a:t>
            </a:r>
          </a:p>
          <a:p>
            <a:pPr lvl="1"/>
            <a:r>
              <a:rPr lang="en-US" dirty="0"/>
              <a:t>Notebook: Includes a </a:t>
            </a:r>
            <a:r>
              <a:rPr lang="en-US" dirty="0" err="1"/>
              <a:t>Jupyter</a:t>
            </a:r>
            <a:r>
              <a:rPr lang="en-US" dirty="0"/>
              <a:t> notebook server</a:t>
            </a:r>
          </a:p>
          <a:p>
            <a:pPr lvl="2"/>
            <a:endParaRPr lang="en-US" sz="1400" dirty="0"/>
          </a:p>
          <a:p>
            <a:r>
              <a:rPr lang="en-US" sz="2000" dirty="0"/>
              <a:t>Documentation for </a:t>
            </a:r>
            <a:r>
              <a:rPr lang="en-US" sz="2000" dirty="0" err="1"/>
              <a:t>pygraphblas</a:t>
            </a:r>
            <a:r>
              <a:rPr lang="en-US" sz="2000" dirty="0"/>
              <a:t> (with lots of examples) can be found here:</a:t>
            </a:r>
            <a:endParaRPr lang="en-US" dirty="0"/>
          </a:p>
          <a:p>
            <a:pPr lvl="2"/>
            <a:r>
              <a:rPr lang="en-US" dirty="0">
                <a:hlinkClick r:id="rId3"/>
              </a:rPr>
              <a:t>https://graphegon.github.io/pygraphblas/pygraphblas/index.html</a:t>
            </a:r>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52</a:t>
            </a:fld>
            <a:endParaRPr lang="en-US" dirty="0">
              <a:solidFill>
                <a:srgbClr val="000000"/>
              </a:solidFill>
              <a:ea typeface="ＭＳ Ｐゴシック" pitchFamily="34" charset="-128"/>
            </a:endParaRPr>
          </a:p>
        </p:txBody>
      </p:sp>
      <p:pic>
        <p:nvPicPr>
          <p:cNvPr id="6" name="Picture 5" descr="Diagram&#10;&#10;Description automatically generated">
            <a:extLst>
              <a:ext uri="{FF2B5EF4-FFF2-40B4-BE49-F238E27FC236}">
                <a16:creationId xmlns:a16="http://schemas.microsoft.com/office/drawing/2014/main" id="{F607D833-B6DD-8842-91B2-ED87A6668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8620" y="18773"/>
            <a:ext cx="1135380" cy="1413432"/>
          </a:xfrm>
          <a:prstGeom prst="rect">
            <a:avLst/>
          </a:prstGeom>
        </p:spPr>
      </p:pic>
    </p:spTree>
    <p:extLst>
      <p:ext uri="{BB962C8B-B14F-4D97-AF65-F5344CB8AC3E}">
        <p14:creationId xmlns:p14="http://schemas.microsoft.com/office/powerpoint/2010/main" val="23645891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Matrix and Vector part 1</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364966" y="795867"/>
            <a:ext cx="8414067" cy="4344934"/>
          </a:xfrm>
        </p:spPr>
        <p:txBody>
          <a:bodyPr/>
          <a:lstStyle/>
          <a:p>
            <a:r>
              <a:rPr lang="en-US" dirty="0"/>
              <a:t>Matrix constructors … commonly used cases:</a:t>
            </a:r>
          </a:p>
          <a:p>
            <a:pPr lvl="1"/>
            <a:r>
              <a:rPr lang="en-US" sz="1600" b="1" dirty="0"/>
              <a:t>sparse(</a:t>
            </a:r>
            <a:r>
              <a:rPr lang="en-US" sz="1600" b="1" dirty="0" err="1"/>
              <a:t>typ</a:t>
            </a:r>
            <a:r>
              <a:rPr lang="en-US" sz="1600" b="1" dirty="0"/>
              <a:t>, </a:t>
            </a:r>
            <a:r>
              <a:rPr lang="en-US" sz="1600" b="1" dirty="0" err="1"/>
              <a:t>nrows</a:t>
            </a:r>
            <a:r>
              <a:rPr lang="en-US" sz="1600" b="1" dirty="0"/>
              <a:t>=None, </a:t>
            </a:r>
            <a:r>
              <a:rPr lang="en-US" sz="1600" b="1" dirty="0" err="1"/>
              <a:t>ncols</a:t>
            </a:r>
            <a:r>
              <a:rPr lang="en-US" sz="1600" b="1" dirty="0"/>
              <a:t>=None) </a:t>
            </a:r>
          </a:p>
          <a:p>
            <a:pPr lvl="1"/>
            <a:r>
              <a:rPr lang="en-US" sz="1600" b="1" dirty="0"/>
              <a:t>dense(</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fill=None, sparsity=None) </a:t>
            </a:r>
          </a:p>
          <a:p>
            <a:pPr lvl="1"/>
            <a:r>
              <a:rPr lang="en-US" sz="1600" b="1" dirty="0" err="1"/>
              <a:t>from_lists</a:t>
            </a:r>
            <a:r>
              <a:rPr lang="en-US" sz="1600" b="1" dirty="0"/>
              <a:t>(I, J, V, </a:t>
            </a:r>
            <a:r>
              <a:rPr lang="en-US" sz="1600" b="1" dirty="0" err="1"/>
              <a:t>nrows</a:t>
            </a:r>
            <a:r>
              <a:rPr lang="en-US" sz="1600" b="1" dirty="0"/>
              <a:t>=None, </a:t>
            </a:r>
            <a:r>
              <a:rPr lang="en-US" sz="1600" b="1" dirty="0" err="1"/>
              <a:t>ncols</a:t>
            </a:r>
            <a:r>
              <a:rPr lang="en-US" sz="1600" b="1" dirty="0"/>
              <a:t>=None, </a:t>
            </a:r>
            <a:r>
              <a:rPr lang="en-US" sz="1600" b="1" dirty="0" err="1"/>
              <a:t>typ</a:t>
            </a:r>
            <a:r>
              <a:rPr lang="en-US" sz="1600" b="1" dirty="0"/>
              <a:t>=None)</a:t>
            </a:r>
          </a:p>
          <a:p>
            <a:pPr lvl="1"/>
            <a:r>
              <a:rPr lang="en-US" sz="1600" b="1" dirty="0"/>
              <a:t>dup(A)</a:t>
            </a:r>
          </a:p>
          <a:p>
            <a:pPr lvl="1"/>
            <a:r>
              <a:rPr lang="en-US" sz="1600" b="1" dirty="0"/>
              <a:t>random(</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a:t>
            </a:r>
            <a:r>
              <a:rPr lang="en-US" sz="1600" b="1" dirty="0" err="1"/>
              <a:t>nvals</a:t>
            </a:r>
            <a:r>
              <a:rPr lang="en-US" sz="1600" b="1" dirty="0"/>
              <a:t>, </a:t>
            </a:r>
            <a:r>
              <a:rPr lang="en-US" sz="1600" b="1" dirty="0" err="1"/>
              <a:t>make_pattern</a:t>
            </a:r>
            <a:r>
              <a:rPr lang="en-US" sz="1600" b="1" dirty="0"/>
              <a:t>=False,</a:t>
            </a:r>
            <a:br>
              <a:rPr lang="en-US" sz="1600" b="1" dirty="0"/>
            </a:br>
            <a:r>
              <a:rPr lang="en-US" sz="1600" b="1" dirty="0"/>
              <a:t>               </a:t>
            </a:r>
            <a:r>
              <a:rPr lang="en-US" sz="1600" b="1" dirty="0" err="1"/>
              <a:t>make_symmetric</a:t>
            </a:r>
            <a:r>
              <a:rPr lang="en-US" sz="1600" b="1" dirty="0"/>
              <a:t>=False, </a:t>
            </a:r>
            <a:r>
              <a:rPr lang="en-US" sz="1600" b="1" dirty="0" err="1"/>
              <a:t>make_skew_symmetric</a:t>
            </a:r>
            <a:r>
              <a:rPr lang="en-US" sz="1600" b="1" dirty="0"/>
              <a:t>=False,</a:t>
            </a:r>
            <a:br>
              <a:rPr lang="en-US" sz="1600" b="1" dirty="0"/>
            </a:br>
            <a:r>
              <a:rPr lang="en-US" sz="1600" b="1" dirty="0"/>
              <a:t>               </a:t>
            </a:r>
            <a:r>
              <a:rPr lang="en-US" sz="1600" b="1" dirty="0" err="1"/>
              <a:t>make_hermitian</a:t>
            </a:r>
            <a:r>
              <a:rPr lang="en-US" sz="1600" b="1" dirty="0"/>
              <a:t>=True, </a:t>
            </a:r>
            <a:r>
              <a:rPr lang="en-US" sz="1600" b="1" dirty="0" err="1"/>
              <a:t>no_diagonal</a:t>
            </a:r>
            <a:r>
              <a:rPr lang="en-US" sz="1600" b="1" dirty="0"/>
              <a:t>=False, seed=None)</a:t>
            </a:r>
            <a:endParaRPr lang="en-US" b="1" dirty="0"/>
          </a:p>
          <a:p>
            <a:r>
              <a:rPr lang="en-US" dirty="0"/>
              <a:t>Vector constructors … commonly used cases:</a:t>
            </a:r>
          </a:p>
          <a:p>
            <a:pPr lvl="1"/>
            <a:r>
              <a:rPr lang="en-US" sz="1600" b="1" dirty="0"/>
              <a:t>sparse(</a:t>
            </a:r>
            <a:r>
              <a:rPr lang="en-US" sz="1600" b="1" dirty="0" err="1"/>
              <a:t>typ</a:t>
            </a:r>
            <a:r>
              <a:rPr lang="en-US" sz="1600" b="1" dirty="0"/>
              <a:t>, size=None)</a:t>
            </a:r>
          </a:p>
          <a:p>
            <a:pPr lvl="1"/>
            <a:r>
              <a:rPr lang="en-US" sz="1600" b="1" dirty="0" err="1"/>
              <a:t>from_lists</a:t>
            </a:r>
            <a:r>
              <a:rPr lang="en-US" sz="1600" b="1" dirty="0"/>
              <a:t>(I, V, size=None, </a:t>
            </a:r>
            <a:r>
              <a:rPr lang="en-US" sz="1600" b="1" dirty="0" err="1"/>
              <a:t>typ</a:t>
            </a:r>
            <a:r>
              <a:rPr lang="en-US" sz="1600" b="1" dirty="0"/>
              <a:t>=None)</a:t>
            </a:r>
          </a:p>
          <a:p>
            <a:pPr lvl="1"/>
            <a:r>
              <a:rPr lang="en-US" sz="1600" b="1" dirty="0"/>
              <a:t>from_1_to_n(n)</a:t>
            </a:r>
          </a:p>
          <a:p>
            <a:pPr lvl="1"/>
            <a:r>
              <a:rPr lang="en-US" sz="1600" b="1" dirty="0"/>
              <a:t>dense(</a:t>
            </a:r>
            <a:r>
              <a:rPr lang="en-US" sz="1600" b="1" dirty="0" err="1"/>
              <a:t>typ</a:t>
            </a:r>
            <a:r>
              <a:rPr lang="en-US" sz="1600" b="1" dirty="0"/>
              <a:t>, size, fill=None)</a:t>
            </a:r>
          </a:p>
          <a:p>
            <a:pPr lvl="1"/>
            <a:r>
              <a:rPr lang="en-US" sz="1600" b="1" dirty="0"/>
              <a:t>dup(v)</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53</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04F8A14A-39CE-C14C-8130-2A31E22D57BE}"/>
              </a:ext>
            </a:extLst>
          </p:cNvPr>
          <p:cNvSpPr txBox="1"/>
          <p:nvPr/>
        </p:nvSpPr>
        <p:spPr>
          <a:xfrm>
            <a:off x="6925106" y="3362146"/>
            <a:ext cx="2052205" cy="1600438"/>
          </a:xfrm>
          <a:prstGeom prst="rect">
            <a:avLst/>
          </a:prstGeom>
          <a:noFill/>
          <a:ln>
            <a:solidFill>
              <a:srgbClr val="002060"/>
            </a:solidFill>
          </a:ln>
        </p:spPr>
        <p:txBody>
          <a:bodyPr wrap="square" rtlCol="0">
            <a:spAutoFit/>
          </a:bodyPr>
          <a:lstStyle/>
          <a:p>
            <a:r>
              <a:rPr lang="en-US" sz="1400" dirty="0"/>
              <a:t>For arguments with default value </a:t>
            </a:r>
            <a:r>
              <a:rPr lang="en-US" sz="1400" b="1" dirty="0"/>
              <a:t>None</a:t>
            </a:r>
            <a:r>
              <a:rPr lang="en-US" sz="1400" dirty="0"/>
              <a:t>, if the argument is not provided, </a:t>
            </a:r>
            <a:r>
              <a:rPr lang="en-US" sz="1400" dirty="0" err="1"/>
              <a:t>pygraphblas</a:t>
            </a:r>
            <a:r>
              <a:rPr lang="en-US" sz="1400" dirty="0"/>
              <a:t> will infer what it needs from the other arguments</a:t>
            </a:r>
          </a:p>
        </p:txBody>
      </p:sp>
      <p:sp>
        <p:nvSpPr>
          <p:cNvPr id="6" name="TextBox 5">
            <a:extLst>
              <a:ext uri="{FF2B5EF4-FFF2-40B4-BE49-F238E27FC236}">
                <a16:creationId xmlns:a16="http://schemas.microsoft.com/office/drawing/2014/main" id="{0344AE14-B9ED-174E-8475-145912A41889}"/>
              </a:ext>
            </a:extLst>
          </p:cNvPr>
          <p:cNvSpPr txBox="1"/>
          <p:nvPr/>
        </p:nvSpPr>
        <p:spPr>
          <a:xfrm>
            <a:off x="6925106" y="1201718"/>
            <a:ext cx="2054927" cy="1169551"/>
          </a:xfrm>
          <a:prstGeom prst="rect">
            <a:avLst/>
          </a:prstGeom>
          <a:noFill/>
          <a:ln>
            <a:solidFill>
              <a:srgbClr val="002060"/>
            </a:solidFill>
          </a:ln>
        </p:spPr>
        <p:txBody>
          <a:bodyPr wrap="square" rtlCol="0">
            <a:spAutoFit/>
          </a:bodyPr>
          <a:lstStyle/>
          <a:p>
            <a:r>
              <a:rPr lang="en-US" sz="1400" dirty="0"/>
              <a:t>Common types (</a:t>
            </a:r>
            <a:r>
              <a:rPr lang="en-US" sz="1400" dirty="0" err="1"/>
              <a:t>typ</a:t>
            </a:r>
            <a:r>
              <a:rPr lang="en-US" sz="1400" dirty="0"/>
              <a:t>) are: BOOL, FP64, FP32, INT64, INT32, INT16, INT8, UINT64, UINT32, UINT16, UINT8</a:t>
            </a:r>
          </a:p>
        </p:txBody>
      </p:sp>
      <p:sp>
        <p:nvSpPr>
          <p:cNvPr id="7" name="TextBox 6">
            <a:extLst>
              <a:ext uri="{FF2B5EF4-FFF2-40B4-BE49-F238E27FC236}">
                <a16:creationId xmlns:a16="http://schemas.microsoft.com/office/drawing/2014/main" id="{9AA14501-2E19-C04C-B1CC-DBFBC691F266}"/>
              </a:ext>
            </a:extLst>
          </p:cNvPr>
          <p:cNvSpPr txBox="1"/>
          <p:nvPr/>
        </p:nvSpPr>
        <p:spPr>
          <a:xfrm>
            <a:off x="1490459" y="5069213"/>
            <a:ext cx="7237616" cy="1600438"/>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N = 8</a:t>
            </a:r>
          </a:p>
          <a:p>
            <a:r>
              <a:rPr lang="en-US" sz="1400" b="1" dirty="0" err="1">
                <a:latin typeface="Courier" pitchFamily="2" charset="0"/>
              </a:rPr>
              <a:t>Nval</a:t>
            </a:r>
            <a:r>
              <a:rPr lang="en-US" sz="1400" b="1" dirty="0">
                <a:latin typeface="Courier" pitchFamily="2" charset="0"/>
              </a:rPr>
              <a:t> = 16</a:t>
            </a:r>
          </a:p>
          <a:p>
            <a:r>
              <a:rPr lang="en-US" sz="1400" b="1" dirty="0">
                <a:latin typeface="Courier" pitchFamily="2" charset="0"/>
              </a:rPr>
              <a:t>graph = </a:t>
            </a:r>
            <a:r>
              <a:rPr lang="en-US" sz="1400" b="1" dirty="0" err="1">
                <a:latin typeface="Courier" pitchFamily="2" charset="0"/>
              </a:rPr>
              <a:t>grb.Matrix.random</a:t>
            </a:r>
            <a:r>
              <a:rPr lang="en-US" sz="1400" b="1" dirty="0">
                <a:latin typeface="Courier" pitchFamily="2" charset="0"/>
              </a:rPr>
              <a:t>(grb.INT8,N,N,Nval,make_symmetric=True)</a:t>
            </a:r>
          </a:p>
          <a:p>
            <a:r>
              <a:rPr lang="en-US" sz="1400" b="1" dirty="0">
                <a:latin typeface="Courier" pitchFamily="2" charset="0"/>
              </a:rPr>
              <a:t>g2 = </a:t>
            </a:r>
            <a:r>
              <a:rPr lang="en-US" sz="1400" b="1" dirty="0" err="1">
                <a:latin typeface="Courier" pitchFamily="2" charset="0"/>
              </a:rPr>
              <a:t>graph.dup</a:t>
            </a:r>
            <a:r>
              <a:rPr lang="en-US" sz="1400" b="1" dirty="0">
                <a:latin typeface="Courier" pitchFamily="2" charset="0"/>
              </a:rPr>
              <a:t>()</a:t>
            </a:r>
          </a:p>
          <a:p>
            <a:r>
              <a:rPr lang="en-US" sz="1400" b="1" dirty="0" err="1">
                <a:latin typeface="Courier" pitchFamily="2" charset="0"/>
              </a:rPr>
              <a:t>vec</a:t>
            </a:r>
            <a:r>
              <a:rPr lang="en-US" sz="1400" b="1" dirty="0">
                <a:latin typeface="Courier" pitchFamily="2" charset="0"/>
              </a:rPr>
              <a:t> = grb.Vector.from_1_to_n(N)</a:t>
            </a:r>
          </a:p>
          <a:p>
            <a:r>
              <a:rPr lang="en-US" sz="1400" b="1" dirty="0">
                <a:latin typeface="Courier" pitchFamily="2" charset="0"/>
              </a:rPr>
              <a:t>res = g2@vec</a:t>
            </a:r>
          </a:p>
        </p:txBody>
      </p:sp>
    </p:spTree>
    <p:extLst>
      <p:ext uri="{BB962C8B-B14F-4D97-AF65-F5344CB8AC3E}">
        <p14:creationId xmlns:p14="http://schemas.microsoft.com/office/powerpoint/2010/main" val="27478870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a:xfrm>
            <a:off x="166688" y="-12308"/>
            <a:ext cx="8892857" cy="889000"/>
          </a:xfrm>
        </p:spPr>
        <p:txBody>
          <a:bodyPr/>
          <a:lstStyle/>
          <a:p>
            <a:r>
              <a:rPr lang="en-US" dirty="0" err="1"/>
              <a:t>pygraphblas</a:t>
            </a:r>
            <a:r>
              <a:rPr lang="en-US" dirty="0"/>
              <a:t>: Matrices and Vectors part 2</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406082" y="645072"/>
            <a:ext cx="8414067" cy="3644582"/>
          </a:xfrm>
        </p:spPr>
        <p:txBody>
          <a:bodyPr/>
          <a:lstStyle/>
          <a:p>
            <a:r>
              <a:rPr lang="en-US" sz="1600" dirty="0"/>
              <a:t>Matrix with Instance attributes and properties … a few of which are:</a:t>
            </a:r>
          </a:p>
          <a:p>
            <a:pPr lvl="1"/>
            <a:r>
              <a:rPr lang="en-US" sz="1600" b="1" dirty="0" err="1"/>
              <a:t>nrows</a:t>
            </a:r>
            <a:endParaRPr lang="en-US" sz="1600" b="1" dirty="0"/>
          </a:p>
          <a:p>
            <a:pPr lvl="1"/>
            <a:r>
              <a:rPr lang="en-US" sz="1600" b="1" dirty="0" err="1"/>
              <a:t>ncols</a:t>
            </a:r>
            <a:endParaRPr lang="en-US" sz="1600" b="1" dirty="0"/>
          </a:p>
          <a:p>
            <a:pPr lvl="1"/>
            <a:r>
              <a:rPr lang="en-US" sz="1600" b="1" dirty="0" err="1"/>
              <a:t>nvals</a:t>
            </a:r>
            <a:endParaRPr lang="en-US" sz="1600" b="1" dirty="0"/>
          </a:p>
          <a:p>
            <a:pPr lvl="1"/>
            <a:r>
              <a:rPr lang="en-US" sz="1600" b="1" dirty="0"/>
              <a:t>T      </a:t>
            </a:r>
            <a:r>
              <a:rPr lang="en-US" sz="1600" b="1" dirty="0">
                <a:sym typeface="Wingdings" pitchFamily="2" charset="2"/>
              </a:rPr>
              <a:t></a:t>
            </a:r>
            <a:r>
              <a:rPr lang="en-US" sz="1600" b="1" dirty="0"/>
              <a:t>     take the transpose of the matrix</a:t>
            </a:r>
          </a:p>
          <a:p>
            <a:pPr lvl="1"/>
            <a:r>
              <a:rPr lang="en-US" sz="1600" b="1" dirty="0"/>
              <a:t>M      </a:t>
            </a:r>
            <a:r>
              <a:rPr lang="en-US" sz="1600" b="1" dirty="0">
                <a:sym typeface="Wingdings" pitchFamily="2" charset="2"/>
              </a:rPr>
              <a:t></a:t>
            </a:r>
            <a:r>
              <a:rPr lang="en-US" sz="1600" b="1" dirty="0"/>
              <a:t>    create a bool matrix, true where a defined element exists</a:t>
            </a:r>
          </a:p>
          <a:p>
            <a:pPr lvl="1"/>
            <a:r>
              <a:rPr lang="en-US" sz="1600" b="1" dirty="0"/>
              <a:t>get(</a:t>
            </a:r>
            <a:r>
              <a:rPr lang="en-US" sz="1600" b="1" dirty="0" err="1"/>
              <a:t>i,j,default</a:t>
            </a:r>
            <a:r>
              <a:rPr lang="en-US" sz="1600" b="1" dirty="0"/>
              <a:t>=None)</a:t>
            </a:r>
          </a:p>
          <a:p>
            <a:r>
              <a:rPr lang="en-US" sz="1600" dirty="0"/>
              <a:t>Vector with Instance attributes  and properties … a few of which are:</a:t>
            </a:r>
          </a:p>
          <a:p>
            <a:pPr lvl="1"/>
            <a:r>
              <a:rPr lang="en-US" sz="1600" b="1" dirty="0"/>
              <a:t>size</a:t>
            </a:r>
          </a:p>
          <a:p>
            <a:pPr lvl="1"/>
            <a:r>
              <a:rPr lang="en-US" sz="1600" b="1" dirty="0" err="1"/>
              <a:t>nvals</a:t>
            </a:r>
            <a:endParaRPr lang="en-US" sz="1600" b="1" dirty="0"/>
          </a:p>
          <a:p>
            <a:pPr lvl="1"/>
            <a:r>
              <a:rPr lang="en-US" sz="1600" b="1" dirty="0"/>
              <a:t>Indexes</a:t>
            </a:r>
          </a:p>
          <a:p>
            <a:pPr lvl="1"/>
            <a:r>
              <a:rPr lang="en-US" sz="1600" b="1" dirty="0"/>
              <a:t>get(i, ,default=None)</a:t>
            </a:r>
            <a:endParaRPr lang="en-US" sz="1600" dirty="0"/>
          </a:p>
          <a:p>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54</a:t>
            </a:fld>
            <a:endParaRPr lang="en-US" dirty="0">
              <a:solidFill>
                <a:srgbClr val="000000"/>
              </a:solidFill>
              <a:ea typeface="ＭＳ Ｐゴシック" pitchFamily="34" charset="-128"/>
            </a:endParaRPr>
          </a:p>
        </p:txBody>
      </p:sp>
      <p:sp>
        <p:nvSpPr>
          <p:cNvPr id="8" name="TextBox 7">
            <a:extLst>
              <a:ext uri="{FF2B5EF4-FFF2-40B4-BE49-F238E27FC236}">
                <a16:creationId xmlns:a16="http://schemas.microsoft.com/office/drawing/2014/main" id="{4B4ACA37-1281-7A42-B516-355F748F0328}"/>
              </a:ext>
            </a:extLst>
          </p:cNvPr>
          <p:cNvSpPr txBox="1"/>
          <p:nvPr/>
        </p:nvSpPr>
        <p:spPr>
          <a:xfrm>
            <a:off x="922575" y="4480322"/>
            <a:ext cx="5935425" cy="2246769"/>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g2 = </a:t>
            </a:r>
            <a:r>
              <a:rPr lang="en-US" sz="1400" b="1" dirty="0" err="1">
                <a:latin typeface="Courier" pitchFamily="2" charset="0"/>
              </a:rPr>
              <a:t>grb.Matrix.from_lists</a:t>
            </a:r>
            <a:r>
              <a:rPr lang="en-US" sz="1400" b="1" dirty="0">
                <a:latin typeface="Courier" pitchFamily="2" charset="0"/>
              </a:rPr>
              <a:t>([1,1,2],[1,2,0],[4,-5,0])</a:t>
            </a:r>
          </a:p>
          <a:p>
            <a:r>
              <a:rPr lang="en-US" sz="1400" b="1" dirty="0">
                <a:latin typeface="Courier" pitchFamily="2" charset="0"/>
              </a:rPr>
              <a:t>gm = </a:t>
            </a:r>
            <a:r>
              <a:rPr lang="en-US" sz="1400" b="1" dirty="0" err="1">
                <a:latin typeface="Courier" pitchFamily="2" charset="0"/>
              </a:rPr>
              <a:t>graph.M</a:t>
            </a:r>
            <a:endParaRPr lang="en-US" sz="1400" b="1" dirty="0">
              <a:latin typeface="Courier" pitchFamily="2" charset="0"/>
            </a:endParaRPr>
          </a:p>
          <a:p>
            <a:r>
              <a:rPr lang="en-US" sz="1400" b="1" dirty="0">
                <a:latin typeface="Courier" pitchFamily="2" charset="0"/>
              </a:rPr>
              <a:t>g4 = </a:t>
            </a:r>
            <a:r>
              <a:rPr lang="en-US" sz="1400" b="1" dirty="0" err="1">
                <a:latin typeface="Courier" pitchFamily="2" charset="0"/>
              </a:rPr>
              <a:t>grb.Matrix.mxm</a:t>
            </a:r>
            <a:r>
              <a:rPr lang="en-US" sz="1400" b="1" dirty="0">
                <a:latin typeface="Courier" pitchFamily="2" charset="0"/>
              </a:rPr>
              <a:t>(g2, g2.T, mask=gm)</a:t>
            </a:r>
          </a:p>
          <a:p>
            <a:r>
              <a:rPr lang="en-US" sz="1400" b="1" dirty="0">
                <a:latin typeface="Courier" pitchFamily="2" charset="0"/>
              </a:rPr>
              <a:t>NUM_NODES = g2.nrows</a:t>
            </a:r>
          </a:p>
          <a:p>
            <a:r>
              <a:rPr lang="en-US" sz="1400" b="1" dirty="0" err="1">
                <a:latin typeface="Courier" pitchFamily="2" charset="0"/>
              </a:rPr>
              <a:t>vec</a:t>
            </a:r>
            <a:r>
              <a:rPr lang="en-US" sz="1400" b="1" dirty="0">
                <a:latin typeface="Courier" pitchFamily="2" charset="0"/>
              </a:rPr>
              <a:t> = grb.Vector.from_1_to_n(NUM_NODES)</a:t>
            </a:r>
          </a:p>
          <a:p>
            <a:r>
              <a:rPr lang="en-US" sz="1400" b="1" dirty="0">
                <a:latin typeface="Courier" pitchFamily="2" charset="0"/>
              </a:rPr>
              <a:t>for </a:t>
            </a:r>
            <a:r>
              <a:rPr lang="en-US" sz="1400" b="1" dirty="0" err="1">
                <a:latin typeface="Courier" pitchFamily="2" charset="0"/>
              </a:rPr>
              <a:t>i</a:t>
            </a:r>
            <a:r>
              <a:rPr lang="en-US" sz="1400" b="1" dirty="0">
                <a:latin typeface="Courier" pitchFamily="2" charset="0"/>
              </a:rPr>
              <a:t> in </a:t>
            </a:r>
            <a:r>
              <a:rPr lang="en-US" sz="1400" b="1" dirty="0" err="1">
                <a:latin typeface="Courier" pitchFamily="2" charset="0"/>
              </a:rPr>
              <a:t>vec.indexes</a:t>
            </a:r>
            <a:r>
              <a:rPr lang="en-US" sz="1400" b="1" dirty="0">
                <a:latin typeface="Courier" pitchFamily="2" charset="0"/>
              </a:rPr>
              <a:t>:</a:t>
            </a:r>
          </a:p>
          <a:p>
            <a:r>
              <a:rPr lang="en-US" sz="1400" b="1" dirty="0">
                <a:latin typeface="Courier" pitchFamily="2" charset="0"/>
              </a:rPr>
              <a:t>    </a:t>
            </a:r>
            <a:r>
              <a:rPr lang="en-US" sz="1400" b="1" dirty="0" err="1">
                <a:latin typeface="Courier" pitchFamily="2" charset="0"/>
              </a:rPr>
              <a:t>do_something</a:t>
            </a:r>
            <a:r>
              <a:rPr lang="en-US" sz="1400" b="1" dirty="0">
                <a:latin typeface="Courier" pitchFamily="2" charset="0"/>
              </a:rPr>
              <a:t>(</a:t>
            </a:r>
            <a:r>
              <a:rPr lang="en-US" sz="1400" b="1" dirty="0" err="1">
                <a:latin typeface="Courier" pitchFamily="2" charset="0"/>
              </a:rPr>
              <a:t>i</a:t>
            </a:r>
            <a:r>
              <a:rPr lang="en-US" sz="1400" b="1" dirty="0">
                <a:latin typeface="Courier" pitchFamily="2" charset="0"/>
              </a:rPr>
              <a:t>)</a:t>
            </a:r>
          </a:p>
          <a:p>
            <a:r>
              <a:rPr lang="en-US" sz="1400" b="1" dirty="0" err="1">
                <a:latin typeface="Courier" pitchFamily="2" charset="0"/>
              </a:rPr>
              <a:t>jj</a:t>
            </a:r>
            <a:r>
              <a:rPr lang="en-US" sz="1400" b="1" dirty="0">
                <a:latin typeface="Courier" pitchFamily="2" charset="0"/>
              </a:rPr>
              <a:t> = </a:t>
            </a:r>
            <a:r>
              <a:rPr lang="en-US" sz="1400" b="1" dirty="0" err="1">
                <a:latin typeface="Courier" pitchFamily="2" charset="0"/>
              </a:rPr>
              <a:t>vec.size</a:t>
            </a:r>
            <a:r>
              <a:rPr lang="en-US" sz="1400" b="1" dirty="0">
                <a:latin typeface="Courier" pitchFamily="2" charset="0"/>
              </a:rPr>
              <a:t>/2</a:t>
            </a:r>
          </a:p>
          <a:p>
            <a:r>
              <a:rPr lang="en-US" sz="1400" b="1" dirty="0">
                <a:latin typeface="Courier" pitchFamily="2" charset="0"/>
              </a:rPr>
              <a:t>print(</a:t>
            </a:r>
            <a:r>
              <a:rPr lang="en-US" sz="1400" b="1" dirty="0" err="1">
                <a:latin typeface="Courier" pitchFamily="2" charset="0"/>
              </a:rPr>
              <a:t>vec.get</a:t>
            </a:r>
            <a:r>
              <a:rPr lang="en-US" sz="1400" b="1" dirty="0">
                <a:latin typeface="Courier" pitchFamily="2" charset="0"/>
              </a:rPr>
              <a:t>(</a:t>
            </a:r>
            <a:r>
              <a:rPr lang="en-US" sz="1400" b="1" dirty="0" err="1">
                <a:latin typeface="Courier" pitchFamily="2" charset="0"/>
              </a:rPr>
              <a:t>jj,default</a:t>
            </a:r>
            <a:r>
              <a:rPr lang="en-US" sz="1400" b="1" dirty="0">
                <a:latin typeface="Courier" pitchFamily="2" charset="0"/>
              </a:rPr>
              <a:t>=10))</a:t>
            </a:r>
          </a:p>
        </p:txBody>
      </p:sp>
      <p:sp>
        <p:nvSpPr>
          <p:cNvPr id="9" name="TextBox 8">
            <a:extLst>
              <a:ext uri="{FF2B5EF4-FFF2-40B4-BE49-F238E27FC236}">
                <a16:creationId xmlns:a16="http://schemas.microsoft.com/office/drawing/2014/main" id="{4393C06C-83E4-7A4B-A1A2-A6A9FF68B882}"/>
              </a:ext>
            </a:extLst>
          </p:cNvPr>
          <p:cNvSpPr txBox="1"/>
          <p:nvPr/>
        </p:nvSpPr>
        <p:spPr>
          <a:xfrm>
            <a:off x="5985746" y="5048249"/>
            <a:ext cx="307379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Uses a write-mask to select elements of the product to store</a:t>
            </a:r>
          </a:p>
        </p:txBody>
      </p:sp>
      <p:cxnSp>
        <p:nvCxnSpPr>
          <p:cNvPr id="11" name="Straight Arrow Connector 10">
            <a:extLst>
              <a:ext uri="{FF2B5EF4-FFF2-40B4-BE49-F238E27FC236}">
                <a16:creationId xmlns:a16="http://schemas.microsoft.com/office/drawing/2014/main" id="{373924FF-D40B-6F4F-B528-A48887430B09}"/>
              </a:ext>
            </a:extLst>
          </p:cNvPr>
          <p:cNvCxnSpPr>
            <a:cxnSpLocks/>
            <a:stCxn id="9" idx="1"/>
          </p:cNvCxnSpPr>
          <p:nvPr/>
        </p:nvCxnSpPr>
        <p:spPr bwMode="auto">
          <a:xfrm flipH="1">
            <a:off x="5067300" y="5309859"/>
            <a:ext cx="918446" cy="0"/>
          </a:xfrm>
          <a:prstGeom prst="straightConnector1">
            <a:avLst/>
          </a:prstGeom>
          <a:noFill/>
          <a:ln w="19050" cap="flat" cmpd="sng" algn="ctr">
            <a:solidFill>
              <a:srgbClr val="C00000"/>
            </a:solidFill>
            <a:prstDash val="solid"/>
            <a:round/>
            <a:headEnd type="none" w="med" len="med"/>
            <a:tailEnd type="triangle"/>
          </a:ln>
          <a:effectLst/>
        </p:spPr>
      </p:cxnSp>
      <p:sp>
        <p:nvSpPr>
          <p:cNvPr id="12" name="TextBox 11">
            <a:extLst>
              <a:ext uri="{FF2B5EF4-FFF2-40B4-BE49-F238E27FC236}">
                <a16:creationId xmlns:a16="http://schemas.microsoft.com/office/drawing/2014/main" id="{49716A43-A422-EF45-910E-ACAC4A54159F}"/>
              </a:ext>
            </a:extLst>
          </p:cNvPr>
          <p:cNvSpPr txBox="1"/>
          <p:nvPr/>
        </p:nvSpPr>
        <p:spPr>
          <a:xfrm>
            <a:off x="5521225" y="5730679"/>
            <a:ext cx="3073799" cy="307777"/>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Using an iterator over the vector</a:t>
            </a:r>
          </a:p>
        </p:txBody>
      </p:sp>
      <p:cxnSp>
        <p:nvCxnSpPr>
          <p:cNvPr id="13" name="Straight Arrow Connector 12">
            <a:extLst>
              <a:ext uri="{FF2B5EF4-FFF2-40B4-BE49-F238E27FC236}">
                <a16:creationId xmlns:a16="http://schemas.microsoft.com/office/drawing/2014/main" id="{713086B5-1B36-6C4A-8A3C-619C400787AA}"/>
              </a:ext>
            </a:extLst>
          </p:cNvPr>
          <p:cNvCxnSpPr>
            <a:cxnSpLocks/>
          </p:cNvCxnSpPr>
          <p:nvPr/>
        </p:nvCxnSpPr>
        <p:spPr bwMode="auto">
          <a:xfrm flipH="1">
            <a:off x="3319680" y="5884567"/>
            <a:ext cx="2201545" cy="112107"/>
          </a:xfrm>
          <a:prstGeom prst="straightConnector1">
            <a:avLst/>
          </a:prstGeom>
          <a:noFill/>
          <a:ln w="19050" cap="flat" cmpd="sng" algn="ctr">
            <a:solidFill>
              <a:srgbClr val="C00000"/>
            </a:solidFill>
            <a:prstDash val="solid"/>
            <a:round/>
            <a:headEnd type="none" w="med" len="med"/>
            <a:tailEnd type="triangle"/>
          </a:ln>
          <a:effectLst/>
        </p:spPr>
      </p:cxnSp>
      <p:sp>
        <p:nvSpPr>
          <p:cNvPr id="17" name="TextBox 16">
            <a:extLst>
              <a:ext uri="{FF2B5EF4-FFF2-40B4-BE49-F238E27FC236}">
                <a16:creationId xmlns:a16="http://schemas.microsoft.com/office/drawing/2014/main" id="{967EFFD8-3622-E94C-B996-2DCA3958BB57}"/>
              </a:ext>
            </a:extLst>
          </p:cNvPr>
          <p:cNvSpPr txBox="1"/>
          <p:nvPr/>
        </p:nvSpPr>
        <p:spPr>
          <a:xfrm>
            <a:off x="4470400" y="6243836"/>
            <a:ext cx="434974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Extract element </a:t>
            </a:r>
            <a:r>
              <a:rPr lang="en-US" sz="1400" dirty="0" err="1">
                <a:solidFill>
                  <a:srgbClr val="C00000"/>
                </a:solidFill>
              </a:rPr>
              <a:t>jj</a:t>
            </a:r>
            <a:r>
              <a:rPr lang="en-US" sz="1400" dirty="0">
                <a:solidFill>
                  <a:srgbClr val="C00000"/>
                </a:solidFill>
              </a:rPr>
              <a:t>.  If there is no element </a:t>
            </a:r>
            <a:r>
              <a:rPr lang="en-US" sz="1400" dirty="0" err="1">
                <a:solidFill>
                  <a:srgbClr val="C00000"/>
                </a:solidFill>
              </a:rPr>
              <a:t>jj</a:t>
            </a:r>
            <a:r>
              <a:rPr lang="en-US" sz="1400" dirty="0">
                <a:solidFill>
                  <a:srgbClr val="C00000"/>
                </a:solidFill>
              </a:rPr>
              <a:t>, then return the default value 10 (</a:t>
            </a:r>
            <a:r>
              <a:rPr lang="en-US" sz="1200" dirty="0">
                <a:solidFill>
                  <a:srgbClr val="C00000"/>
                </a:solidFill>
              </a:rPr>
              <a:t>the default </a:t>
            </a:r>
            <a:r>
              <a:rPr lang="en-US" sz="1200" dirty="0" err="1">
                <a:solidFill>
                  <a:srgbClr val="C00000"/>
                </a:solidFill>
              </a:rPr>
              <a:t>default</a:t>
            </a:r>
            <a:r>
              <a:rPr lang="en-US" sz="1200" dirty="0">
                <a:solidFill>
                  <a:srgbClr val="C00000"/>
                </a:solidFill>
              </a:rPr>
              <a:t> is None</a:t>
            </a:r>
            <a:r>
              <a:rPr lang="en-US" sz="1400" dirty="0">
                <a:solidFill>
                  <a:srgbClr val="C00000"/>
                </a:solidFill>
              </a:rPr>
              <a:t>)</a:t>
            </a:r>
          </a:p>
        </p:txBody>
      </p:sp>
      <p:cxnSp>
        <p:nvCxnSpPr>
          <p:cNvPr id="18" name="Straight Arrow Connector 17">
            <a:extLst>
              <a:ext uri="{FF2B5EF4-FFF2-40B4-BE49-F238E27FC236}">
                <a16:creationId xmlns:a16="http://schemas.microsoft.com/office/drawing/2014/main" id="{463A8311-4B8C-1248-94C8-081EF0E315DD}"/>
              </a:ext>
            </a:extLst>
          </p:cNvPr>
          <p:cNvCxnSpPr>
            <a:cxnSpLocks/>
            <a:stCxn id="17" idx="1"/>
          </p:cNvCxnSpPr>
          <p:nvPr/>
        </p:nvCxnSpPr>
        <p:spPr bwMode="auto">
          <a:xfrm flipH="1">
            <a:off x="4114802" y="6505446"/>
            <a:ext cx="355598" cy="2371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4816395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EBA-F76B-5E42-A648-73265D02C379}"/>
              </a:ext>
            </a:extLst>
          </p:cNvPr>
          <p:cNvSpPr>
            <a:spLocks noGrp="1"/>
          </p:cNvSpPr>
          <p:nvPr>
            <p:ph type="title"/>
          </p:nvPr>
        </p:nvSpPr>
        <p:spPr>
          <a:xfrm>
            <a:off x="166688" y="192088"/>
            <a:ext cx="8526462" cy="889000"/>
          </a:xfrm>
        </p:spPr>
        <p:txBody>
          <a:bodyPr/>
          <a:lstStyle/>
          <a:p>
            <a:r>
              <a:rPr lang="en-US" sz="2800" dirty="0"/>
              <a:t>Changing the behavior of a GraphBLAS operation</a:t>
            </a:r>
          </a:p>
        </p:txBody>
      </p:sp>
      <p:sp>
        <p:nvSpPr>
          <p:cNvPr id="3" name="Content Placeholder 2">
            <a:extLst>
              <a:ext uri="{FF2B5EF4-FFF2-40B4-BE49-F238E27FC236}">
                <a16:creationId xmlns:a16="http://schemas.microsoft.com/office/drawing/2014/main" id="{62F8B459-5FED-1242-9FCF-A9BDE07335D8}"/>
              </a:ext>
            </a:extLst>
          </p:cNvPr>
          <p:cNvSpPr>
            <a:spLocks noGrp="1"/>
          </p:cNvSpPr>
          <p:nvPr>
            <p:ph idx="1"/>
          </p:nvPr>
        </p:nvSpPr>
        <p:spPr>
          <a:xfrm>
            <a:off x="455613" y="952549"/>
            <a:ext cx="8237537" cy="4950706"/>
          </a:xfrm>
        </p:spPr>
        <p:txBody>
          <a:bodyPr/>
          <a:lstStyle/>
          <a:p>
            <a:r>
              <a:rPr lang="en-US" sz="2000" dirty="0"/>
              <a:t>Most GraphBLAS operations take an argument that is an opaque object called a “descriptor”.   </a:t>
            </a:r>
          </a:p>
          <a:p>
            <a:r>
              <a:rPr lang="en-US" sz="2000" dirty="0"/>
              <a:t>The descriptor controls the behavior of the method and how objects are handled inside the method.</a:t>
            </a:r>
          </a:p>
          <a:p>
            <a:r>
              <a:rPr lang="en-US" sz="2000" dirty="0"/>
              <a:t>The descriptor controls:</a:t>
            </a:r>
          </a:p>
          <a:p>
            <a:pPr lvl="1"/>
            <a:r>
              <a:rPr lang="en-US" sz="1800" dirty="0"/>
              <a:t>Do you </a:t>
            </a:r>
            <a:r>
              <a:rPr lang="en-US" sz="1800" i="1" dirty="0"/>
              <a:t>transpose input matrices</a:t>
            </a:r>
            <a:r>
              <a:rPr lang="en-US" sz="1800" dirty="0"/>
              <a:t>?  </a:t>
            </a:r>
          </a:p>
          <a:p>
            <a:pPr lvl="2"/>
            <a:r>
              <a:rPr lang="en-US" dirty="0"/>
              <a:t>T0       </a:t>
            </a:r>
            <a:r>
              <a:rPr lang="en-US" dirty="0">
                <a:sym typeface="Wingdings" pitchFamily="2" charset="2"/>
              </a:rPr>
              <a:t> transpose first argument</a:t>
            </a:r>
          </a:p>
          <a:p>
            <a:pPr lvl="2"/>
            <a:r>
              <a:rPr lang="en-US" dirty="0">
                <a:sym typeface="Wingdings" pitchFamily="2" charset="2"/>
              </a:rPr>
              <a:t>T1        transpose second argument</a:t>
            </a:r>
            <a:endParaRPr lang="en-US" dirty="0"/>
          </a:p>
          <a:p>
            <a:pPr lvl="1"/>
            <a:r>
              <a:rPr lang="en-US" sz="1800" dirty="0"/>
              <a:t>Does the computation </a:t>
            </a:r>
            <a:r>
              <a:rPr lang="en-US" sz="1800" i="1" dirty="0"/>
              <a:t>replace existing values in the output object </a:t>
            </a:r>
            <a:r>
              <a:rPr lang="en-US" sz="1800" dirty="0"/>
              <a:t>or combine with them when a mask is used?  </a:t>
            </a:r>
          </a:p>
          <a:p>
            <a:pPr lvl="1"/>
            <a:r>
              <a:rPr lang="en-US" sz="1800" dirty="0"/>
              <a:t>Take the </a:t>
            </a:r>
            <a:r>
              <a:rPr lang="en-US" sz="1800" i="1" dirty="0"/>
              <a:t>structure </a:t>
            </a:r>
            <a:r>
              <a:rPr lang="en-US" sz="1800" dirty="0"/>
              <a:t>and/or</a:t>
            </a:r>
            <a:r>
              <a:rPr lang="en-US" sz="1800" i="1" dirty="0"/>
              <a:t> complement</a:t>
            </a:r>
            <a:r>
              <a:rPr lang="en-US" sz="1800" dirty="0"/>
              <a:t> of the</a:t>
            </a:r>
            <a:r>
              <a:rPr lang="en-US" sz="1800" i="1" dirty="0"/>
              <a:t> mask </a:t>
            </a:r>
            <a:r>
              <a:rPr lang="en-US" sz="1800" dirty="0"/>
              <a:t>object (swap empty/false </a:t>
            </a:r>
            <a:r>
              <a:rPr lang="en-US" sz="1800" dirty="0">
                <a:sym typeface="Wingdings" panose="05000000000000000000" pitchFamily="2" charset="2"/>
              </a:rPr>
              <a:t></a:t>
            </a:r>
            <a:r>
              <a:rPr lang="en-US" sz="1800" dirty="0"/>
              <a:t> filled/true values in a sparse object).  </a:t>
            </a:r>
          </a:p>
          <a:p>
            <a:pPr lvl="1"/>
            <a:endParaRPr lang="en-US" dirty="0"/>
          </a:p>
        </p:txBody>
      </p:sp>
      <p:sp>
        <p:nvSpPr>
          <p:cNvPr id="4" name="Slide Number Placeholder 3">
            <a:extLst>
              <a:ext uri="{FF2B5EF4-FFF2-40B4-BE49-F238E27FC236}">
                <a16:creationId xmlns:a16="http://schemas.microsoft.com/office/drawing/2014/main" id="{CD3588B1-7F42-D34E-A1A9-DBD3DF5E2FFF}"/>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55</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11C0889D-3FDA-AE4F-AA88-E5F8EED58DAB}"/>
              </a:ext>
            </a:extLst>
          </p:cNvPr>
          <p:cNvSpPr txBox="1"/>
          <p:nvPr/>
        </p:nvSpPr>
        <p:spPr>
          <a:xfrm>
            <a:off x="2882302" y="4956831"/>
            <a:ext cx="3983065" cy="369332"/>
          </a:xfrm>
          <a:prstGeom prst="rect">
            <a:avLst/>
          </a:prstGeom>
          <a:noFill/>
        </p:spPr>
        <p:txBody>
          <a:bodyPr wrap="square" rtlCol="0">
            <a:spAutoFit/>
          </a:bodyPr>
          <a:lstStyle/>
          <a:p>
            <a:r>
              <a:rPr lang="en-US" dirty="0">
                <a:solidFill>
                  <a:srgbClr val="C00000"/>
                </a:solidFill>
              </a:rPr>
              <a:t>….To be discussed later</a:t>
            </a:r>
          </a:p>
        </p:txBody>
      </p:sp>
      <p:sp>
        <p:nvSpPr>
          <p:cNvPr id="7" name="Rectangle 6">
            <a:extLst>
              <a:ext uri="{FF2B5EF4-FFF2-40B4-BE49-F238E27FC236}">
                <a16:creationId xmlns:a16="http://schemas.microsoft.com/office/drawing/2014/main" id="{14329A32-65D0-544E-8F93-32CF680D252F}"/>
              </a:ext>
            </a:extLst>
          </p:cNvPr>
          <p:cNvSpPr/>
          <p:nvPr/>
        </p:nvSpPr>
        <p:spPr bwMode="auto">
          <a:xfrm>
            <a:off x="541867" y="3631474"/>
            <a:ext cx="7517916" cy="125659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 name="TextBox 4">
            <a:extLst>
              <a:ext uri="{FF2B5EF4-FFF2-40B4-BE49-F238E27FC236}">
                <a16:creationId xmlns:a16="http://schemas.microsoft.com/office/drawing/2014/main" id="{99AF5181-8459-C145-9D99-A4653C43EC10}"/>
              </a:ext>
            </a:extLst>
          </p:cNvPr>
          <p:cNvSpPr txBox="1"/>
          <p:nvPr/>
        </p:nvSpPr>
        <p:spPr>
          <a:xfrm>
            <a:off x="5453762" y="2904682"/>
            <a:ext cx="2823210" cy="523220"/>
          </a:xfrm>
          <a:prstGeom prst="rect">
            <a:avLst/>
          </a:prstGeom>
          <a:noFill/>
          <a:ln>
            <a:solidFill>
              <a:srgbClr val="C00000"/>
            </a:solidFill>
          </a:ln>
        </p:spPr>
        <p:txBody>
          <a:bodyPr wrap="square" rtlCol="0">
            <a:spAutoFit/>
          </a:bodyPr>
          <a:lstStyle/>
          <a:p>
            <a:pPr algn="ctr"/>
            <a:r>
              <a:rPr lang="en-US" sz="1400" dirty="0">
                <a:solidFill>
                  <a:srgbClr val="C00000"/>
                </a:solidFill>
              </a:rPr>
              <a:t>They can be combined:  </a:t>
            </a:r>
          </a:p>
          <a:p>
            <a:pPr algn="ctr"/>
            <a:r>
              <a:rPr lang="en-US" sz="1400" dirty="0">
                <a:solidFill>
                  <a:srgbClr val="C00000"/>
                </a:solidFill>
              </a:rPr>
              <a:t>T0T1    </a:t>
            </a:r>
            <a:r>
              <a:rPr lang="en-US" sz="1400" dirty="0">
                <a:solidFill>
                  <a:srgbClr val="C00000"/>
                </a:solidFill>
                <a:sym typeface="Wingdings" pitchFamily="2" charset="2"/>
              </a:rPr>
              <a:t> transpose both </a:t>
            </a:r>
            <a:r>
              <a:rPr lang="en-US" sz="1400" dirty="0" err="1">
                <a:solidFill>
                  <a:srgbClr val="C00000"/>
                </a:solidFill>
                <a:sym typeface="Wingdings" pitchFamily="2" charset="2"/>
              </a:rPr>
              <a:t>args</a:t>
            </a:r>
            <a:endParaRPr lang="en-US" sz="1400" dirty="0">
              <a:solidFill>
                <a:srgbClr val="C00000"/>
              </a:solidFill>
            </a:endParaRPr>
          </a:p>
        </p:txBody>
      </p:sp>
      <p:sp>
        <p:nvSpPr>
          <p:cNvPr id="8" name="TextBox 7">
            <a:extLst>
              <a:ext uri="{FF2B5EF4-FFF2-40B4-BE49-F238E27FC236}">
                <a16:creationId xmlns:a16="http://schemas.microsoft.com/office/drawing/2014/main" id="{E168D3A3-00C8-E64C-B0CB-A824097D510C}"/>
              </a:ext>
            </a:extLst>
          </p:cNvPr>
          <p:cNvSpPr txBox="1"/>
          <p:nvPr/>
        </p:nvSpPr>
        <p:spPr>
          <a:xfrm>
            <a:off x="515937" y="5341992"/>
            <a:ext cx="8172450" cy="369332"/>
          </a:xfrm>
          <a:prstGeom prst="rect">
            <a:avLst/>
          </a:prstGeom>
          <a:noFill/>
        </p:spPr>
        <p:txBody>
          <a:bodyPr wrap="square" rtlCol="0">
            <a:spAutoFit/>
          </a:bodyPr>
          <a:lstStyle/>
          <a:p>
            <a:r>
              <a:rPr lang="en-US" dirty="0"/>
              <a:t>Descriptor example:   </a:t>
            </a:r>
            <a:r>
              <a:rPr lang="en-US" b="1" dirty="0">
                <a:latin typeface="Courier New" panose="02070309020205020404" pitchFamily="49" charset="0"/>
                <a:cs typeface="Courier New" panose="02070309020205020404" pitchFamily="49" charset="0"/>
              </a:rPr>
              <a:t>Hop = </a:t>
            </a:r>
            <a:r>
              <a:rPr lang="en-US" b="1" dirty="0" err="1">
                <a:latin typeface="Courier New" panose="02070309020205020404" pitchFamily="49" charset="0"/>
                <a:cs typeface="Courier New" panose="02070309020205020404" pitchFamily="49" charset="0"/>
              </a:rPr>
              <a:t>A.mxm</a:t>
            </a:r>
            <a:r>
              <a:rPr lang="en-US" b="1" dirty="0">
                <a:latin typeface="Courier New" panose="02070309020205020404" pitchFamily="49" charset="0"/>
                <a:cs typeface="Courier New" panose="02070309020205020404" pitchFamily="49" charset="0"/>
              </a:rPr>
              <a:t>(B, desc = grb.descriptor.T0)</a:t>
            </a:r>
          </a:p>
        </p:txBody>
      </p:sp>
      <p:sp>
        <p:nvSpPr>
          <p:cNvPr id="9" name="TextBox 8">
            <a:extLst>
              <a:ext uri="{FF2B5EF4-FFF2-40B4-BE49-F238E27FC236}">
                <a16:creationId xmlns:a16="http://schemas.microsoft.com/office/drawing/2014/main" id="{2F919177-54EA-0742-8C60-C30B9B96AE46}"/>
              </a:ext>
            </a:extLst>
          </p:cNvPr>
          <p:cNvSpPr txBox="1"/>
          <p:nvPr/>
        </p:nvSpPr>
        <p:spPr>
          <a:xfrm>
            <a:off x="3482612" y="5844562"/>
            <a:ext cx="5273266" cy="830997"/>
          </a:xfrm>
          <a:prstGeom prst="rect">
            <a:avLst/>
          </a:prstGeom>
          <a:noFill/>
          <a:ln>
            <a:solidFill>
              <a:srgbClr val="C00000"/>
            </a:solidFill>
          </a:ln>
        </p:spPr>
        <p:txBody>
          <a:bodyPr wrap="square" rtlCol="0">
            <a:spAutoFit/>
          </a:bodyPr>
          <a:lstStyle/>
          <a:p>
            <a:pPr algn="ctr"/>
            <a:r>
              <a:rPr lang="en-US" sz="1600" dirty="0"/>
              <a:t>A </a:t>
            </a:r>
            <a:r>
              <a:rPr lang="en-US" sz="1600" dirty="0" err="1"/>
              <a:t>pygraphblas</a:t>
            </a:r>
            <a:r>
              <a:rPr lang="en-US" sz="1600" dirty="0"/>
              <a:t> descriptor is a distinct module so you must specify it as such when used.</a:t>
            </a:r>
          </a:p>
          <a:p>
            <a:pPr algn="ctr"/>
            <a:r>
              <a:rPr lang="en-US" sz="1600" dirty="0"/>
              <a:t>In this example, T0 transposes A.  T1 would transpose B </a:t>
            </a:r>
          </a:p>
        </p:txBody>
      </p:sp>
      <p:sp>
        <p:nvSpPr>
          <p:cNvPr id="10" name="Right Brace 9">
            <a:extLst>
              <a:ext uri="{FF2B5EF4-FFF2-40B4-BE49-F238E27FC236}">
                <a16:creationId xmlns:a16="http://schemas.microsoft.com/office/drawing/2014/main" id="{C3260955-5841-DF4D-A72D-23226F09013A}"/>
              </a:ext>
            </a:extLst>
          </p:cNvPr>
          <p:cNvSpPr/>
          <p:nvPr/>
        </p:nvSpPr>
        <p:spPr bwMode="auto">
          <a:xfrm rot="5400000">
            <a:off x="6947089" y="5027028"/>
            <a:ext cx="250419" cy="1414804"/>
          </a:xfrm>
          <a:prstGeom prst="rightBrac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58984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6: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5 and verify that you can specify a descriptor to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56</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234350665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6: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57</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9726007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509451" y="963509"/>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58</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339055" y="4419600"/>
            <a:ext cx="7350070" cy="1569660"/>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Matrix A and vectors w and u defined elsewhere. </a:t>
            </a:r>
          </a:p>
          <a:p>
            <a:r>
              <a:rPr lang="en-US" sz="1600" b="1" dirty="0">
                <a:solidFill>
                  <a:srgbClr val="008000"/>
                </a:solidFill>
                <a:latin typeface="Courier New" panose="02070309020205020404" pitchFamily="49" charset="0"/>
                <a:cs typeface="Courier New" panose="02070309020205020404" pitchFamily="49" charset="0"/>
              </a:rPr>
              <a:t># Assume they are of type INT32</a:t>
            </a: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u,accum</a:t>
            </a:r>
            <a:r>
              <a:rPr lang="en-US" sz="1600" b="1" dirty="0">
                <a:latin typeface="Courier New" panose="02070309020205020404" pitchFamily="49" charset="0"/>
                <a:cs typeface="Courier New" panose="02070309020205020404" pitchFamily="49" charset="0"/>
              </a:rPr>
              <a:t>=grb.INT32.PLUS,out=w) </a:t>
            </a:r>
            <a:r>
              <a:rPr lang="en-US" sz="1600" b="1" dirty="0">
                <a:latin typeface="Courier New" panose="02070309020205020404" pitchFamily="49" charset="0"/>
                <a:cs typeface="Courier New" panose="02070309020205020404" pitchFamily="49" charset="0"/>
                <a:sym typeface="Wingdings" pitchFamily="2" charset="2"/>
              </a:rPr>
              <a:t> </a:t>
            </a:r>
          </a:p>
          <a:p>
            <a:endParaRPr lang="en-US" sz="1600" b="1" dirty="0">
              <a:latin typeface="Courier New" panose="02070309020205020404" pitchFamily="49" charset="0"/>
              <a:cs typeface="Courier New" panose="02070309020205020404" pitchFamily="49" charset="0"/>
            </a:endParaRPr>
          </a:p>
        </p:txBody>
      </p:sp>
      <p:sp>
        <p:nvSpPr>
          <p:cNvPr id="5" name="Oval 4">
            <a:extLst>
              <a:ext uri="{FF2B5EF4-FFF2-40B4-BE49-F238E27FC236}">
                <a16:creationId xmlns:a16="http://schemas.microsoft.com/office/drawing/2014/main" id="{1401EE19-CA09-BA4D-BA4D-4D20EF56FD99}"/>
              </a:ext>
            </a:extLst>
          </p:cNvPr>
          <p:cNvSpPr/>
          <p:nvPr/>
        </p:nvSpPr>
        <p:spPr bwMode="auto">
          <a:xfrm>
            <a:off x="6435090" y="165577"/>
            <a:ext cx="445770" cy="492443"/>
          </a:xfrm>
          <a:prstGeom prst="ellipse">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Oval 9">
            <a:extLst>
              <a:ext uri="{FF2B5EF4-FFF2-40B4-BE49-F238E27FC236}">
                <a16:creationId xmlns:a16="http://schemas.microsoft.com/office/drawing/2014/main" id="{F73C0DC0-5274-784F-8BB3-1EB5F9B39D5C}"/>
              </a:ext>
            </a:extLst>
          </p:cNvPr>
          <p:cNvSpPr/>
          <p:nvPr/>
        </p:nvSpPr>
        <p:spPr bwMode="auto">
          <a:xfrm>
            <a:off x="7450649" y="92885"/>
            <a:ext cx="1064701" cy="57512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a:extLst>
              <a:ext uri="{FF2B5EF4-FFF2-40B4-BE49-F238E27FC236}">
                <a16:creationId xmlns:a16="http://schemas.microsoft.com/office/drawing/2014/main" id="{C0E5877B-D144-F342-8283-2108D44137A0}"/>
              </a:ext>
            </a:extLst>
          </p:cNvPr>
          <p:cNvSpPr txBox="1"/>
          <p:nvPr/>
        </p:nvSpPr>
        <p:spPr>
          <a:xfrm>
            <a:off x="6446520" y="658020"/>
            <a:ext cx="1943100" cy="923330"/>
          </a:xfrm>
          <a:prstGeom prst="rect">
            <a:avLst/>
          </a:prstGeom>
          <a:noFill/>
          <a:ln w="25400">
            <a:solidFill>
              <a:srgbClr val="C00000"/>
            </a:solidFill>
          </a:ln>
        </p:spPr>
        <p:txBody>
          <a:bodyPr wrap="square" rtlCol="0">
            <a:spAutoFit/>
          </a:bodyPr>
          <a:lstStyle/>
          <a:p>
            <a:pPr algn="ctr"/>
            <a:r>
              <a:rPr lang="en-US" dirty="0"/>
              <a:t>It’s time to say more about these operators</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245035027"/>
              </p:ext>
            </p:extLst>
          </p:nvPr>
        </p:nvGraphicFramePr>
        <p:xfrm>
          <a:off x="621047" y="2767662"/>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9" name="TextBox 8">
            <a:extLst>
              <a:ext uri="{FF2B5EF4-FFF2-40B4-BE49-F238E27FC236}">
                <a16:creationId xmlns:a16="http://schemas.microsoft.com/office/drawing/2014/main" id="{08DA47CD-9623-B449-A13D-A737FAB0FF63}"/>
              </a:ext>
            </a:extLst>
          </p:cNvPr>
          <p:cNvSpPr txBox="1"/>
          <p:nvPr/>
        </p:nvSpPr>
        <p:spPr>
          <a:xfrm>
            <a:off x="5401733" y="5281486"/>
            <a:ext cx="3683000" cy="584775"/>
          </a:xfrm>
          <a:prstGeom prst="rect">
            <a:avLst/>
          </a:prstGeom>
          <a:noFill/>
          <a:ln>
            <a:solidFill>
              <a:srgbClr val="C00000"/>
            </a:solidFill>
          </a:ln>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sym typeface="Wingdings" pitchFamily="2" charset="2"/>
              </a:rPr>
              <a:t>Implicit </a:t>
            </a:r>
            <a:r>
              <a:rPr lang="en-US" sz="1600" dirty="0">
                <a:solidFill>
                  <a:srgbClr val="C00000"/>
                </a:solidFill>
              </a:rPr>
              <a:t>⊕ and ⊗ based on type of A, u, and/or w.  ⊙ defined explicitly</a:t>
            </a:r>
          </a:p>
        </p:txBody>
      </p:sp>
      <p:cxnSp>
        <p:nvCxnSpPr>
          <p:cNvPr id="13" name="Straight Arrow Connector 12">
            <a:extLst>
              <a:ext uri="{FF2B5EF4-FFF2-40B4-BE49-F238E27FC236}">
                <a16:creationId xmlns:a16="http://schemas.microsoft.com/office/drawing/2014/main" id="{00066C7B-154F-574A-805C-DD18F52CAFFE}"/>
              </a:ext>
            </a:extLst>
          </p:cNvPr>
          <p:cNvCxnSpPr>
            <a:cxnSpLocks/>
          </p:cNvCxnSpPr>
          <p:nvPr/>
        </p:nvCxnSpPr>
        <p:spPr bwMode="auto">
          <a:xfrm flipH="1">
            <a:off x="4699000" y="5561461"/>
            <a:ext cx="635000" cy="0"/>
          </a:xfrm>
          <a:prstGeom prst="straightConnector1">
            <a:avLst/>
          </a:prstGeom>
          <a:noFill/>
          <a:ln w="19050" cap="flat" cmpd="sng" algn="ctr">
            <a:solidFill>
              <a:srgbClr val="C00000"/>
            </a:solidFill>
            <a:prstDash val="solid"/>
            <a:round/>
            <a:headEnd type="none" w="med" len="med"/>
            <a:tailEnd type="triangle"/>
          </a:ln>
          <a:effectLst/>
        </p:spPr>
      </p:cxnSp>
      <p:sp>
        <p:nvSpPr>
          <p:cNvPr id="21" name="TextBox 20">
            <a:extLst>
              <a:ext uri="{FF2B5EF4-FFF2-40B4-BE49-F238E27FC236}">
                <a16:creationId xmlns:a16="http://schemas.microsoft.com/office/drawing/2014/main" id="{2768B0D0-8D73-4942-9C09-5A6A089ACA22}"/>
              </a:ext>
            </a:extLst>
          </p:cNvPr>
          <p:cNvSpPr txBox="1"/>
          <p:nvPr/>
        </p:nvSpPr>
        <p:spPr>
          <a:xfrm>
            <a:off x="290604" y="6391951"/>
            <a:ext cx="8402546" cy="369332"/>
          </a:xfrm>
          <a:prstGeom prst="rect">
            <a:avLst/>
          </a:prstGeom>
          <a:noFill/>
          <a:ln>
            <a:solidFill>
              <a:schemeClr val="tx1"/>
            </a:solidFill>
          </a:ln>
        </p:spPr>
        <p:txBody>
          <a:bodyPr wrap="square" rtlCol="0">
            <a:spAutoFit/>
          </a:bodyPr>
          <a:lstStyle/>
          <a:p>
            <a:r>
              <a:rPr lang="en-US" dirty="0"/>
              <a:t>⊕.⊗ are considered together as part of  an algebraic semiring (our next topic)</a:t>
            </a:r>
          </a:p>
        </p:txBody>
      </p:sp>
    </p:spTree>
    <p:extLst>
      <p:ext uri="{BB962C8B-B14F-4D97-AF65-F5344CB8AC3E}">
        <p14:creationId xmlns:p14="http://schemas.microsoft.com/office/powerpoint/2010/main" val="15145482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59</a:t>
            </a:fld>
            <a:endParaRPr lang="en-US" dirty="0">
              <a:solidFill>
                <a:srgbClr val="000000"/>
              </a:solidFill>
              <a:ea typeface="ＭＳ Ｐゴシック" pitchFamily="34" charset="-128"/>
            </a:endParaRP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8773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identity is an Op2 annihilator.</a:t>
            </a:r>
          </a:p>
        </p:txBody>
      </p:sp>
    </p:spTree>
    <p:extLst>
      <p:ext uri="{BB962C8B-B14F-4D97-AF65-F5344CB8AC3E}">
        <p14:creationId xmlns:p14="http://schemas.microsoft.com/office/powerpoint/2010/main" val="1941834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a:xfrm>
            <a:off x="166688" y="192088"/>
            <a:ext cx="8757393" cy="889000"/>
          </a:xfrm>
        </p:spPr>
        <p:txBody>
          <a:bodyPr/>
          <a:lstStyle/>
          <a:p>
            <a:r>
              <a:rPr lang="en-US" dirty="0"/>
              <a:t>Understanding relationships between items</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290786" y="911986"/>
            <a:ext cx="8364297" cy="676644"/>
          </a:xfrm>
        </p:spPr>
        <p:txBody>
          <a:bodyPr/>
          <a:lstStyle/>
          <a:p>
            <a:r>
              <a:rPr lang="en-US" sz="2000" dirty="0"/>
              <a:t>Graph: A visual representation of a set of vertices and the connections between them (edges).</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C6B1638-95B3-AF4F-B7CE-83D74FF19050}"/>
                  </a:ext>
                </a:extLst>
              </p:cNvPr>
              <p:cNvSpPr txBox="1">
                <a:spLocks/>
              </p:cNvSpPr>
              <p:nvPr/>
            </p:nvSpPr>
            <p:spPr bwMode="auto">
              <a:xfrm>
                <a:off x="290786" y="5120751"/>
                <a:ext cx="8113439" cy="360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Graph: Two sets, one for the vertices (</a:t>
                </a:r>
                <a14:m>
                  <m:oMath xmlns:m="http://schemas.openxmlformats.org/officeDocument/2006/math">
                    <m:r>
                      <a:rPr lang="en-US" sz="2000" i="1">
                        <a:latin typeface="Cambria Math" panose="02040503050406030204" pitchFamily="18" charset="0"/>
                      </a:rPr>
                      <m:t>𝑣</m:t>
                    </m:r>
                  </m:oMath>
                </a14:m>
                <a:r>
                  <a:rPr lang="en-US" sz="2000" kern="0" dirty="0"/>
                  <a:t>) and one for the edges (</a:t>
                </a:r>
                <a14:m>
                  <m:oMath xmlns:m="http://schemas.openxmlformats.org/officeDocument/2006/math">
                    <m:r>
                      <a:rPr lang="en-US" sz="2000" i="1">
                        <a:latin typeface="Cambria Math" panose="02040503050406030204" pitchFamily="18" charset="0"/>
                      </a:rPr>
                      <m:t>𝑒</m:t>
                    </m:r>
                  </m:oMath>
                </a14:m>
                <a:r>
                  <a:rPr lang="en-US" sz="2000" kern="0" dirty="0"/>
                  <a:t>)</a:t>
                </a:r>
              </a:p>
            </p:txBody>
          </p:sp>
        </mc:Choice>
        <mc:Fallback xmlns="">
          <p:sp>
            <p:nvSpPr>
              <p:cNvPr id="5" name="Content Placeholder 2">
                <a:extLst>
                  <a:ext uri="{FF2B5EF4-FFF2-40B4-BE49-F238E27FC236}">
                    <a16:creationId xmlns:a16="http://schemas.microsoft.com/office/drawing/2014/main" xmlns:a14="http://schemas.microsoft.com/office/drawing/2010/main" xmlns="" id="{4C6B1638-95B3-AF4F-B7CE-83D74FF19050}"/>
                  </a:ext>
                </a:extLst>
              </p:cNvPr>
              <p:cNvSpPr txBox="1">
                <a:spLocks noRot="1" noChangeAspect="1" noMove="1" noResize="1" noEditPoints="1" noAdjustHandles="1" noChangeArrowheads="1" noChangeShapeType="1" noTextEdit="1"/>
              </p:cNvSpPr>
              <p:nvPr/>
            </p:nvSpPr>
            <p:spPr bwMode="auto">
              <a:xfrm>
                <a:off x="290786" y="5120751"/>
                <a:ext cx="8113439" cy="360905"/>
              </a:xfrm>
              <a:prstGeom prst="rect">
                <a:avLst/>
              </a:prstGeom>
              <a:blipFill rotWithShape="0">
                <a:blip r:embed="rId2"/>
                <a:stretch>
                  <a:fillRect l="-1803" t="-20339" b="-3050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778834B-F932-CD48-B9CA-F839541E5D24}"/>
                  </a:ext>
                </a:extLst>
              </p:cNvPr>
              <p:cNvSpPr txBox="1"/>
              <p:nvPr/>
            </p:nvSpPr>
            <p:spPr>
              <a:xfrm>
                <a:off x="563300" y="5536063"/>
                <a:ext cx="22821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 1, 2, 3, 4, 5, 6]</m:t>
                      </m:r>
                    </m:oMath>
                  </m:oMathPara>
                </a14:m>
                <a:endParaRPr lang="en-US" sz="2000" dirty="0"/>
              </a:p>
            </p:txBody>
          </p:sp>
        </mc:Choice>
        <mc:Fallback xmlns="">
          <p:sp>
            <p:nvSpPr>
              <p:cNvPr id="151" name="TextBox 150">
                <a:extLst>
                  <a:ext uri="{FF2B5EF4-FFF2-40B4-BE49-F238E27FC236}">
                    <a16:creationId xmlns:a16="http://schemas.microsoft.com/office/drawing/2014/main" xmlns:a14="http://schemas.microsoft.com/office/drawing/2010/main" xmlns="" id="{7778834B-F932-CD48-B9CA-F839541E5D24}"/>
                  </a:ext>
                </a:extLst>
              </p:cNvPr>
              <p:cNvSpPr txBox="1">
                <a:spLocks noRot="1" noChangeAspect="1" noMove="1" noResize="1" noEditPoints="1" noAdjustHandles="1" noChangeArrowheads="1" noChangeShapeType="1" noTextEdit="1"/>
              </p:cNvSpPr>
              <p:nvPr/>
            </p:nvSpPr>
            <p:spPr>
              <a:xfrm>
                <a:off x="563300" y="5536063"/>
                <a:ext cx="2282100" cy="307777"/>
              </a:xfrm>
              <a:prstGeom prst="rect">
                <a:avLst/>
              </a:prstGeom>
              <a:blipFill rotWithShape="0">
                <a:blip r:embed="rId3"/>
                <a:stretch>
                  <a:fillRect l="-533" r="-2933"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D5A08F2F-6B35-9A4F-A80F-B5F964EC7561}"/>
                  </a:ext>
                </a:extLst>
              </p:cNvPr>
              <p:cNvSpPr txBox="1"/>
              <p:nvPr/>
            </p:nvSpPr>
            <p:spPr>
              <a:xfrm>
                <a:off x="563300" y="6111849"/>
                <a:ext cx="8359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0,3</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1,4</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3,0</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6,3</m:t>
                          </m:r>
                        </m:e>
                      </m:d>
                      <m:r>
                        <a:rPr lang="en-US" sz="2000" b="0" i="1" smtClean="0">
                          <a:latin typeface="Cambria Math" panose="02040503050406030204" pitchFamily="18" charset="0"/>
                        </a:rPr>
                        <m:t>, (6,4)]</m:t>
                      </m:r>
                    </m:oMath>
                  </m:oMathPara>
                </a14:m>
                <a:endParaRPr lang="en-US" sz="2000" dirty="0"/>
              </a:p>
            </p:txBody>
          </p:sp>
        </mc:Choice>
        <mc:Fallback xmlns="">
          <p:sp>
            <p:nvSpPr>
              <p:cNvPr id="153" name="TextBox 152">
                <a:extLst>
                  <a:ext uri="{FF2B5EF4-FFF2-40B4-BE49-F238E27FC236}">
                    <a16:creationId xmlns:a16="http://schemas.microsoft.com/office/drawing/2014/main" xmlns:a14="http://schemas.microsoft.com/office/drawing/2010/main" xmlns="" id="{D5A08F2F-6B35-9A4F-A80F-B5F964EC7561}"/>
                  </a:ext>
                </a:extLst>
              </p:cNvPr>
              <p:cNvSpPr txBox="1">
                <a:spLocks noRot="1" noChangeAspect="1" noMove="1" noResize="1" noEditPoints="1" noAdjustHandles="1" noChangeArrowheads="1" noChangeShapeType="1" noTextEdit="1"/>
              </p:cNvSpPr>
              <p:nvPr/>
            </p:nvSpPr>
            <p:spPr>
              <a:xfrm>
                <a:off x="563300" y="6111849"/>
                <a:ext cx="8359148" cy="307777"/>
              </a:xfrm>
              <a:prstGeom prst="rect">
                <a:avLst/>
              </a:prstGeom>
              <a:blipFill rotWithShape="0">
                <a:blip r:embed="rId4"/>
                <a:stretch>
                  <a:fillRect r="-437" b="-40000"/>
                </a:stretch>
              </a:blipFill>
            </p:spPr>
            <p:txBody>
              <a:bodyPr/>
              <a:lstStyle/>
              <a:p>
                <a:r>
                  <a:rPr lang="en-US">
                    <a:noFill/>
                  </a:rPr>
                  <a:t> </a:t>
                </a:r>
              </a:p>
            </p:txBody>
          </p:sp>
        </mc:Fallback>
      </mc:AlternateContent>
      <p:grpSp>
        <p:nvGrpSpPr>
          <p:cNvPr id="10" name="Group 9"/>
          <p:cNvGrpSpPr/>
          <p:nvPr/>
        </p:nvGrpSpPr>
        <p:grpSpPr>
          <a:xfrm>
            <a:off x="2721360" y="1882240"/>
            <a:ext cx="3727064" cy="2860750"/>
            <a:chOff x="1257501" y="3817098"/>
            <a:chExt cx="2782692" cy="2135887"/>
          </a:xfrm>
        </p:grpSpPr>
        <p:grpSp>
          <p:nvGrpSpPr>
            <p:cNvPr id="11" name="Group 10"/>
            <p:cNvGrpSpPr/>
            <p:nvPr/>
          </p:nvGrpSpPr>
          <p:grpSpPr>
            <a:xfrm>
              <a:off x="1335803" y="4157242"/>
              <a:ext cx="219364" cy="718577"/>
              <a:chOff x="1335803" y="4157242"/>
              <a:chExt cx="219364" cy="718577"/>
            </a:xfrm>
          </p:grpSpPr>
          <p:sp>
            <p:nvSpPr>
              <p:cNvPr id="57"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8"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2" name="Group 11"/>
            <p:cNvGrpSpPr/>
            <p:nvPr/>
          </p:nvGrpSpPr>
          <p:grpSpPr>
            <a:xfrm>
              <a:off x="1571763" y="4183811"/>
              <a:ext cx="219364" cy="718577"/>
              <a:chOff x="1571763" y="4183811"/>
              <a:chExt cx="219364" cy="718577"/>
            </a:xfrm>
          </p:grpSpPr>
          <p:sp>
            <p:nvSpPr>
              <p:cNvPr id="55"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6"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p:cNvGrpSpPr/>
            <p:nvPr/>
          </p:nvGrpSpPr>
          <p:grpSpPr>
            <a:xfrm>
              <a:off x="1555166" y="3962540"/>
              <a:ext cx="1121352" cy="186298"/>
              <a:chOff x="1555166" y="3962540"/>
              <a:chExt cx="1121352" cy="186298"/>
            </a:xfrm>
          </p:grpSpPr>
          <p:sp>
            <p:nvSpPr>
              <p:cNvPr id="53"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4"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p:cNvGrpSpPr/>
            <p:nvPr/>
          </p:nvGrpSpPr>
          <p:grpSpPr>
            <a:xfrm>
              <a:off x="1563825" y="4891227"/>
              <a:ext cx="1121352" cy="732585"/>
              <a:chOff x="1563825" y="4891227"/>
              <a:chExt cx="1121352" cy="732585"/>
            </a:xfrm>
          </p:grpSpPr>
          <p:sp>
            <p:nvSpPr>
              <p:cNvPr id="51"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2"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5"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6"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7" name="Group 16"/>
            <p:cNvGrpSpPr/>
            <p:nvPr/>
          </p:nvGrpSpPr>
          <p:grpSpPr>
            <a:xfrm>
              <a:off x="1566712" y="5458525"/>
              <a:ext cx="1121352" cy="186298"/>
              <a:chOff x="1566712" y="5458525"/>
              <a:chExt cx="1121352" cy="186298"/>
            </a:xfrm>
          </p:grpSpPr>
          <p:sp>
            <p:nvSpPr>
              <p:cNvPr id="49"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0"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8" name="Group 17"/>
            <p:cNvGrpSpPr/>
            <p:nvPr/>
          </p:nvGrpSpPr>
          <p:grpSpPr>
            <a:xfrm>
              <a:off x="1549394" y="5643422"/>
              <a:ext cx="1121352" cy="186298"/>
              <a:chOff x="1549394" y="5643422"/>
              <a:chExt cx="1121352" cy="186298"/>
            </a:xfrm>
          </p:grpSpPr>
          <p:sp>
            <p:nvSpPr>
              <p:cNvPr id="47"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8"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p:cNvGrpSpPr/>
            <p:nvPr/>
          </p:nvGrpSpPr>
          <p:grpSpPr>
            <a:xfrm>
              <a:off x="1572485" y="4892628"/>
              <a:ext cx="1121352" cy="186298"/>
              <a:chOff x="1572485" y="4892628"/>
              <a:chExt cx="1121352" cy="186298"/>
            </a:xfrm>
          </p:grpSpPr>
          <p:sp>
            <p:nvSpPr>
              <p:cNvPr id="45"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6"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0" name="Group 19"/>
            <p:cNvGrpSpPr/>
            <p:nvPr/>
          </p:nvGrpSpPr>
          <p:grpSpPr>
            <a:xfrm>
              <a:off x="1330030" y="4919242"/>
              <a:ext cx="219364" cy="718577"/>
              <a:chOff x="1330030" y="4919242"/>
              <a:chExt cx="219364" cy="718577"/>
            </a:xfrm>
          </p:grpSpPr>
          <p:sp>
            <p:nvSpPr>
              <p:cNvPr id="43"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4"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1"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22" name="Freeform 21"/>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23" name="Group 22"/>
            <p:cNvGrpSpPr/>
            <p:nvPr/>
          </p:nvGrpSpPr>
          <p:grpSpPr>
            <a:xfrm>
              <a:off x="2676519" y="4882823"/>
              <a:ext cx="1102591" cy="760599"/>
              <a:chOff x="2676519" y="4882823"/>
              <a:chExt cx="1102591" cy="760599"/>
            </a:xfrm>
          </p:grpSpPr>
          <p:sp>
            <p:nvSpPr>
              <p:cNvPr id="41"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2"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4" name="Group 23"/>
            <p:cNvGrpSpPr/>
            <p:nvPr/>
          </p:nvGrpSpPr>
          <p:grpSpPr>
            <a:xfrm>
              <a:off x="2706826" y="4161444"/>
              <a:ext cx="1102591" cy="760599"/>
              <a:chOff x="2706826" y="4161444"/>
              <a:chExt cx="1102591" cy="760599"/>
            </a:xfrm>
          </p:grpSpPr>
          <p:sp>
            <p:nvSpPr>
              <p:cNvPr id="39"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0"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5" name="Rectangle 24"/>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6" name="Rectangle 104"/>
            <p:cNvSpPr>
              <a:spLocks noChangeArrowheads="1"/>
            </p:cNvSpPr>
            <p:nvPr/>
          </p:nvSpPr>
          <p:spPr bwMode="auto">
            <a:xfrm>
              <a:off x="1257501" y="4751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7"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8" name="Rectangle 27"/>
            <p:cNvSpPr>
              <a:spLocks noChangeArrowheads="1"/>
            </p:cNvSpPr>
            <p:nvPr/>
          </p:nvSpPr>
          <p:spPr bwMode="auto">
            <a:xfrm>
              <a:off x="2646162" y="3817098"/>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9" name="Oval 28"/>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30" name="Oval 29"/>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1" name="Oval 30"/>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2" name="Oval 31"/>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3" name="Oval 32"/>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4"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5"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6" name="Rectangle 35"/>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7" name="Rectangle 36"/>
            <p:cNvSpPr>
              <a:spLocks noChangeArrowheads="1"/>
            </p:cNvSpPr>
            <p:nvPr/>
          </p:nvSpPr>
          <p:spPr bwMode="auto">
            <a:xfrm>
              <a:off x="3806605"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8" name="Rectangle 37"/>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1785076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60</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2987746"/>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1"/>
                  </a:ext>
                </a:extLst>
              </a:tr>
              <a:tr h="7143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r>
                        <a:rPr lang="en-US" sz="2000" dirty="0"/>
                        <a:t>Shortest path algorithms</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x,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8" name="Rectangle 7"/>
          <p:cNvSpPr/>
          <p:nvPr/>
        </p:nvSpPr>
        <p:spPr bwMode="auto">
          <a:xfrm>
            <a:off x="457200" y="4029075"/>
            <a:ext cx="8134350" cy="2390775"/>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hangingPunct="0">
              <a:lnSpc>
                <a:spcPct val="80000"/>
              </a:lnSpc>
              <a:spcBef>
                <a:spcPct val="50000"/>
              </a:spcBef>
            </a:pPr>
            <a:endParaRPr lang="en-US" sz="2000">
              <a:solidFill>
                <a:srgbClr val="000000"/>
              </a:solidFill>
              <a:latin typeface="Verdana" pitchFamily="96" charset="0"/>
            </a:endParaRPr>
          </a:p>
        </p:txBody>
      </p:sp>
      <p:sp>
        <p:nvSpPr>
          <p:cNvPr id="9" name="TextBox 8"/>
          <p:cNvSpPr txBox="1"/>
          <p:nvPr/>
        </p:nvSpPr>
        <p:spPr>
          <a:xfrm>
            <a:off x="885825" y="4248150"/>
            <a:ext cx="7086600" cy="369332"/>
          </a:xfrm>
          <a:prstGeom prst="rect">
            <a:avLst/>
          </a:prstGeom>
          <a:noFill/>
        </p:spPr>
        <p:txBody>
          <a:bodyPr wrap="square" rtlCol="0">
            <a:spAutoFit/>
          </a:bodyPr>
          <a:lstStyle/>
          <a:p>
            <a:r>
              <a:rPr lang="en-US" dirty="0">
                <a:solidFill>
                  <a:srgbClr val="000000"/>
                </a:solidFill>
              </a:rPr>
              <a:t>Notation:   (R,      +,        *,        0,       1)</a:t>
            </a:r>
          </a:p>
        </p:txBody>
      </p:sp>
      <p:sp>
        <p:nvSpPr>
          <p:cNvPr id="10" name="TextBox 9"/>
          <p:cNvSpPr txBox="1"/>
          <p:nvPr/>
        </p:nvSpPr>
        <p:spPr>
          <a:xfrm rot="16200000">
            <a:off x="1539067" y="5288777"/>
            <a:ext cx="1406009" cy="369332"/>
          </a:xfrm>
          <a:prstGeom prst="rect">
            <a:avLst/>
          </a:prstGeom>
          <a:noFill/>
        </p:spPr>
        <p:txBody>
          <a:bodyPr wrap="square" rtlCol="0">
            <a:spAutoFit/>
          </a:bodyPr>
          <a:lstStyle/>
          <a:p>
            <a:pPr algn="r"/>
            <a:r>
              <a:rPr lang="en-US" dirty="0">
                <a:solidFill>
                  <a:srgbClr val="000000"/>
                </a:solidFill>
              </a:rPr>
              <a:t>Scalar type</a:t>
            </a:r>
          </a:p>
        </p:txBody>
      </p:sp>
      <p:sp>
        <p:nvSpPr>
          <p:cNvPr id="11" name="TextBox 10"/>
          <p:cNvSpPr txBox="1"/>
          <p:nvPr/>
        </p:nvSpPr>
        <p:spPr>
          <a:xfrm rot="16200000">
            <a:off x="2245466" y="5294868"/>
            <a:ext cx="1406009" cy="369332"/>
          </a:xfrm>
          <a:prstGeom prst="rect">
            <a:avLst/>
          </a:prstGeom>
          <a:noFill/>
        </p:spPr>
        <p:txBody>
          <a:bodyPr wrap="square" rtlCol="0">
            <a:spAutoFit/>
          </a:bodyPr>
          <a:lstStyle/>
          <a:p>
            <a:pPr algn="r"/>
            <a:r>
              <a:rPr lang="en-US" dirty="0">
                <a:solidFill>
                  <a:srgbClr val="000000"/>
                </a:solidFill>
              </a:rPr>
              <a:t>Op1</a:t>
            </a:r>
          </a:p>
        </p:txBody>
      </p:sp>
      <p:sp>
        <p:nvSpPr>
          <p:cNvPr id="12" name="TextBox 11"/>
          <p:cNvSpPr txBox="1"/>
          <p:nvPr/>
        </p:nvSpPr>
        <p:spPr>
          <a:xfrm rot="16200000">
            <a:off x="3059537" y="5294867"/>
            <a:ext cx="1406009" cy="369332"/>
          </a:xfrm>
          <a:prstGeom prst="rect">
            <a:avLst/>
          </a:prstGeom>
          <a:noFill/>
        </p:spPr>
        <p:txBody>
          <a:bodyPr wrap="square" rtlCol="0">
            <a:spAutoFit/>
          </a:bodyPr>
          <a:lstStyle/>
          <a:p>
            <a:pPr algn="r"/>
            <a:r>
              <a:rPr lang="en-US" dirty="0">
                <a:solidFill>
                  <a:srgbClr val="000000"/>
                </a:solidFill>
              </a:rPr>
              <a:t>Op2</a:t>
            </a:r>
          </a:p>
        </p:txBody>
      </p:sp>
      <p:sp>
        <p:nvSpPr>
          <p:cNvPr id="13" name="TextBox 12"/>
          <p:cNvSpPr txBox="1"/>
          <p:nvPr/>
        </p:nvSpPr>
        <p:spPr>
          <a:xfrm rot="16200000">
            <a:off x="3730347" y="5385892"/>
            <a:ext cx="1588056" cy="369332"/>
          </a:xfrm>
          <a:prstGeom prst="rect">
            <a:avLst/>
          </a:prstGeom>
          <a:noFill/>
        </p:spPr>
        <p:txBody>
          <a:bodyPr wrap="square" rtlCol="0">
            <a:spAutoFit/>
          </a:bodyPr>
          <a:lstStyle/>
          <a:p>
            <a:pPr algn="r"/>
            <a:r>
              <a:rPr lang="en-US" dirty="0">
                <a:solidFill>
                  <a:srgbClr val="000000"/>
                </a:solidFill>
              </a:rPr>
              <a:t>Identity Op1</a:t>
            </a:r>
          </a:p>
        </p:txBody>
      </p:sp>
      <p:sp>
        <p:nvSpPr>
          <p:cNvPr id="14" name="TextBox 13"/>
          <p:cNvSpPr txBox="1"/>
          <p:nvPr/>
        </p:nvSpPr>
        <p:spPr>
          <a:xfrm rot="16200000">
            <a:off x="4390217" y="5385893"/>
            <a:ext cx="1588056" cy="369332"/>
          </a:xfrm>
          <a:prstGeom prst="rect">
            <a:avLst/>
          </a:prstGeom>
          <a:noFill/>
        </p:spPr>
        <p:txBody>
          <a:bodyPr wrap="square" rtlCol="0">
            <a:spAutoFit/>
          </a:bodyPr>
          <a:lstStyle/>
          <a:p>
            <a:pPr algn="r"/>
            <a:r>
              <a:rPr lang="en-US" dirty="0">
                <a:solidFill>
                  <a:srgbClr val="000000"/>
                </a:solidFill>
              </a:rPr>
              <a:t>Identity Op2</a:t>
            </a: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519673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61</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3279211"/>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Shortest path algorithms</a:t>
                      </a:r>
                    </a:p>
                  </a:txBody>
                  <a:tcPr/>
                </a:tc>
                <a:extLst>
                  <a:ext uri="{0D108BD9-81ED-4DB2-BD59-A6C34878D82A}">
                    <a16:rowId xmlns:a16="http://schemas.microsoft.com/office/drawing/2014/main" val="10001"/>
                  </a:ext>
                </a:extLst>
              </a:tr>
              <a:tr h="7143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p>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6" name="Title 5"/>
          <p:cNvSpPr>
            <a:spLocks noGrp="1"/>
          </p:cNvSpPr>
          <p:nvPr>
            <p:ph type="title"/>
          </p:nvPr>
        </p:nvSpPr>
        <p:spPr>
          <a:xfrm>
            <a:off x="166688" y="192088"/>
            <a:ext cx="8901112" cy="889000"/>
          </a:xfrm>
        </p:spPr>
        <p:txBody>
          <a:bodyPr/>
          <a:lstStyle/>
          <a:p>
            <a:r>
              <a:rPr lang="en-US" dirty="0"/>
              <a:t>Algebraic Semirings</a:t>
            </a:r>
          </a:p>
        </p:txBody>
      </p:sp>
      <p:sp>
        <p:nvSpPr>
          <p:cNvPr id="7"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106223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D2B8-AC8D-0141-83F9-6E827BB1DDBB}"/>
              </a:ext>
            </a:extLst>
          </p:cNvPr>
          <p:cNvSpPr>
            <a:spLocks noGrp="1"/>
          </p:cNvSpPr>
          <p:nvPr>
            <p:ph type="title"/>
          </p:nvPr>
        </p:nvSpPr>
        <p:spPr/>
        <p:txBody>
          <a:bodyPr/>
          <a:lstStyle/>
          <a:p>
            <a:r>
              <a:rPr lang="en-US" dirty="0"/>
              <a:t>Working with semirings</a:t>
            </a:r>
          </a:p>
        </p:txBody>
      </p:sp>
      <p:sp>
        <p:nvSpPr>
          <p:cNvPr id="3" name="Content Placeholder 2">
            <a:extLst>
              <a:ext uri="{FF2B5EF4-FFF2-40B4-BE49-F238E27FC236}">
                <a16:creationId xmlns:a16="http://schemas.microsoft.com/office/drawing/2014/main" id="{BB242FF3-413D-7742-AAC6-EE63C46661FB}"/>
              </a:ext>
            </a:extLst>
          </p:cNvPr>
          <p:cNvSpPr>
            <a:spLocks noGrp="1"/>
          </p:cNvSpPr>
          <p:nvPr>
            <p:ph idx="1"/>
          </p:nvPr>
        </p:nvSpPr>
        <p:spPr>
          <a:xfrm>
            <a:off x="313509" y="901338"/>
            <a:ext cx="8530045" cy="1371600"/>
          </a:xfrm>
        </p:spPr>
        <p:txBody>
          <a:bodyPr/>
          <a:lstStyle/>
          <a:p>
            <a:r>
              <a:rPr lang="en-US" sz="1800" dirty="0"/>
              <a:t>In Graph Algorithms, changing semirings multiple times inside a single algorithm is quite common.  Hence, the semiring (and implied accumulator ⊕ by default) can be directly manipulated.</a:t>
            </a:r>
          </a:p>
          <a:p>
            <a:r>
              <a:rPr lang="en-US" sz="1800" dirty="0"/>
              <a:t>We can do this using python’s with statement</a:t>
            </a:r>
          </a:p>
        </p:txBody>
      </p:sp>
      <p:sp>
        <p:nvSpPr>
          <p:cNvPr id="4" name="Slide Number Placeholder 3">
            <a:extLst>
              <a:ext uri="{FF2B5EF4-FFF2-40B4-BE49-F238E27FC236}">
                <a16:creationId xmlns:a16="http://schemas.microsoft.com/office/drawing/2014/main" id="{1E5C39F3-850E-594C-9799-4819452C1EA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62</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76447CD6-3962-F746-99D5-772A04B66AC2}"/>
              </a:ext>
            </a:extLst>
          </p:cNvPr>
          <p:cNvSpPr txBox="1"/>
          <p:nvPr/>
        </p:nvSpPr>
        <p:spPr>
          <a:xfrm>
            <a:off x="614792" y="2272938"/>
            <a:ext cx="5890510" cy="1754326"/>
          </a:xfrm>
          <a:prstGeom prst="rect">
            <a:avLst/>
          </a:prstGeom>
          <a:noFill/>
        </p:spPr>
        <p:txBody>
          <a:bodyPr wrap="square" rtlCol="0">
            <a:spAutoFit/>
          </a:bodyPr>
          <a:lstStyle/>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A@v</a:t>
            </a:r>
            <a:r>
              <a:rPr lang="en-US" b="1" dirty="0">
                <a:latin typeface="Courier" pitchFamily="2" charset="0"/>
              </a:rPr>
              <a:t>      </a:t>
            </a:r>
          </a:p>
          <a:p>
            <a:endParaRPr lang="en-US" dirty="0"/>
          </a:p>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A.mxv</a:t>
            </a:r>
            <a:r>
              <a:rPr lang="en-US" b="1" dirty="0">
                <a:latin typeface="Courier" pitchFamily="2" charset="0"/>
              </a:rPr>
              <a:t>(</a:t>
            </a:r>
            <a:r>
              <a:rPr lang="en-US" b="1" dirty="0" err="1">
                <a:latin typeface="Courier" pitchFamily="2" charset="0"/>
              </a:rPr>
              <a:t>u,accum</a:t>
            </a:r>
            <a:r>
              <a:rPr lang="en-US" b="1" dirty="0">
                <a:latin typeface="Courier" pitchFamily="2" charset="0"/>
              </a:rPr>
              <a:t>=</a:t>
            </a:r>
            <a:r>
              <a:rPr lang="en-US" b="1" dirty="0" err="1">
                <a:latin typeface="Courier" pitchFamily="2" charset="0"/>
              </a:rPr>
              <a:t>grb.BOOL.LOR</a:t>
            </a:r>
            <a:r>
              <a:rPr lang="en-US" b="1" dirty="0">
                <a:latin typeface="Courier" pitchFamily="2" charset="0"/>
              </a:rPr>
              <a:t>)  </a:t>
            </a:r>
          </a:p>
          <a:p>
            <a:endParaRPr lang="en-US" dirty="0"/>
          </a:p>
        </p:txBody>
      </p:sp>
      <p:sp>
        <p:nvSpPr>
          <p:cNvPr id="7" name="TextBox 6">
            <a:extLst>
              <a:ext uri="{FF2B5EF4-FFF2-40B4-BE49-F238E27FC236}">
                <a16:creationId xmlns:a16="http://schemas.microsoft.com/office/drawing/2014/main" id="{AB7FB91B-0B7B-5248-AEA8-2479B8A00212}"/>
              </a:ext>
            </a:extLst>
          </p:cNvPr>
          <p:cNvSpPr txBox="1"/>
          <p:nvPr/>
        </p:nvSpPr>
        <p:spPr>
          <a:xfrm>
            <a:off x="4272552" y="2141122"/>
            <a:ext cx="4527165" cy="1077218"/>
          </a:xfrm>
          <a:prstGeom prst="rect">
            <a:avLst/>
          </a:prstGeom>
          <a:noFill/>
          <a:ln>
            <a:solidFill>
              <a:schemeClr val="tx1"/>
            </a:solidFill>
          </a:ln>
        </p:spPr>
        <p:txBody>
          <a:bodyPr wrap="square" rtlCol="0">
            <a:spAutoFit/>
          </a:bodyPr>
          <a:lstStyle/>
          <a:p>
            <a:r>
              <a:rPr lang="en-US" sz="1600" dirty="0"/>
              <a:t>Matrix vector product of A and v accumulating the result with the existing elements of w using:</a:t>
            </a:r>
          </a:p>
          <a:p>
            <a:pPr marL="742950" lvl="1" indent="-285750">
              <a:buFont typeface="Arial" panose="020B0604020202020204" pitchFamily="34" charset="0"/>
              <a:buChar char="•"/>
            </a:pPr>
            <a:r>
              <a:rPr lang="en-US" sz="1600" dirty="0"/>
              <a:t>⊕ = ⊙ = Logical OR</a:t>
            </a:r>
          </a:p>
          <a:p>
            <a:pPr marL="742950" lvl="1" indent="-285750">
              <a:buFont typeface="Arial" panose="020B0604020202020204" pitchFamily="34" charset="0"/>
              <a:buChar char="•"/>
            </a:pPr>
            <a:r>
              <a:rPr lang="en-US" sz="1600" dirty="0"/>
              <a:t>⊗ = Logical AND</a:t>
            </a:r>
          </a:p>
        </p:txBody>
      </p:sp>
      <p:sp>
        <p:nvSpPr>
          <p:cNvPr id="8" name="Content Placeholder 2">
            <a:extLst>
              <a:ext uri="{FF2B5EF4-FFF2-40B4-BE49-F238E27FC236}">
                <a16:creationId xmlns:a16="http://schemas.microsoft.com/office/drawing/2014/main" id="{1B738EED-90B3-DC43-83E6-BF8DE0383D52}"/>
              </a:ext>
            </a:extLst>
          </p:cNvPr>
          <p:cNvSpPr txBox="1">
            <a:spLocks/>
          </p:cNvSpPr>
          <p:nvPr/>
        </p:nvSpPr>
        <p:spPr bwMode="auto">
          <a:xfrm>
            <a:off x="313509" y="3857214"/>
            <a:ext cx="7728563" cy="5436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Common semirings include (though </a:t>
            </a:r>
            <a:r>
              <a:rPr lang="en-US" sz="1800" kern="0" dirty="0" err="1"/>
              <a:t>pygraphblas</a:t>
            </a:r>
            <a:r>
              <a:rPr lang="en-US" sz="1800" kern="0" dirty="0"/>
              <a:t> has  MANY more) </a:t>
            </a:r>
          </a:p>
        </p:txBody>
      </p:sp>
      <p:graphicFrame>
        <p:nvGraphicFramePr>
          <p:cNvPr id="9" name="Table 8">
            <a:extLst>
              <a:ext uri="{FF2B5EF4-FFF2-40B4-BE49-F238E27FC236}">
                <a16:creationId xmlns:a16="http://schemas.microsoft.com/office/drawing/2014/main" id="{D2401B34-DA5F-634F-9853-9B72F7FA3871}"/>
              </a:ext>
            </a:extLst>
          </p:cNvPr>
          <p:cNvGraphicFramePr>
            <a:graphicFrameLocks noGrp="1"/>
          </p:cNvGraphicFramePr>
          <p:nvPr>
            <p:extLst>
              <p:ext uri="{D42A27DB-BD31-4B8C-83A1-F6EECF244321}">
                <p14:modId xmlns:p14="http://schemas.microsoft.com/office/powerpoint/2010/main" val="4150675153"/>
              </p:ext>
            </p:extLst>
          </p:nvPr>
        </p:nvGraphicFramePr>
        <p:xfrm>
          <a:off x="561975" y="4279526"/>
          <a:ext cx="7867650" cy="2367994"/>
        </p:xfrm>
        <a:graphic>
          <a:graphicData uri="http://schemas.openxmlformats.org/drawingml/2006/table">
            <a:tbl>
              <a:tblPr firstRow="1" bandRow="1">
                <a:tableStyleId>{5940675A-B579-460E-94D1-54222C63F5DA}</a:tableStyleId>
              </a:tblPr>
              <a:tblGrid>
                <a:gridCol w="2379163">
                  <a:extLst>
                    <a:ext uri="{9D8B030D-6E8A-4147-A177-3AD203B41FA5}">
                      <a16:colId xmlns:a16="http://schemas.microsoft.com/office/drawing/2014/main" val="20000"/>
                    </a:ext>
                  </a:extLst>
                </a:gridCol>
                <a:gridCol w="3448594">
                  <a:extLst>
                    <a:ext uri="{9D8B030D-6E8A-4147-A177-3AD203B41FA5}">
                      <a16:colId xmlns:a16="http://schemas.microsoft.com/office/drawing/2014/main" val="20001"/>
                    </a:ext>
                  </a:extLst>
                </a:gridCol>
                <a:gridCol w="2039893">
                  <a:extLst>
                    <a:ext uri="{9D8B030D-6E8A-4147-A177-3AD203B41FA5}">
                      <a16:colId xmlns:a16="http://schemas.microsoft.com/office/drawing/2014/main" val="2414746570"/>
                    </a:ext>
                  </a:extLst>
                </a:gridCol>
              </a:tblGrid>
              <a:tr h="530486">
                <a:tc>
                  <a:txBody>
                    <a:bodyPr/>
                    <a:lstStyle/>
                    <a:p>
                      <a:r>
                        <a:rPr lang="en-US" sz="1600" dirty="0"/>
                        <a:t>(R, +, *, 0, 1)</a:t>
                      </a:r>
                    </a:p>
                    <a:p>
                      <a:r>
                        <a:rPr lang="en-US" sz="1600" dirty="0"/>
                        <a:t>Real Field</a:t>
                      </a:r>
                    </a:p>
                  </a:txBody>
                  <a:tcPr/>
                </a:tc>
                <a:tc>
                  <a:txBody>
                    <a:bodyPr/>
                    <a:lstStyle/>
                    <a:p>
                      <a:r>
                        <a:rPr lang="en-US" sz="1600" dirty="0"/>
                        <a:t>Standard operations</a:t>
                      </a:r>
                      <a:r>
                        <a:rPr lang="en-US" sz="1600" baseline="0" dirty="0"/>
                        <a:t> in linear algebra</a:t>
                      </a:r>
                      <a:endParaRPr lang="en-US" sz="1600" dirty="0"/>
                    </a:p>
                  </a:txBody>
                  <a:tcPr/>
                </a:tc>
                <a:tc>
                  <a:txBody>
                    <a:bodyPr/>
                    <a:lstStyle/>
                    <a:p>
                      <a:r>
                        <a:rPr lang="en-US" sz="1600" b="1" i="0" dirty="0">
                          <a:latin typeface="Courier" pitchFamily="2" charset="0"/>
                        </a:rPr>
                        <a:t>FP64.PLUS_TIMES</a:t>
                      </a:r>
                    </a:p>
                  </a:txBody>
                  <a:tcPr/>
                </a:tc>
                <a:extLst>
                  <a:ext uri="{0D108BD9-81ED-4DB2-BD59-A6C34878D82A}">
                    <a16:rowId xmlns:a16="http://schemas.microsoft.com/office/drawing/2014/main" val="10000"/>
                  </a:ext>
                </a:extLst>
              </a:tr>
              <a:tr h="630634">
                <a:tc>
                  <a:txBody>
                    <a:bodyPr/>
                    <a:lstStyle/>
                    <a:p>
                      <a:r>
                        <a:rPr lang="en-US" sz="1600" dirty="0"/>
                        <a:t>(R U {</a:t>
                      </a:r>
                      <a:r>
                        <a:rPr lang="en-US" sz="1600" dirty="0">
                          <a:latin typeface="Tahoma"/>
                          <a:ea typeface="Tahoma"/>
                          <a:cs typeface="Tahoma"/>
                        </a:rPr>
                        <a:t>∞},min, +, ∞, 0)</a:t>
                      </a:r>
                    </a:p>
                    <a:p>
                      <a:r>
                        <a:rPr lang="en-US" sz="1600" dirty="0">
                          <a:latin typeface="Tahoma"/>
                          <a:ea typeface="Tahoma"/>
                          <a:cs typeface="Tahoma"/>
                        </a:rPr>
                        <a:t>Tropical </a:t>
                      </a:r>
                      <a:r>
                        <a:rPr lang="en-US" sz="1600" dirty="0" err="1">
                          <a:latin typeface="Tahoma"/>
                          <a:ea typeface="Tahoma"/>
                          <a:cs typeface="Tahoma"/>
                        </a:rPr>
                        <a:t>semiring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Shortest path algorithms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ourier" pitchFamily="2" charset="0"/>
                        </a:rPr>
                        <a:t>FP64.MIN_PLUS</a:t>
                      </a:r>
                    </a:p>
                  </a:txBody>
                  <a:tcPr/>
                </a:tc>
                <a:extLst>
                  <a:ext uri="{0D108BD9-81ED-4DB2-BD59-A6C34878D82A}">
                    <a16:rowId xmlns:a16="http://schemas.microsoft.com/office/drawing/2014/main" val="10001"/>
                  </a:ext>
                </a:extLst>
              </a:tr>
              <a:tr h="0">
                <a:tc>
                  <a:txBody>
                    <a:bodyPr/>
                    <a:lstStyle/>
                    <a:p>
                      <a:r>
                        <a:rPr lang="en-US" sz="1600" dirty="0"/>
                        <a:t>({0,1}, |,</a:t>
                      </a:r>
                      <a:r>
                        <a:rPr lang="en-US" sz="1600" baseline="0" dirty="0"/>
                        <a:t> &amp;, 0, 1)</a:t>
                      </a:r>
                    </a:p>
                    <a:p>
                      <a:r>
                        <a:rPr lang="en-US" sz="1600" baseline="0" dirty="0"/>
                        <a:t>Boolean Semiring</a:t>
                      </a:r>
                      <a:endParaRPr lang="en-US" sz="1600" dirty="0"/>
                    </a:p>
                  </a:txBody>
                  <a:tcPr/>
                </a:tc>
                <a:tc>
                  <a:txBody>
                    <a:bodyPr/>
                    <a:lstStyle/>
                    <a:p>
                      <a:r>
                        <a:rPr lang="en-US" sz="1600" dirty="0"/>
                        <a:t>Graph traversal algorithms </a:t>
                      </a:r>
                    </a:p>
                  </a:txBody>
                  <a:tcPr/>
                </a:tc>
                <a:tc>
                  <a:txBody>
                    <a:bodyPr/>
                    <a:lstStyle/>
                    <a:p>
                      <a:r>
                        <a:rPr lang="en-US" sz="1600" b="1" i="0" dirty="0">
                          <a:latin typeface="Courier" pitchFamily="2" charset="0"/>
                        </a:rPr>
                        <a:t>BOOL.LOR_LAND</a:t>
                      </a:r>
                    </a:p>
                  </a:txBody>
                  <a:tcPr/>
                </a:tc>
                <a:extLst>
                  <a:ext uri="{0D108BD9-81ED-4DB2-BD59-A6C34878D82A}">
                    <a16:rowId xmlns:a16="http://schemas.microsoft.com/office/drawing/2014/main" val="10002"/>
                  </a:ext>
                </a:extLst>
              </a:tr>
              <a:tr h="5704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(R U {</a:t>
                      </a:r>
                      <a:r>
                        <a:rPr lang="en-US" sz="1600" dirty="0">
                          <a:latin typeface="Tahoma"/>
                          <a:ea typeface="Tahoma"/>
                          <a:cs typeface="Tahoma"/>
                        </a:rPr>
                        <a:t>∞}, min, *, ∞, 1)</a:t>
                      </a:r>
                    </a:p>
                  </a:txBody>
                  <a:tcPr/>
                </a:tc>
                <a:tc>
                  <a:txBody>
                    <a:bodyPr/>
                    <a:lstStyle/>
                    <a:p>
                      <a:r>
                        <a:rPr lang="en-US" sz="1600" dirty="0"/>
                        <a:t>Selecting a subgraph or contracting nodes to form a quotient graph. </a:t>
                      </a:r>
                    </a:p>
                  </a:txBody>
                  <a:tcPr/>
                </a:tc>
                <a:tc>
                  <a:txBody>
                    <a:bodyPr/>
                    <a:lstStyle/>
                    <a:p>
                      <a:r>
                        <a:rPr lang="en-US" sz="1600" b="1" i="0" dirty="0">
                          <a:latin typeface="Courier" pitchFamily="2" charset="0"/>
                        </a:rPr>
                        <a:t>FP64.MIN_TIMES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79076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7: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6 and verify that you can specify the semiring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with grb.&lt;type&gt;.&lt;semiring&gt;: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2188317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7: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64</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3115600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Documentation</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521970" y="2922293"/>
            <a:ext cx="8414067" cy="3786951"/>
          </a:xfrm>
        </p:spPr>
        <p:txBody>
          <a:bodyPr/>
          <a:lstStyle/>
          <a:p>
            <a:r>
              <a:rPr lang="en-US" dirty="0"/>
              <a:t>The </a:t>
            </a:r>
            <a:r>
              <a:rPr lang="en-US" dirty="0" err="1"/>
              <a:t>pygraphblas</a:t>
            </a:r>
            <a:r>
              <a:rPr lang="en-US" dirty="0"/>
              <a:t> documentation describes:</a:t>
            </a:r>
          </a:p>
          <a:p>
            <a:pPr lvl="1"/>
            <a:r>
              <a:rPr lang="en-US" dirty="0"/>
              <a:t>Numerous additional semirings organized by type.</a:t>
            </a:r>
          </a:p>
          <a:p>
            <a:pPr lvl="1"/>
            <a:r>
              <a:rPr lang="en-US" dirty="0"/>
              <a:t>Numerous binary and unary functions so you can choose your own accumulators or build custom semirings.</a:t>
            </a:r>
          </a:p>
          <a:p>
            <a:pPr lvl="1"/>
            <a:r>
              <a:rPr lang="en-US" dirty="0"/>
              <a:t>The ability to create custom binary and unary operators using a JIT decorator.</a:t>
            </a:r>
          </a:p>
          <a:p>
            <a:pPr lvl="1"/>
            <a:r>
              <a:rPr lang="en-US" dirty="0"/>
              <a:t>Options to control multithreading and other internal features of the </a:t>
            </a:r>
            <a:r>
              <a:rPr lang="en-US" dirty="0" err="1"/>
              <a:t>SuiteSparse</a:t>
            </a:r>
            <a:r>
              <a:rPr lang="en-US" dirty="0"/>
              <a:t> </a:t>
            </a:r>
            <a:r>
              <a:rPr lang="en-US" dirty="0" err="1"/>
              <a:t>GraphBLAS</a:t>
            </a:r>
            <a:r>
              <a:rPr lang="en-US" dirty="0"/>
              <a:t> library</a:t>
            </a:r>
          </a:p>
          <a:p>
            <a:pPr lvl="1"/>
            <a:r>
              <a:rPr lang="en-US" dirty="0"/>
              <a:t>The </a:t>
            </a:r>
            <a:r>
              <a:rPr lang="en-US" dirty="0" err="1"/>
              <a:t>pygraphblas.gviz</a:t>
            </a:r>
            <a:r>
              <a:rPr lang="en-US" dirty="0"/>
              <a:t> sub-module which includes methods for looking at small graphs but also a binding to the </a:t>
            </a:r>
            <a:r>
              <a:rPr lang="en-US" dirty="0" err="1"/>
              <a:t>Cytoscape</a:t>
            </a:r>
            <a:r>
              <a:rPr lang="en-US" dirty="0"/>
              <a:t> module for working with large complex graphs</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E74D42FD-DF53-294C-A50B-83ED8B018F8F}"/>
              </a:ext>
            </a:extLst>
          </p:cNvPr>
          <p:cNvSpPr txBox="1"/>
          <p:nvPr/>
        </p:nvSpPr>
        <p:spPr>
          <a:xfrm>
            <a:off x="1013619" y="2301481"/>
            <a:ext cx="7116762" cy="369332"/>
          </a:xfrm>
          <a:prstGeom prst="rect">
            <a:avLst/>
          </a:prstGeom>
          <a:noFill/>
        </p:spPr>
        <p:txBody>
          <a:bodyPr wrap="square" rtlCol="0">
            <a:spAutoFit/>
          </a:bodyPr>
          <a:lstStyle/>
          <a:p>
            <a:r>
              <a:rPr lang="en-US" dirty="0">
                <a:hlinkClick r:id="rId2"/>
              </a:rPr>
              <a:t>https://graphegon.github.io/pygraphblas/pygraphblas/index.html</a:t>
            </a:r>
            <a:endParaRPr lang="en-US" dirty="0"/>
          </a:p>
        </p:txBody>
      </p:sp>
      <p:sp>
        <p:nvSpPr>
          <p:cNvPr id="6" name="Content Placeholder 2">
            <a:extLst>
              <a:ext uri="{FF2B5EF4-FFF2-40B4-BE49-F238E27FC236}">
                <a16:creationId xmlns:a16="http://schemas.microsoft.com/office/drawing/2014/main" id="{41964D8E-FE0C-6A4B-BEC4-A25DD87BB461}"/>
              </a:ext>
            </a:extLst>
          </p:cNvPr>
          <p:cNvSpPr txBox="1">
            <a:spLocks/>
          </p:cNvSpPr>
          <p:nvPr/>
        </p:nvSpPr>
        <p:spPr bwMode="auto">
          <a:xfrm>
            <a:off x="521969" y="869435"/>
            <a:ext cx="8414067" cy="1284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We have only covered a small portion of the </a:t>
            </a:r>
            <a:r>
              <a:rPr lang="en-US" kern="0" dirty="0" err="1"/>
              <a:t>GraphBLAS</a:t>
            </a:r>
            <a:r>
              <a:rPr lang="en-US" kern="0" dirty="0"/>
              <a:t>. </a:t>
            </a:r>
          </a:p>
          <a:p>
            <a:r>
              <a:rPr lang="en-US" kern="0" dirty="0" err="1"/>
              <a:t>Pygraphblas</a:t>
            </a:r>
            <a:r>
              <a:rPr lang="en-US" kern="0" dirty="0"/>
              <a:t> has much more to offer.</a:t>
            </a:r>
          </a:p>
          <a:p>
            <a:r>
              <a:rPr lang="en-US" kern="0" dirty="0"/>
              <a:t>Documentation is available at:</a:t>
            </a:r>
          </a:p>
        </p:txBody>
      </p:sp>
    </p:spTree>
    <p:extLst>
      <p:ext uri="{BB962C8B-B14F-4D97-AF65-F5344CB8AC3E}">
        <p14:creationId xmlns:p14="http://schemas.microsoft.com/office/powerpoint/2010/main" val="29649475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20" y="0"/>
            <a:ext cx="8112159" cy="6858000"/>
          </a:xfrm>
          <a:prstGeom prst="rect">
            <a:avLst/>
          </a:prstGeom>
          <a:ln>
            <a:solidFill>
              <a:srgbClr val="002060"/>
            </a:solidFill>
          </a:ln>
        </p:spPr>
      </p:pic>
    </p:spTree>
    <p:extLst>
      <p:ext uri="{BB962C8B-B14F-4D97-AF65-F5344CB8AC3E}">
        <p14:creationId xmlns:p14="http://schemas.microsoft.com/office/powerpoint/2010/main" val="2186317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Tree>
    <p:extLst>
      <p:ext uri="{BB962C8B-B14F-4D97-AF65-F5344CB8AC3E}">
        <p14:creationId xmlns:p14="http://schemas.microsoft.com/office/powerpoint/2010/main" val="3111034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31354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89438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7950-7664-0141-BDA3-1FDF7B398F4C}"/>
              </a:ext>
            </a:extLst>
          </p:cNvPr>
          <p:cNvSpPr>
            <a:spLocks noGrp="1"/>
          </p:cNvSpPr>
          <p:nvPr>
            <p:ph type="title"/>
          </p:nvPr>
        </p:nvSpPr>
        <p:spPr/>
        <p:txBody>
          <a:bodyPr/>
          <a:lstStyle/>
          <a:p>
            <a:r>
              <a:rPr lang="en-US" dirty="0"/>
              <a:t>Breadth First Traversal  (aka BFS)</a:t>
            </a:r>
          </a:p>
        </p:txBody>
      </p:sp>
      <p:sp>
        <p:nvSpPr>
          <p:cNvPr id="3" name="Content Placeholder 2">
            <a:extLst>
              <a:ext uri="{FF2B5EF4-FFF2-40B4-BE49-F238E27FC236}">
                <a16:creationId xmlns:a16="http://schemas.microsoft.com/office/drawing/2014/main" id="{9D829274-63FF-E14F-ABB2-B1A90B014658}"/>
              </a:ext>
            </a:extLst>
          </p:cNvPr>
          <p:cNvSpPr>
            <a:spLocks noGrp="1"/>
          </p:cNvSpPr>
          <p:nvPr>
            <p:ph idx="1"/>
          </p:nvPr>
        </p:nvSpPr>
        <p:spPr>
          <a:xfrm>
            <a:off x="490538" y="922769"/>
            <a:ext cx="8389991" cy="5349875"/>
          </a:xfrm>
        </p:spPr>
        <p:txBody>
          <a:bodyPr/>
          <a:lstStyle/>
          <a:p>
            <a:r>
              <a:rPr lang="en-US" dirty="0"/>
              <a:t>The Breadth First Traversal:</a:t>
            </a:r>
          </a:p>
          <a:p>
            <a:pPr lvl="1"/>
            <a:r>
              <a:rPr lang="en-US" dirty="0"/>
              <a:t>Start from one or more initial vertices</a:t>
            </a:r>
          </a:p>
          <a:p>
            <a:pPr lvl="1"/>
            <a:r>
              <a:rPr lang="en-US" dirty="0"/>
              <a:t>Visit all accessible one hop neighbors</a:t>
            </a:r>
          </a:p>
          <a:p>
            <a:pPr lvl="1"/>
            <a:r>
              <a:rPr lang="en-US" dirty="0"/>
              <a:t>Visit all accessible unique two hop neighbors</a:t>
            </a:r>
          </a:p>
          <a:p>
            <a:pPr lvl="1"/>
            <a:r>
              <a:rPr lang="en-US" dirty="0"/>
              <a:t>Continue until there are no more unique vertices to visit</a:t>
            </a:r>
          </a:p>
          <a:p>
            <a:pPr lvl="1"/>
            <a:r>
              <a:rPr lang="en-US" dirty="0"/>
              <a:t>Note: Need to keep track of vertices visited so you don’t visit the same vertex more than once</a:t>
            </a:r>
          </a:p>
          <a:p>
            <a:pPr marL="0" indent="0">
              <a:buNone/>
            </a:pPr>
            <a:endParaRPr lang="en-US" sz="1400" dirty="0"/>
          </a:p>
          <a:p>
            <a:r>
              <a:rPr lang="en-US" dirty="0"/>
              <a:t>Breadth first traversal is a common pattern used in a variety of graph algorithms</a:t>
            </a:r>
          </a:p>
          <a:p>
            <a:pPr lvl="1"/>
            <a:r>
              <a:rPr lang="en-US" dirty="0"/>
              <a:t>Build a spanning tree that contains all vertices and minimal number of edges</a:t>
            </a:r>
          </a:p>
          <a:p>
            <a:pPr lvl="1"/>
            <a:r>
              <a:rPr lang="en-US" dirty="0"/>
              <a:t>Search for accessible vertices with certain properties.</a:t>
            </a:r>
          </a:p>
          <a:p>
            <a:pPr lvl="1"/>
            <a:r>
              <a:rPr lang="en-US" dirty="0"/>
              <a:t>Find shortest paths between vertices. </a:t>
            </a:r>
          </a:p>
          <a:p>
            <a:pPr lvl="1"/>
            <a:r>
              <a:rPr lang="en-US" dirty="0"/>
              <a:t>Other more advanced algorithms such as maxflow and betweenness centrality</a:t>
            </a:r>
          </a:p>
          <a:p>
            <a:endParaRPr lang="en-US" dirty="0"/>
          </a:p>
        </p:txBody>
      </p:sp>
      <p:sp>
        <p:nvSpPr>
          <p:cNvPr id="4" name="Slide Number Placeholder 3">
            <a:extLst>
              <a:ext uri="{FF2B5EF4-FFF2-40B4-BE49-F238E27FC236}">
                <a16:creationId xmlns:a16="http://schemas.microsoft.com/office/drawing/2014/main" id="{B1FB2B83-0299-7945-A361-1C70E0A3AAD0}"/>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898872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7</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1707461928"/>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1799290" y="5905282"/>
            <a:ext cx="5464424" cy="707886"/>
          </a:xfrm>
          <a:prstGeom prst="rect">
            <a:avLst/>
          </a:prstGeom>
          <a:noFill/>
        </p:spPr>
        <p:txBody>
          <a:bodyPr wrap="square" rtlCol="0">
            <a:spAutoFit/>
          </a:bodyPr>
          <a:lstStyle/>
          <a:p>
            <a:pPr algn="ctr"/>
            <a:r>
              <a:rPr lang="en-US" sz="2000" dirty="0">
                <a:latin typeface="Arial" pitchFamily="34" charset="0"/>
                <a:cs typeface="+mn-cs"/>
              </a:rPr>
              <a:t>By using a matrix, I can turn algorithms working with graphs into linear algebra.</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251746916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FF9F-CE9A-3644-BBB1-9A19AE3EE3A5}"/>
              </a:ext>
            </a:extLst>
          </p:cNvPr>
          <p:cNvSpPr>
            <a:spLocks noGrp="1"/>
          </p:cNvSpPr>
          <p:nvPr>
            <p:ph type="title"/>
          </p:nvPr>
        </p:nvSpPr>
        <p:spPr/>
        <p:txBody>
          <a:bodyPr/>
          <a:lstStyle/>
          <a:p>
            <a:r>
              <a:rPr lang="en-US" dirty="0"/>
              <a:t>Our Breadth First Traversal plan</a:t>
            </a:r>
          </a:p>
        </p:txBody>
      </p:sp>
      <p:sp>
        <p:nvSpPr>
          <p:cNvPr id="3" name="Content Placeholder 2">
            <a:extLst>
              <a:ext uri="{FF2B5EF4-FFF2-40B4-BE49-F238E27FC236}">
                <a16:creationId xmlns:a16="http://schemas.microsoft.com/office/drawing/2014/main" id="{50D4FA75-3494-7F46-9F31-7FF1C7EABCBE}"/>
              </a:ext>
            </a:extLst>
          </p:cNvPr>
          <p:cNvSpPr>
            <a:spLocks noGrp="1"/>
          </p:cNvSpPr>
          <p:nvPr>
            <p:ph idx="1"/>
          </p:nvPr>
        </p:nvSpPr>
        <p:spPr/>
        <p:txBody>
          <a:bodyPr/>
          <a:lstStyle/>
          <a:p>
            <a:r>
              <a:rPr lang="en-US" dirty="0"/>
              <a:t>We will build up this algorithm using the GraphBLAS through a series of exercises:</a:t>
            </a:r>
          </a:p>
          <a:p>
            <a:pPr lvl="1"/>
            <a:endParaRPr lang="en-US" dirty="0"/>
          </a:p>
          <a:p>
            <a:pPr lvl="1"/>
            <a:r>
              <a:rPr lang="en-US" dirty="0"/>
              <a:t>Wavefronts and how to move from one wavefront to the next.</a:t>
            </a:r>
          </a:p>
          <a:p>
            <a:pPr lvl="1"/>
            <a:r>
              <a:rPr lang="en-US" dirty="0"/>
              <a:t>Iteration across wavefronts</a:t>
            </a:r>
          </a:p>
          <a:p>
            <a:pPr lvl="1"/>
            <a:r>
              <a:rPr lang="en-US" dirty="0"/>
              <a:t>Track which vertices have been visited</a:t>
            </a:r>
          </a:p>
          <a:p>
            <a:pPr lvl="1"/>
            <a:r>
              <a:rPr lang="en-US" dirty="0"/>
              <a:t>Avoid revisiting vertices</a:t>
            </a:r>
          </a:p>
          <a:p>
            <a:pPr marL="339725" lvl="1" indent="0">
              <a:buNone/>
            </a:pPr>
            <a:endParaRPr lang="en-US" dirty="0"/>
          </a:p>
          <a:p>
            <a:pPr marL="339725" lvl="1" indent="0">
              <a:buNone/>
            </a:pPr>
            <a:r>
              <a:rPr lang="en-US" dirty="0"/>
              <a:t>         *** At this point you have a basic BFS algorithm. ***</a:t>
            </a:r>
          </a:p>
          <a:p>
            <a:pPr marL="339725" lvl="1" indent="0">
              <a:buNone/>
            </a:pPr>
            <a:endParaRPr lang="en-US" dirty="0"/>
          </a:p>
          <a:p>
            <a:pPr lvl="1"/>
            <a:r>
              <a:rPr lang="en-US" dirty="0"/>
              <a:t>Use this to construct a Connected Components algorithm</a:t>
            </a:r>
          </a:p>
        </p:txBody>
      </p:sp>
      <p:sp>
        <p:nvSpPr>
          <p:cNvPr id="4" name="Slide Number Placeholder 3">
            <a:extLst>
              <a:ext uri="{FF2B5EF4-FFF2-40B4-BE49-F238E27FC236}">
                <a16:creationId xmlns:a16="http://schemas.microsoft.com/office/drawing/2014/main" id="{169B3871-C4F8-0845-A0E0-D77C917C8E0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5241404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Wavefronts</a:t>
            </a:r>
          </a:p>
        </p:txBody>
      </p:sp>
      <p:sp>
        <p:nvSpPr>
          <p:cNvPr id="3" name="Content Placeholder 2"/>
          <p:cNvSpPr>
            <a:spLocks noGrp="1"/>
          </p:cNvSpPr>
          <p:nvPr>
            <p:ph idx="1"/>
          </p:nvPr>
        </p:nvSpPr>
        <p:spPr>
          <a:xfrm>
            <a:off x="377031" y="737562"/>
            <a:ext cx="8237537" cy="1277449"/>
          </a:xfrm>
        </p:spPr>
        <p:txBody>
          <a:bodyPr/>
          <a:lstStyle/>
          <a:p>
            <a:r>
              <a:rPr lang="en-US" dirty="0"/>
              <a:t>A subset of vertices accessed at one stage in a breadth first search pattern … for example ….</a:t>
            </a:r>
          </a:p>
          <a:p>
            <a:pPr lvl="1"/>
            <a:r>
              <a:rPr lang="en-US" dirty="0"/>
              <a:t>“You tell two friends, and they tell two friends…”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348088" y="2107736"/>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3997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4941118" y="2098496"/>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8749"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677015" y="5340927"/>
            <a:ext cx="101662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a:t>
            </a:r>
          </a:p>
        </p:txBody>
      </p:sp>
      <p:sp>
        <p:nvSpPr>
          <p:cNvPr id="104" name="TextBox 103"/>
          <p:cNvSpPr txBox="1"/>
          <p:nvPr/>
        </p:nvSpPr>
        <p:spPr>
          <a:xfrm>
            <a:off x="3725177" y="5340927"/>
            <a:ext cx="137088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{1, 3}</a:t>
            </a:r>
          </a:p>
        </p:txBody>
      </p:sp>
      <p:sp>
        <p:nvSpPr>
          <p:cNvPr id="105" name="TextBox 104"/>
          <p:cNvSpPr txBox="1"/>
          <p:nvPr/>
        </p:nvSpPr>
        <p:spPr>
          <a:xfrm>
            <a:off x="7001344" y="5352616"/>
            <a:ext cx="195534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triangle"/>
          </a:ln>
          <a:effectLst/>
        </p:spPr>
      </p:cxnSp>
      <p:cxnSp>
        <p:nvCxnSpPr>
          <p:cNvPr id="112" name="Straight Arrow Connector 111"/>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triangle"/>
          </a:ln>
          <a:effectLst/>
        </p:spPr>
      </p:cxnSp>
      <p:sp>
        <p:nvSpPr>
          <p:cNvPr id="110" name="Content Placeholder 105"/>
          <p:cNvSpPr txBox="1">
            <a:spLocks/>
          </p:cNvSpPr>
          <p:nvPr/>
        </p:nvSpPr>
        <p:spPr bwMode="auto">
          <a:xfrm>
            <a:off x="1185327" y="6179205"/>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6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6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
        <p:nvSpPr>
          <p:cNvPr id="106" name="TextBox 105">
            <a:extLst>
              <a:ext uri="{FF2B5EF4-FFF2-40B4-BE49-F238E27FC236}">
                <a16:creationId xmlns:a16="http://schemas.microsoft.com/office/drawing/2014/main" id="{476C43CA-D430-C54D-A695-1FF288254F3B}"/>
              </a:ext>
            </a:extLst>
          </p:cNvPr>
          <p:cNvSpPr txBox="1"/>
          <p:nvPr/>
        </p:nvSpPr>
        <p:spPr>
          <a:xfrm>
            <a:off x="2027685" y="4832959"/>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3" name="TextBox 112">
            <a:extLst>
              <a:ext uri="{FF2B5EF4-FFF2-40B4-BE49-F238E27FC236}">
                <a16:creationId xmlns:a16="http://schemas.microsoft.com/office/drawing/2014/main" id="{2A84CC9E-9650-8F45-9488-2FACEFBCC56C}"/>
              </a:ext>
            </a:extLst>
          </p:cNvPr>
          <p:cNvSpPr txBox="1"/>
          <p:nvPr/>
        </p:nvSpPr>
        <p:spPr>
          <a:xfrm>
            <a:off x="5716024" y="4839577"/>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1" name="TextBox 110">
            <a:extLst>
              <a:ext uri="{FF2B5EF4-FFF2-40B4-BE49-F238E27FC236}">
                <a16:creationId xmlns:a16="http://schemas.microsoft.com/office/drawing/2014/main" id="{BEF9A3A4-8AB4-F846-8CC1-64813AA141BD}"/>
              </a:ext>
            </a:extLst>
          </p:cNvPr>
          <p:cNvSpPr txBox="1"/>
          <p:nvPr/>
        </p:nvSpPr>
        <p:spPr>
          <a:xfrm>
            <a:off x="1185327" y="6519175"/>
            <a:ext cx="653467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 </a:t>
            </a: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Wingdings" pitchFamily="2" charset="2"/>
              </a:rPr>
              <a:t>= Adjacency Matrix       w = wavefront vectors</a:t>
            </a:r>
            <a:endPar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23158780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8: Traverse the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013200"/>
            <a:ext cx="8237537" cy="1960206"/>
          </a:xfrm>
        </p:spPr>
        <p:txBody>
          <a:bodyPr/>
          <a:lstStyle/>
          <a:p>
            <a:r>
              <a:rPr lang="en-US" dirty="0"/>
              <a:t>Modify your code from Exercises </a:t>
            </a:r>
            <a:r>
              <a:rPr lang="en-US" dirty="0">
                <a:solidFill>
                  <a:srgbClr val="C00000"/>
                </a:solidFill>
              </a:rPr>
              <a:t>5/6/7</a:t>
            </a:r>
            <a:r>
              <a:rPr lang="en-US" dirty="0"/>
              <a:t> to iterate from one wavefront to the next.  </a:t>
            </a:r>
          </a:p>
          <a:p>
            <a:r>
              <a:rPr lang="en-US" dirty="0"/>
              <a:t>Output each wavefront</a:t>
            </a:r>
          </a:p>
          <a:p>
            <a:pPr lvl="0"/>
            <a:r>
              <a:rPr lang="en-US" dirty="0"/>
              <a:t>How long before you get a repeating pattern?</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EB9AC195-AD2E-4ADF-9504-E44F5630C37E}"/>
              </a:ext>
            </a:extLst>
          </p:cNvPr>
          <p:cNvSpPr txBox="1">
            <a:spLocks/>
          </p:cNvSpPr>
          <p:nvPr/>
        </p:nvSpPr>
        <p:spPr bwMode="auto">
          <a:xfrm>
            <a:off x="530864" y="3367646"/>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34" charset="0"/>
              <a:ea typeface="+mn-ea"/>
              <a:cs typeface="+mn-cs"/>
            </a:endParaRP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(grb.&lt;type&gt;, N)</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 </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p>
        </p:txBody>
      </p:sp>
    </p:spTree>
    <p:extLst>
      <p:ext uri="{BB962C8B-B14F-4D97-AF65-F5344CB8AC3E}">
        <p14:creationId xmlns:p14="http://schemas.microsoft.com/office/powerpoint/2010/main" val="3604613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8</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8" y="968664"/>
            <a:ext cx="8471251" cy="1979636"/>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NUM_NODES = 7;</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NUM_NODES);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r>
              <a:rPr lang="en-US" sz="1600" b="1" dirty="0">
                <a:latin typeface="Courier New" panose="02070309020205020404" pitchFamily="49" charset="0"/>
                <a:cs typeface="Courier New" panose="02070309020205020404" pitchFamily="49" charset="0"/>
              </a:rPr>
              <a:t>print(w)</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for </a:t>
            </a:r>
            <a:r>
              <a:rPr lang="en-US" sz="1600" b="1" dirty="0" err="1">
                <a:solidFill>
                  <a:srgbClr val="C00000"/>
                </a:solidFill>
                <a:latin typeface="Courier New" panose="02070309020205020404" pitchFamily="49" charset="0"/>
                <a:cs typeface="Courier New" panose="02070309020205020404" pitchFamily="49" charset="0"/>
              </a:rPr>
              <a:t>i</a:t>
            </a:r>
            <a:r>
              <a:rPr lang="en-US" sz="1600" b="1" dirty="0">
                <a:solidFill>
                  <a:srgbClr val="C00000"/>
                </a:solidFill>
                <a:latin typeface="Courier New" panose="02070309020205020404" pitchFamily="49" charset="0"/>
                <a:cs typeface="Courier New" panose="02070309020205020404" pitchFamily="49" charset="0"/>
              </a:rPr>
              <a:t> in range(NUM_NODES):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a:t>
            </a:r>
            <a:r>
              <a:rPr lang="en-US" sz="1600" b="1" dirty="0">
                <a:solidFill>
                  <a:srgbClr val="C00000"/>
                </a:solidFill>
                <a:latin typeface="Courier New" panose="02070309020205020404" pitchFamily="49" charset="0"/>
                <a:cs typeface="Courier New" panose="02070309020205020404" pitchFamily="49" charset="0"/>
              </a:rPr>
              <a:t>out=w</a:t>
            </a:r>
            <a:r>
              <a:rPr lang="en-US" sz="1600" b="1" dirty="0">
                <a:latin typeface="Courier New" panose="02070309020205020404" pitchFamily="49" charset="0"/>
                <a:cs typeface="Courier New" panose="02070309020205020404" pitchFamily="49" charset="0"/>
              </a:rPr>
              <a:t>, desc=grb.descriptor.T0)</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1501254" y="6056720"/>
            <a:ext cx="6273341" cy="646331"/>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vector can be used for both input and output.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Starts repeating after only a few iterations.  Why?</a:t>
            </a: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62994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Init.</a:t>
            </a: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61215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259437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357658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4" name="TextBox 63">
            <a:extLst>
              <a:ext uri="{FF2B5EF4-FFF2-40B4-BE49-F238E27FC236}">
                <a16:creationId xmlns:a16="http://schemas.microsoft.com/office/drawing/2014/main" id="{C84AFCEB-D635-4CFA-8281-BFDC612499AC}"/>
              </a:ext>
            </a:extLst>
          </p:cNvPr>
          <p:cNvSpPr txBox="1"/>
          <p:nvPr/>
        </p:nvSpPr>
        <p:spPr>
          <a:xfrm>
            <a:off x="455880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554101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9AEE6845-CE50-48E5-B04F-893D9765AEED}"/>
              </a:ext>
            </a:extLst>
          </p:cNvPr>
          <p:cNvSpPr txBox="1"/>
          <p:nvPr/>
        </p:nvSpPr>
        <p:spPr>
          <a:xfrm>
            <a:off x="652323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9" name="TextBox 68">
            <a:extLst>
              <a:ext uri="{FF2B5EF4-FFF2-40B4-BE49-F238E27FC236}">
                <a16:creationId xmlns:a16="http://schemas.microsoft.com/office/drawing/2014/main" id="{4F59208D-50C5-48E7-B118-EAED7207AC6D}"/>
              </a:ext>
            </a:extLst>
          </p:cNvPr>
          <p:cNvSpPr txBox="1"/>
          <p:nvPr/>
        </p:nvSpPr>
        <p:spPr>
          <a:xfrm>
            <a:off x="7505446"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lvl="0">
              <a:defRPr/>
            </a:pPr>
            <a:r>
              <a:rPr lang="en-US" sz="1400" b="1" dirty="0" err="1">
                <a:solidFill>
                  <a:srgbClr val="000000"/>
                </a:solidFill>
                <a:latin typeface="Courier New" panose="02070309020205020404" pitchFamily="49" charset="0"/>
                <a:cs typeface="Courier New" panose="02070309020205020404" pitchFamily="49" charset="0"/>
              </a:rPr>
              <a:t>i</a:t>
            </a:r>
            <a:r>
              <a:rPr lang="en-US" sz="1400" b="1" dirty="0">
                <a:solidFill>
                  <a:srgbClr val="000000"/>
                </a:solidFill>
                <a:latin typeface="Courier New" panose="02070309020205020404" pitchFamily="49" charset="0"/>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Tree>
    <p:extLst>
      <p:ext uri="{BB962C8B-B14F-4D97-AF65-F5344CB8AC3E}">
        <p14:creationId xmlns:p14="http://schemas.microsoft.com/office/powerpoint/2010/main" val="16646158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exercise 8: wavefronts</a:t>
            </a:r>
          </a:p>
        </p:txBody>
      </p:sp>
      <p:sp>
        <p:nvSpPr>
          <p:cNvPr id="3" name="Content Placeholder 2"/>
          <p:cNvSpPr>
            <a:spLocks noGrp="1"/>
          </p:cNvSpPr>
          <p:nvPr>
            <p:ph idx="1"/>
          </p:nvPr>
        </p:nvSpPr>
        <p:spPr>
          <a:xfrm>
            <a:off x="455613" y="1201739"/>
            <a:ext cx="8237537" cy="657852"/>
          </a:xfrm>
        </p:spPr>
        <p:txBody>
          <a:bodyPr/>
          <a:lstStyle/>
          <a:p>
            <a:r>
              <a:rPr lang="en-US" dirty="0"/>
              <a:t>“We tell a bunch, and they tell bunch…(rinse and repeat)”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416265" y="2037800"/>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29013" y="2028560"/>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369241"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rPr>
              <a:t>w = {0, 2, 4, 5, 6}</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105" name="TextBox 104"/>
          <p:cNvSpPr txBox="1"/>
          <p:nvPr/>
        </p:nvSpPr>
        <p:spPr>
          <a:xfrm>
            <a:off x="3464003" y="5340927"/>
            <a:ext cx="2211824" cy="369332"/>
          </a:xfrm>
          <a:prstGeom prst="rect">
            <a:avLst/>
          </a:prstGeom>
          <a:noFill/>
        </p:spPr>
        <p:txBody>
          <a:bodyPr wrap="none" rtlCol="0">
            <a:spAutoFit/>
          </a:bodyPr>
          <a:lstStyle/>
          <a:p>
            <a:pPr lvl="0">
              <a:defRPr/>
            </a:pPr>
            <a:r>
              <a:rPr lang="en-US" dirty="0">
                <a:solidFill>
                  <a:srgbClr val="000000"/>
                </a:solidFill>
              </a:rPr>
              <a:t>w’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{1, 2, 3, 4, 5}</a:t>
            </a:r>
          </a:p>
        </p:txBody>
      </p:sp>
      <p:sp>
        <p:nvSpPr>
          <p:cNvPr id="106" name="TextBox 105"/>
          <p:cNvSpPr txBox="1"/>
          <p:nvPr/>
        </p:nvSpPr>
        <p:spPr>
          <a:xfrm>
            <a:off x="6814086"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5,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0" name="Straight Arrow Connector 109"/>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1" name="Elbow Connector 110"/>
          <p:cNvCxnSpPr/>
          <p:nvPr/>
        </p:nvCxnSpPr>
        <p:spPr bwMode="auto">
          <a:xfrm rot="5400000">
            <a:off x="7363364" y="6133672"/>
            <a:ext cx="349322" cy="12700"/>
          </a:xfrm>
          <a:prstGeom prst="bentConnector3">
            <a:avLst/>
          </a:prstGeom>
          <a:noFill/>
          <a:ln w="19050" cap="flat" cmpd="sng" algn="ctr">
            <a:noFill/>
            <a:prstDash val="solid"/>
            <a:round/>
            <a:headEnd type="none" w="med" len="med"/>
            <a:tailEnd type="triangle"/>
          </a:ln>
          <a:effectLst/>
        </p:spPr>
      </p:cxnSp>
      <p:cxnSp>
        <p:nvCxnSpPr>
          <p:cNvPr id="114" name="Straight Arrow Connector 113"/>
          <p:cNvCxnSpPr/>
          <p:nvPr/>
        </p:nvCxnSpPr>
        <p:spPr bwMode="auto">
          <a:xfrm>
            <a:off x="7631408" y="5795019"/>
            <a:ext cx="0" cy="519664"/>
          </a:xfrm>
          <a:prstGeom prst="straightConnector1">
            <a:avLst/>
          </a:prstGeom>
          <a:noFill/>
          <a:ln w="38100" cap="flat" cmpd="sng" algn="ctr">
            <a:solidFill>
              <a:schemeClr val="tx1"/>
            </a:solidFill>
            <a:prstDash val="solid"/>
            <a:round/>
            <a:headEnd type="none" w="med" len="med"/>
            <a:tailEnd type="none" w="med" len="med"/>
          </a:ln>
          <a:effectLst/>
        </p:spPr>
      </p:cxnSp>
      <p:cxnSp>
        <p:nvCxnSpPr>
          <p:cNvPr id="117" name="Straight Arrow Connector 116"/>
          <p:cNvCxnSpPr/>
          <p:nvPr/>
        </p:nvCxnSpPr>
        <p:spPr bwMode="auto">
          <a:xfrm>
            <a:off x="1334185" y="5784745"/>
            <a:ext cx="0" cy="519664"/>
          </a:xfrm>
          <a:prstGeom prst="straightConnector1">
            <a:avLst/>
          </a:prstGeom>
          <a:noFill/>
          <a:ln w="38100" cap="flat" cmpd="sng" algn="ctr">
            <a:solidFill>
              <a:schemeClr val="tx1"/>
            </a:solidFill>
            <a:prstDash val="solid"/>
            <a:round/>
            <a:headEnd type="arrow" w="med" len="med"/>
            <a:tailEnd type="none" w="med" len="med"/>
          </a:ln>
          <a:effectLst/>
        </p:spPr>
      </p:cxnSp>
      <p:cxnSp>
        <p:nvCxnSpPr>
          <p:cNvPr id="118" name="Straight Arrow Connector 117"/>
          <p:cNvCxnSpPr/>
          <p:nvPr/>
        </p:nvCxnSpPr>
        <p:spPr bwMode="auto">
          <a:xfrm flipH="1" flipV="1">
            <a:off x="1343819" y="6283347"/>
            <a:ext cx="6287591" cy="8382"/>
          </a:xfrm>
          <a:prstGeom prst="straightConnector1">
            <a:avLst/>
          </a:prstGeom>
          <a:noFill/>
          <a:ln w="38100" cap="flat" cmpd="sng" algn="ctr">
            <a:solidFill>
              <a:schemeClr val="tx1"/>
            </a:solidFill>
            <a:prstDash val="solid"/>
            <a:round/>
            <a:headEnd type="none" w="med" len="med"/>
            <a:tailEnd type="none" w="med" len="med"/>
          </a:ln>
          <a:effectLst/>
        </p:spPr>
      </p:cxnSp>
      <p:sp>
        <p:nvSpPr>
          <p:cNvPr id="115" name="Content Placeholder 105"/>
          <p:cNvSpPr txBox="1">
            <a:spLocks/>
          </p:cNvSpPr>
          <p:nvPr/>
        </p:nvSpPr>
        <p:spPr bwMode="auto">
          <a:xfrm>
            <a:off x="1665992" y="6584167"/>
            <a:ext cx="6529053"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0"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Black=unvisited</a:t>
            </a:r>
          </a:p>
        </p:txBody>
      </p:sp>
      <p:sp>
        <p:nvSpPr>
          <p:cNvPr id="116" name="TextBox 115">
            <a:extLst>
              <a:ext uri="{FF2B5EF4-FFF2-40B4-BE49-F238E27FC236}">
                <a16:creationId xmlns:a16="http://schemas.microsoft.com/office/drawing/2014/main" id="{476C43CA-D430-C54D-A695-1FF288254F3B}"/>
              </a:ext>
            </a:extLst>
          </p:cNvPr>
          <p:cNvSpPr txBox="1"/>
          <p:nvPr/>
        </p:nvSpPr>
        <p:spPr>
          <a:xfrm>
            <a:off x="2027685" y="4525145"/>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9" name="TextBox 118">
            <a:extLst>
              <a:ext uri="{FF2B5EF4-FFF2-40B4-BE49-F238E27FC236}">
                <a16:creationId xmlns:a16="http://schemas.microsoft.com/office/drawing/2014/main" id="{2A84CC9E-9650-8F45-9488-2FACEFBCC56C}"/>
              </a:ext>
            </a:extLst>
          </p:cNvPr>
          <p:cNvSpPr txBox="1"/>
          <p:nvPr/>
        </p:nvSpPr>
        <p:spPr>
          <a:xfrm>
            <a:off x="5716024" y="4531763"/>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Tree>
    <p:extLst>
      <p:ext uri="{BB962C8B-B14F-4D97-AF65-F5344CB8AC3E}">
        <p14:creationId xmlns:p14="http://schemas.microsoft.com/office/powerpoint/2010/main" val="9308824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Visited lists</a:t>
            </a:r>
          </a:p>
        </p:txBody>
      </p:sp>
      <p:sp>
        <p:nvSpPr>
          <p:cNvPr id="3" name="Content Placeholder 2"/>
          <p:cNvSpPr>
            <a:spLocks noGrp="1"/>
          </p:cNvSpPr>
          <p:nvPr>
            <p:ph idx="1"/>
          </p:nvPr>
        </p:nvSpPr>
        <p:spPr/>
        <p:txBody>
          <a:bodyPr/>
          <a:lstStyle/>
          <a:p>
            <a:r>
              <a:rPr lang="en-US" dirty="0"/>
              <a:t>Breadth-first traversal requires that we only need to visit each node once.</a:t>
            </a:r>
          </a:p>
          <a:p>
            <a:r>
              <a:rPr lang="en-US" dirty="0"/>
              <a:t>Next step is to keep track of visited nodes.</a:t>
            </a:r>
          </a:p>
          <a:p>
            <a:r>
              <a:rPr lang="en-US" dirty="0"/>
              <a:t>You can do this by accumulating the wavefronts.</a:t>
            </a:r>
          </a:p>
          <a:p>
            <a:pPr lvl="1"/>
            <a:r>
              <a:rPr lang="en-US" dirty="0"/>
              <a:t>Use element-wise “addition” with logical-OR.</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0231858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6" y="210082"/>
            <a:ext cx="8775031" cy="540194"/>
          </a:xfrm>
        </p:spPr>
        <p:txBody>
          <a:bodyPr/>
          <a:lstStyle/>
          <a:p>
            <a:r>
              <a:rPr lang="en-US" dirty="0"/>
              <a:t>Element-wise Operations: </a:t>
            </a:r>
            <a:r>
              <a:rPr lang="en-US" dirty="0" err="1"/>
              <a:t>Mult</a:t>
            </a:r>
            <a:r>
              <a:rPr lang="en-US" dirty="0"/>
              <a:t> and Add</a:t>
            </a:r>
          </a:p>
        </p:txBody>
      </p:sp>
      <p:sp>
        <p:nvSpPr>
          <p:cNvPr id="3" name="Content Placeholder 2"/>
          <p:cNvSpPr>
            <a:spLocks noGrp="1"/>
          </p:cNvSpPr>
          <p:nvPr>
            <p:ph idx="1"/>
          </p:nvPr>
        </p:nvSpPr>
        <p:spPr>
          <a:xfrm>
            <a:off x="419076" y="890590"/>
            <a:ext cx="3897833" cy="546924"/>
          </a:xfrm>
        </p:spPr>
        <p:txBody>
          <a:bodyPr/>
          <a:lstStyle/>
          <a:p>
            <a:r>
              <a:rPr lang="en-US" dirty="0"/>
              <a:t>⊗ assumes </a:t>
            </a:r>
            <a:r>
              <a:rPr lang="en-US" dirty="0" err="1"/>
              <a:t>unstored</a:t>
            </a:r>
            <a:r>
              <a:rPr lang="en-US" dirty="0"/>
              <a:t> values (-) are the binary operator’s </a:t>
            </a:r>
            <a:r>
              <a:rPr lang="en-US" b="1" i="1" dirty="0"/>
              <a:t>annihilator</a:t>
            </a:r>
            <a:r>
              <a:rPr lang="en-US" dirty="0"/>
              <a:t>:</a:t>
            </a:r>
          </a:p>
        </p:txBody>
      </p:sp>
      <p:sp>
        <p:nvSpPr>
          <p:cNvPr id="5" name="Rectangle 4"/>
          <p:cNvSpPr/>
          <p:nvPr/>
        </p:nvSpPr>
        <p:spPr>
          <a:xfrm>
            <a:off x="2052848"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21" name="Rectangle 20"/>
          <p:cNvSpPr/>
          <p:nvPr/>
        </p:nvSpPr>
        <p:spPr>
          <a:xfrm>
            <a:off x="1261081"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1000107" y="2622950"/>
            <a:ext cx="240114" cy="2011680"/>
            <a:chOff x="1080198" y="1765700"/>
            <a:chExt cx="240114" cy="2011680"/>
          </a:xfrm>
        </p:grpSpPr>
        <p:sp>
          <p:nvSpPr>
            <p:cNvPr id="19" name="Rectangle 18"/>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 name="Oval 19"/>
            <p:cNvSpPr>
              <a:spLocks noChangeArrowheads="1"/>
            </p:cNvSpPr>
            <p:nvPr/>
          </p:nvSpPr>
          <p:spPr bwMode="auto">
            <a:xfrm rot="10800000" flipH="1" flipV="1">
              <a:off x="11456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2" name="Oval 21"/>
            <p:cNvSpPr>
              <a:spLocks noChangeArrowheads="1"/>
            </p:cNvSpPr>
            <p:nvPr/>
          </p:nvSpPr>
          <p:spPr bwMode="auto">
            <a:xfrm rot="10800000" flipH="1" flipV="1">
              <a:off x="11408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TextBox 25"/>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7" name="TextBox 26"/>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6" name="Group 65"/>
          <p:cNvGrpSpPr/>
          <p:nvPr/>
        </p:nvGrpSpPr>
        <p:grpSpPr>
          <a:xfrm>
            <a:off x="1698104" y="2615449"/>
            <a:ext cx="240114" cy="2011680"/>
            <a:chOff x="1778195" y="1758199"/>
            <a:chExt cx="240114" cy="2011680"/>
          </a:xfrm>
        </p:grpSpPr>
        <p:sp>
          <p:nvSpPr>
            <p:cNvPr id="9" name="Rectangle 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 name="Oval 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4" name="TextBox 23"/>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0" name="TextBox 2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31" name="Content Placeholder 2"/>
          <p:cNvSpPr txBox="1">
            <a:spLocks/>
          </p:cNvSpPr>
          <p:nvPr/>
        </p:nvSpPr>
        <p:spPr>
          <a:xfrm>
            <a:off x="4682153" y="879995"/>
            <a:ext cx="3980514" cy="54692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marR="0" lvl="0" indent="-285750" algn="l" defTabSz="685800" rtl="0" eaLnBrk="1" fontAlgn="base" latinLnBrk="0" hangingPunct="1">
              <a:lnSpc>
                <a:spcPct val="100000"/>
              </a:lnSpc>
              <a:spcBef>
                <a:spcPts val="75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assumes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unstored</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values (-) are the binary operator’s </a:t>
            </a:r>
            <a:r>
              <a:rPr kumimoji="0" lang="en-US" sz="24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identity</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65" name="Group 64"/>
          <p:cNvGrpSpPr/>
          <p:nvPr/>
        </p:nvGrpSpPr>
        <p:grpSpPr>
          <a:xfrm>
            <a:off x="2611467" y="2603951"/>
            <a:ext cx="726435" cy="2029674"/>
            <a:chOff x="2658416" y="1746701"/>
            <a:chExt cx="726435" cy="2029674"/>
          </a:xfrm>
        </p:grpSpPr>
        <p:sp>
          <p:nvSpPr>
            <p:cNvPr id="11" name="Rectangle 10"/>
            <p:cNvSpPr>
              <a:spLocks noChangeAspect="1" noChangeArrowheads="1"/>
            </p:cNvSpPr>
            <p:nvPr/>
          </p:nvSpPr>
          <p:spPr bwMode="auto">
            <a:xfrm>
              <a:off x="2658416" y="1764695"/>
              <a:ext cx="726435" cy="2011680"/>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29759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8" name="TextBox 27"/>
            <p:cNvSpPr txBox="1"/>
            <p:nvPr/>
          </p:nvSpPr>
          <p:spPr>
            <a:xfrm>
              <a:off x="29759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9" name="TextBox 28"/>
            <p:cNvSpPr txBox="1"/>
            <p:nvPr/>
          </p:nvSpPr>
          <p:spPr>
            <a:xfrm>
              <a:off x="29880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2" name="Oval 31"/>
            <p:cNvSpPr>
              <a:spLocks noChangeArrowheads="1"/>
            </p:cNvSpPr>
            <p:nvPr/>
          </p:nvSpPr>
          <p:spPr bwMode="auto">
            <a:xfrm rot="10800000" flipH="1" flipV="1">
              <a:off x="31867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rot="10800000" flipH="1" flipV="1">
              <a:off x="27260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Rectangle 33"/>
            <p:cNvSpPr/>
            <p:nvPr/>
          </p:nvSpPr>
          <p:spPr>
            <a:xfrm>
              <a:off x="28180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35" name="Rectangle 34"/>
          <p:cNvSpPr/>
          <p:nvPr/>
        </p:nvSpPr>
        <p:spPr>
          <a:xfrm>
            <a:off x="6390161"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43" name="Rectangle 42"/>
          <p:cNvSpPr/>
          <p:nvPr/>
        </p:nvSpPr>
        <p:spPr>
          <a:xfrm>
            <a:off x="5634493"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8" name="Group 67"/>
          <p:cNvGrpSpPr/>
          <p:nvPr/>
        </p:nvGrpSpPr>
        <p:grpSpPr>
          <a:xfrm>
            <a:off x="5373519" y="2622950"/>
            <a:ext cx="240114" cy="2011680"/>
            <a:chOff x="5525398" y="1765700"/>
            <a:chExt cx="240114" cy="2011680"/>
          </a:xfrm>
        </p:grpSpPr>
        <p:sp>
          <p:nvSpPr>
            <p:cNvPr id="41" name="Rectangle 40"/>
            <p:cNvSpPr>
              <a:spLocks noChangeAspect="1" noChangeArrowheads="1"/>
            </p:cNvSpPr>
            <p:nvPr/>
          </p:nvSpPr>
          <p:spPr bwMode="auto">
            <a:xfrm>
              <a:off x="55253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2" name="Oval 41"/>
            <p:cNvSpPr>
              <a:spLocks noChangeArrowheads="1"/>
            </p:cNvSpPr>
            <p:nvPr/>
          </p:nvSpPr>
          <p:spPr bwMode="auto">
            <a:xfrm rot="10800000" flipH="1" flipV="1">
              <a:off x="55908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4" name="Oval 43"/>
            <p:cNvSpPr>
              <a:spLocks noChangeArrowheads="1"/>
            </p:cNvSpPr>
            <p:nvPr/>
          </p:nvSpPr>
          <p:spPr bwMode="auto">
            <a:xfrm rot="10800000" flipH="1" flipV="1">
              <a:off x="55860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8" name="TextBox 47"/>
            <p:cNvSpPr txBox="1"/>
            <p:nvPr/>
          </p:nvSpPr>
          <p:spPr>
            <a:xfrm>
              <a:off x="56013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p:cNvSpPr txBox="1"/>
            <p:nvPr/>
          </p:nvSpPr>
          <p:spPr>
            <a:xfrm>
              <a:off x="55981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9" name="Group 68"/>
          <p:cNvGrpSpPr/>
          <p:nvPr/>
        </p:nvGrpSpPr>
        <p:grpSpPr>
          <a:xfrm>
            <a:off x="6071516" y="2615449"/>
            <a:ext cx="240114" cy="2011680"/>
            <a:chOff x="6223395" y="1758199"/>
            <a:chExt cx="240114" cy="2011680"/>
          </a:xfrm>
        </p:grpSpPr>
        <p:sp>
          <p:nvSpPr>
            <p:cNvPr id="38" name="Rectangle 37"/>
            <p:cNvSpPr>
              <a:spLocks noChangeAspect="1" noChangeArrowheads="1"/>
            </p:cNvSpPr>
            <p:nvPr/>
          </p:nvSpPr>
          <p:spPr bwMode="auto">
            <a:xfrm>
              <a:off x="62233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Oval 38"/>
            <p:cNvSpPr>
              <a:spLocks noChangeArrowheads="1"/>
            </p:cNvSpPr>
            <p:nvPr/>
          </p:nvSpPr>
          <p:spPr bwMode="auto">
            <a:xfrm rot="10800000" flipH="1" flipV="1">
              <a:off x="62840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Oval 44"/>
            <p:cNvSpPr>
              <a:spLocks noChangeArrowheads="1"/>
            </p:cNvSpPr>
            <p:nvPr/>
          </p:nvSpPr>
          <p:spPr bwMode="auto">
            <a:xfrm rot="10800000" flipH="1" flipV="1">
              <a:off x="62840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TextBox 45"/>
            <p:cNvSpPr txBox="1"/>
            <p:nvPr/>
          </p:nvSpPr>
          <p:spPr>
            <a:xfrm>
              <a:off x="62961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2" name="TextBox 51"/>
            <p:cNvSpPr txBox="1"/>
            <p:nvPr/>
          </p:nvSpPr>
          <p:spPr>
            <a:xfrm>
              <a:off x="62961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4" name="Group 63"/>
          <p:cNvGrpSpPr/>
          <p:nvPr/>
        </p:nvGrpSpPr>
        <p:grpSpPr>
          <a:xfrm>
            <a:off x="6891587" y="2603951"/>
            <a:ext cx="726435" cy="2029674"/>
            <a:chOff x="7103616" y="1746701"/>
            <a:chExt cx="726435" cy="2029674"/>
          </a:xfrm>
        </p:grpSpPr>
        <p:sp>
          <p:nvSpPr>
            <p:cNvPr id="37" name="Rectangle 36"/>
            <p:cNvSpPr>
              <a:spLocks noChangeAspect="1" noChangeArrowheads="1"/>
            </p:cNvSpPr>
            <p:nvPr/>
          </p:nvSpPr>
          <p:spPr bwMode="auto">
            <a:xfrm>
              <a:off x="7103616" y="1764695"/>
              <a:ext cx="726435" cy="2011680"/>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74211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0" name="TextBox 49"/>
            <p:cNvSpPr txBox="1"/>
            <p:nvPr/>
          </p:nvSpPr>
          <p:spPr>
            <a:xfrm>
              <a:off x="74211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1" name="TextBox 50"/>
            <p:cNvSpPr txBox="1"/>
            <p:nvPr/>
          </p:nvSpPr>
          <p:spPr>
            <a:xfrm>
              <a:off x="74332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Oval 52"/>
            <p:cNvSpPr>
              <a:spLocks noChangeArrowheads="1"/>
            </p:cNvSpPr>
            <p:nvPr/>
          </p:nvSpPr>
          <p:spPr bwMode="auto">
            <a:xfrm rot="10800000" flipH="1" flipV="1">
              <a:off x="76319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Oval 53"/>
            <p:cNvSpPr>
              <a:spLocks noChangeArrowheads="1"/>
            </p:cNvSpPr>
            <p:nvPr/>
          </p:nvSpPr>
          <p:spPr bwMode="auto">
            <a:xfrm rot="10800000" flipH="1" flipV="1">
              <a:off x="71712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Rectangle 54"/>
            <p:cNvSpPr/>
            <p:nvPr/>
          </p:nvSpPr>
          <p:spPr>
            <a:xfrm>
              <a:off x="72632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56" name="Oval 55"/>
            <p:cNvSpPr>
              <a:spLocks noChangeArrowheads="1"/>
            </p:cNvSpPr>
            <p:nvPr/>
          </p:nvSpPr>
          <p:spPr bwMode="auto">
            <a:xfrm rot="10800000" flipH="1" flipV="1">
              <a:off x="7399936" y="2358771"/>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Oval 56"/>
            <p:cNvSpPr>
              <a:spLocks noChangeArrowheads="1"/>
            </p:cNvSpPr>
            <p:nvPr/>
          </p:nvSpPr>
          <p:spPr bwMode="auto">
            <a:xfrm rot="10800000" flipH="1" flipV="1">
              <a:off x="7399936" y="2901057"/>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mc:AlternateContent xmlns:mc="http://schemas.openxmlformats.org/markup-compatibility/2006" xmlns:a14="http://schemas.microsoft.com/office/drawing/2010/main">
        <mc:Choice Requires="a14">
          <p:sp>
            <p:nvSpPr>
              <p:cNvPr id="58" name="Content Placeholder 2"/>
              <p:cNvSpPr txBox="1">
                <a:spLocks/>
              </p:cNvSpPr>
              <p:nvPr/>
            </p:nvSpPr>
            <p:spPr>
              <a:xfrm>
                <a:off x="401941" y="4852351"/>
                <a:ext cx="3897833" cy="290963"/>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(x,0), (and, false), (+, </a:t>
                </a:r>
                <a14:m>
                  <m:oMath xmlns:m="http://schemas.openxmlformats.org/officeDocument/2006/math">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mc:Choice>
        <mc:Fallback xmlns="">
          <p:sp>
            <p:nvSpPr>
              <p:cNvPr id="58" name="Content Placeholder 2"/>
              <p:cNvSpPr txBox="1">
                <a:spLocks noRot="1" noChangeAspect="1" noMove="1" noResize="1" noEditPoints="1" noAdjustHandles="1" noChangeArrowheads="1" noChangeShapeType="1" noTextEdit="1"/>
              </p:cNvSpPr>
              <p:nvPr/>
            </p:nvSpPr>
            <p:spPr>
              <a:xfrm>
                <a:off x="401941" y="4852351"/>
                <a:ext cx="3897833" cy="290963"/>
              </a:xfrm>
              <a:prstGeom prst="rect">
                <a:avLst/>
              </a:prstGeom>
              <a:blipFill>
                <a:blip r:embed="rId3"/>
                <a:stretch>
                  <a:fillRect l="-3286" t="-166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a:xfrm>
                <a:off x="4843923" y="4851183"/>
                <a:ext cx="3897833" cy="292131"/>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(+,0), (or, false), (min,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sz="1100" dirty="0">
                  <a:solidFill>
                    <a:srgbClr val="000000"/>
                  </a:solidFill>
                </a:endParaRPr>
              </a:p>
              <a:p>
                <a:pPr lvl="0">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if we </a:t>
                </a:r>
                <a:r>
                  <a:rPr lang="en-US" sz="1100" dirty="0">
                    <a:solidFill>
                      <a:srgbClr val="000000"/>
                    </a:solidFill>
                  </a:rPr>
                  <a:t>define ⊕ to be subtraction?</a:t>
                </a:r>
                <a:endPar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59" name="Content Placeholder 2"/>
              <p:cNvSpPr txBox="1">
                <a:spLocks noRot="1" noChangeAspect="1" noMove="1" noResize="1" noEditPoints="1" noAdjustHandles="1" noChangeArrowheads="1" noChangeShapeType="1" noTextEdit="1"/>
              </p:cNvSpPr>
              <p:nvPr/>
            </p:nvSpPr>
            <p:spPr>
              <a:xfrm>
                <a:off x="4843923" y="4851183"/>
                <a:ext cx="3897833" cy="292131"/>
              </a:xfrm>
              <a:prstGeom prst="rect">
                <a:avLst/>
              </a:prstGeom>
              <a:blipFill>
                <a:blip r:embed="rId4"/>
                <a:stretch>
                  <a:fillRect l="-3286" t="-16667" b="-112500"/>
                </a:stretch>
              </a:blipFill>
            </p:spPr>
            <p:txBody>
              <a:bodyPr/>
              <a:lstStyle/>
              <a:p>
                <a:r>
                  <a:rPr lang="en-US">
                    <a:noFill/>
                  </a:rPr>
                  <a:t> </a:t>
                </a:r>
              </a:p>
            </p:txBody>
          </p:sp>
        </mc:Fallback>
      </mc:AlternateContent>
      <p:sp>
        <p:nvSpPr>
          <p:cNvPr id="62" name="TextBox 61"/>
          <p:cNvSpPr txBox="1"/>
          <p:nvPr/>
        </p:nvSpPr>
        <p:spPr>
          <a:xfrm>
            <a:off x="1542131" y="205248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p:sp>
        <p:nvSpPr>
          <p:cNvPr id="63" name="TextBox 62"/>
          <p:cNvSpPr txBox="1"/>
          <p:nvPr/>
        </p:nvSpPr>
        <p:spPr>
          <a:xfrm>
            <a:off x="5855065" y="201194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70" name="Content Placeholder 2"/>
              <p:cNvSpPr txBox="1">
                <a:spLocks/>
              </p:cNvSpPr>
              <p:nvPr/>
            </p:nvSpPr>
            <p:spPr>
              <a:xfrm>
                <a:off x="927050" y="5859138"/>
                <a:ext cx="6443357" cy="761686"/>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rules for element-wise addition also apply to the accumulation operator,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70" name="Content Placeholder 2"/>
              <p:cNvSpPr txBox="1">
                <a:spLocks noRot="1" noChangeAspect="1" noMove="1" noResize="1" noEditPoints="1" noAdjustHandles="1" noChangeArrowheads="1" noChangeShapeType="1" noTextEdit="1"/>
              </p:cNvSpPr>
              <p:nvPr/>
            </p:nvSpPr>
            <p:spPr>
              <a:xfrm>
                <a:off x="927050" y="5859138"/>
                <a:ext cx="6443357" cy="761686"/>
              </a:xfrm>
              <a:prstGeom prst="rect">
                <a:avLst/>
              </a:prstGeom>
              <a:blipFill rotWithShape="0">
                <a:blip r:embed="rId5"/>
                <a:stretch>
                  <a:fillRect l="-2365" t="-9600" r="-1703" b="-1600"/>
                </a:stretch>
              </a:blipFill>
            </p:spPr>
            <p:txBody>
              <a:bodyPr/>
              <a:lstStyle/>
              <a:p>
                <a:r>
                  <a:rPr lang="en-US">
                    <a:noFill/>
                  </a:rPr>
                  <a:t> </a:t>
                </a:r>
              </a:p>
            </p:txBody>
          </p:sp>
        </mc:Fallback>
      </mc:AlternateContent>
    </p:spTree>
    <p:extLst>
      <p:ext uri="{BB962C8B-B14F-4D97-AF65-F5344CB8AC3E}">
        <p14:creationId xmlns:p14="http://schemas.microsoft.com/office/powerpoint/2010/main" val="2430156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D3391C25-203C-428C-8A45-829F2AEF23F9}"/>
              </a:ext>
            </a:extLst>
          </p:cNvPr>
          <p:cNvSpPr txBox="1">
            <a:spLocks/>
          </p:cNvSpPr>
          <p:nvPr/>
        </p:nvSpPr>
        <p:spPr bwMode="auto">
          <a:xfrm>
            <a:off x="565213" y="2382979"/>
            <a:ext cx="7966644" cy="41686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(LAND)</a:t>
            </a:r>
          </a:p>
          <a:p>
            <a:pPr marL="0" indent="0">
              <a:spcBef>
                <a:spcPts val="0"/>
              </a:spcBef>
              <a:buNone/>
              <a:defRPr/>
            </a:pPr>
            <a:r>
              <a:rPr lang="en-US" sz="1600" b="1" kern="0" dirty="0">
                <a:solidFill>
                  <a:srgbClr val="000000"/>
                </a:solidFill>
                <a:latin typeface="Courier New" panose="02070309020205020404" pitchFamily="49" charset="0"/>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(LAND)</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mult_op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473536" cy="889000"/>
          </a:xfrm>
        </p:spPr>
        <p:txBody>
          <a:bodyPr/>
          <a:lstStyle/>
          <a:p>
            <a:r>
              <a:rPr lang="en-US" dirty="0"/>
              <a:t>Element-wise Multiplication</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000" y="815207"/>
            <a:ext cx="8349340" cy="1567772"/>
          </a:xfrm>
        </p:spPr>
        <p:txBody>
          <a:bodyPr/>
          <a:lstStyle/>
          <a:p>
            <a:r>
              <a:rPr lang="en-US" sz="2000" dirty="0"/>
              <a:t>Compute the element-wise “</a:t>
            </a:r>
            <a:r>
              <a:rPr lang="en-US" sz="2000" b="1" dirty="0"/>
              <a:t>multiplication</a:t>
            </a:r>
            <a:r>
              <a:rPr lang="en-US" sz="2000" dirty="0"/>
              <a:t>” of two GraphBLAS vectors.</a:t>
            </a:r>
          </a:p>
          <a:p>
            <a:r>
              <a:rPr lang="en-US" sz="2000" dirty="0"/>
              <a:t>Performs the implicit or explicit “multiply” operator (</a:t>
            </a:r>
            <a:r>
              <a:rPr lang="en-US" sz="2000" b="1" dirty="0" err="1">
                <a:latin typeface="Courier New" panose="02070309020205020404" pitchFamily="49" charset="0"/>
                <a:cs typeface="Courier New" panose="02070309020205020404" pitchFamily="49" charset="0"/>
              </a:rPr>
              <a:t>mult_op</a:t>
            </a:r>
            <a:r>
              <a:rPr lang="en-US" sz="2000" dirty="0"/>
              <a:t>) on the </a:t>
            </a:r>
            <a:r>
              <a:rPr lang="en-US" sz="2000" b="1" dirty="0"/>
              <a:t>intersection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emult</a:t>
            </a:r>
            <a:r>
              <a:rPr lang="en-US" sz="2000" dirty="0"/>
              <a:t> defined as a member function of Vector class (also Matrix class)</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a:extLst>
              <a:ext uri="{FF2B5EF4-FFF2-40B4-BE49-F238E27FC236}">
                <a16:creationId xmlns:a16="http://schemas.microsoft.com/office/drawing/2014/main" id="{0FD23E24-03A6-4634-A169-68DE9616084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30B297-2B66-5144-AECE-1272A578478D}"/>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7" name="TextBox 16">
                  <a:extLst>
                    <a:ext uri="{FF2B5EF4-FFF2-40B4-BE49-F238E27FC236}">
                      <a16:creationId xmlns:a16="http://schemas.microsoft.com/office/drawing/2014/main" id="{2630B297-2B66-5144-AECE-1272A578478D}"/>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D48C32FD-B849-0448-A6A1-36E4296DCABA}"/>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39120A-E75E-C24D-AFE1-0A1DAEAF5504}"/>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Right Brace 22">
            <a:extLst>
              <a:ext uri="{FF2B5EF4-FFF2-40B4-BE49-F238E27FC236}">
                <a16:creationId xmlns:a16="http://schemas.microsoft.com/office/drawing/2014/main" id="{4C9D1DBE-F03C-4846-8EED-D19A229B590D}"/>
              </a:ext>
            </a:extLst>
          </p:cNvPr>
          <p:cNvSpPr/>
          <p:nvPr/>
        </p:nvSpPr>
        <p:spPr bwMode="auto">
          <a:xfrm>
            <a:off x="2636139" y="3877731"/>
            <a:ext cx="320921" cy="73500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F6B79416-36C9-4BA0-BC6B-973B7FCF176C}"/>
              </a:ext>
            </a:extLst>
          </p:cNvPr>
          <p:cNvSpPr txBox="1"/>
          <p:nvPr/>
        </p:nvSpPr>
        <p:spPr>
          <a:xfrm>
            <a:off x="3112517" y="3892610"/>
            <a:ext cx="47814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12" name="Right Brace 11">
            <a:extLst>
              <a:ext uri="{FF2B5EF4-FFF2-40B4-BE49-F238E27FC236}">
                <a16:creationId xmlns:a16="http://schemas.microsoft.com/office/drawing/2014/main" id="{44FE44B5-9920-461A-A738-C4CE31558B56}"/>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TextBox 12">
            <a:extLst>
              <a:ext uri="{FF2B5EF4-FFF2-40B4-BE49-F238E27FC236}">
                <a16:creationId xmlns:a16="http://schemas.microsoft.com/office/drawing/2014/main" id="{5A109960-312C-495C-BE49-12A1A9345F2E}"/>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
        <p:nvSpPr>
          <p:cNvPr id="14" name="TextBox 13">
            <a:extLst>
              <a:ext uri="{FF2B5EF4-FFF2-40B4-BE49-F238E27FC236}">
                <a16:creationId xmlns:a16="http://schemas.microsoft.com/office/drawing/2014/main" id="{7DB84DB2-7F1C-4A7A-8E5F-E40FA4B3546B}"/>
              </a:ext>
            </a:extLst>
          </p:cNvPr>
          <p:cNvSpPr txBox="1"/>
          <p:nvPr/>
        </p:nvSpPr>
        <p:spPr>
          <a:xfrm>
            <a:off x="3189579" y="3531745"/>
            <a:ext cx="414255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multiplication.  </a:t>
            </a:r>
          </a:p>
        </p:txBody>
      </p:sp>
      <p:cxnSp>
        <p:nvCxnSpPr>
          <p:cNvPr id="15" name="Straight Arrow Connector 14">
            <a:extLst>
              <a:ext uri="{FF2B5EF4-FFF2-40B4-BE49-F238E27FC236}">
                <a16:creationId xmlns:a16="http://schemas.microsoft.com/office/drawing/2014/main" id="{92981C3A-C7D3-45F2-86C1-0D90BC0A8D83}"/>
              </a:ext>
            </a:extLst>
          </p:cNvPr>
          <p:cNvCxnSpPr>
            <a:cxnSpLocks/>
            <a:stCxn id="14" idx="1"/>
          </p:cNvCxnSpPr>
          <p:nvPr/>
        </p:nvCxnSpPr>
        <p:spPr bwMode="auto">
          <a:xfrm flipH="1">
            <a:off x="1454781" y="3716411"/>
            <a:ext cx="1734798"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41455351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801046"/>
            <a:ext cx="8154131" cy="1463958"/>
          </a:xfrm>
        </p:spPr>
        <p:txBody>
          <a:bodyPr/>
          <a:lstStyle/>
          <a:p>
            <a:r>
              <a:rPr lang="en-US" sz="2000" dirty="0"/>
              <a:t>Compute the element-wise “</a:t>
            </a:r>
            <a:r>
              <a:rPr lang="en-US" sz="2000" b="1" dirty="0"/>
              <a:t>addition</a:t>
            </a:r>
            <a:r>
              <a:rPr lang="en-US" sz="2000" dirty="0"/>
              <a:t>” of two GraphBLAS vectors.</a:t>
            </a:r>
          </a:p>
          <a:p>
            <a:r>
              <a:rPr lang="en-US" sz="2000" dirty="0"/>
              <a:t>Performs the implied or explicit “addition” operator (</a:t>
            </a:r>
            <a:r>
              <a:rPr lang="en-US" sz="2000" b="1" dirty="0" err="1">
                <a:latin typeface="Courier New" panose="02070309020205020404" pitchFamily="49" charset="0"/>
                <a:cs typeface="Courier New" panose="02070309020205020404" pitchFamily="49" charset="0"/>
              </a:rPr>
              <a:t>add_op</a:t>
            </a:r>
            <a:r>
              <a:rPr lang="en-US" sz="2000" dirty="0"/>
              <a:t>) on the </a:t>
            </a:r>
            <a:r>
              <a:rPr lang="en-US" sz="2000" b="1" dirty="0"/>
              <a:t>union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eadd</a:t>
            </a:r>
            <a:r>
              <a:rPr lang="en-US" sz="2000" dirty="0"/>
              <a:t> defined as a member function of Vector class (also Matrix class)</a:t>
            </a: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4507862" cy="889000"/>
          </a:xfrm>
        </p:spPr>
        <p:txBody>
          <a:bodyPr/>
          <a:lstStyle/>
          <a:p>
            <a:r>
              <a:rPr lang="en-US" dirty="0"/>
              <a:t>Element-wise Addition</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8" name="Group 17">
            <a:extLst>
              <a:ext uri="{FF2B5EF4-FFF2-40B4-BE49-F238E27FC236}">
                <a16:creationId xmlns:a16="http://schemas.microsoft.com/office/drawing/2014/main" id="{B53A0137-8D7A-4FD0-AD94-1E59AEDDC2D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DA6D27-835D-475E-9579-B49D187CBA24}"/>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9" name="TextBox 18">
                  <a:extLst>
                    <a:ext uri="{FF2B5EF4-FFF2-40B4-BE49-F238E27FC236}">
                      <a16:creationId xmlns:a16="http://schemas.microsoft.com/office/drawing/2014/main" id="{85DA6D27-835D-475E-9579-B49D187CBA24}"/>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A5BCCF2-5AC6-4B14-8692-AE4A3EA57E64}"/>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6CD6ED-F933-4E1E-A2FD-BC730956FA99}"/>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710BA4DA-0BCF-47F1-A60F-237B6B47A6AD}"/>
              </a:ext>
            </a:extLst>
          </p:cNvPr>
          <p:cNvSpPr txBox="1">
            <a:spLocks/>
          </p:cNvSpPr>
          <p:nvPr/>
        </p:nvSpPr>
        <p:spPr bwMode="auto">
          <a:xfrm>
            <a:off x="565213" y="2382979"/>
            <a:ext cx="7966644" cy="42786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add_op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3" name="Right Brace 22">
            <a:extLst>
              <a:ext uri="{FF2B5EF4-FFF2-40B4-BE49-F238E27FC236}">
                <a16:creationId xmlns:a16="http://schemas.microsoft.com/office/drawing/2014/main" id="{89D59F0F-05F2-4C81-9F82-9F1B75F98B9D}"/>
              </a:ext>
            </a:extLst>
          </p:cNvPr>
          <p:cNvSpPr/>
          <p:nvPr/>
        </p:nvSpPr>
        <p:spPr bwMode="auto">
          <a:xfrm>
            <a:off x="2670432" y="3848223"/>
            <a:ext cx="355116" cy="81484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90C64227-99D1-4B60-ACFB-394540D8AD93}"/>
              </a:ext>
            </a:extLst>
          </p:cNvPr>
          <p:cNvSpPr txBox="1"/>
          <p:nvPr/>
        </p:nvSpPr>
        <p:spPr>
          <a:xfrm>
            <a:off x="3298678" y="3973900"/>
            <a:ext cx="467809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25" name="TextBox 24">
            <a:extLst>
              <a:ext uri="{FF2B5EF4-FFF2-40B4-BE49-F238E27FC236}">
                <a16:creationId xmlns:a16="http://schemas.microsoft.com/office/drawing/2014/main" id="{687DBB7A-B9C6-457D-8048-73A01D16D35E}"/>
              </a:ext>
            </a:extLst>
          </p:cNvPr>
          <p:cNvSpPr txBox="1"/>
          <p:nvPr/>
        </p:nvSpPr>
        <p:spPr>
          <a:xfrm>
            <a:off x="3221766" y="3545581"/>
            <a:ext cx="352441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addition.  </a:t>
            </a:r>
          </a:p>
        </p:txBody>
      </p:sp>
      <p:cxnSp>
        <p:nvCxnSpPr>
          <p:cNvPr id="27" name="Straight Arrow Connector 26">
            <a:extLst>
              <a:ext uri="{FF2B5EF4-FFF2-40B4-BE49-F238E27FC236}">
                <a16:creationId xmlns:a16="http://schemas.microsoft.com/office/drawing/2014/main" id="{ECBFA25D-52D2-4638-8C4F-4A3D15284F70}"/>
              </a:ext>
            </a:extLst>
          </p:cNvPr>
          <p:cNvCxnSpPr>
            <a:cxnSpLocks/>
            <a:stCxn id="25" idx="1"/>
          </p:cNvCxnSpPr>
          <p:nvPr/>
        </p:nvCxnSpPr>
        <p:spPr bwMode="auto">
          <a:xfrm flipH="1">
            <a:off x="1486968" y="3730247"/>
            <a:ext cx="1734798" cy="0"/>
          </a:xfrm>
          <a:prstGeom prst="straightConnector1">
            <a:avLst/>
          </a:prstGeom>
          <a:noFill/>
          <a:ln w="28575" cap="flat" cmpd="sng" algn="ctr">
            <a:solidFill>
              <a:srgbClr val="C00000"/>
            </a:solidFill>
            <a:prstDash val="solid"/>
            <a:round/>
            <a:headEnd type="none" w="med" len="med"/>
            <a:tailEnd type="arrow" w="med" len="med"/>
          </a:ln>
          <a:effectLst/>
        </p:spPr>
      </p:cxnSp>
      <p:sp>
        <p:nvSpPr>
          <p:cNvPr id="14" name="Right Brace 13">
            <a:extLst>
              <a:ext uri="{FF2B5EF4-FFF2-40B4-BE49-F238E27FC236}">
                <a16:creationId xmlns:a16="http://schemas.microsoft.com/office/drawing/2014/main" id="{BE5DFBE2-6F5B-4F1D-87C3-2ADCFCB919FC}"/>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TextBox 14">
            <a:extLst>
              <a:ext uri="{FF2B5EF4-FFF2-40B4-BE49-F238E27FC236}">
                <a16:creationId xmlns:a16="http://schemas.microsoft.com/office/drawing/2014/main" id="{38B8D985-C77D-4CEB-AD27-5BDC2263F7FC}"/>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Tree>
    <p:extLst>
      <p:ext uri="{BB962C8B-B14F-4D97-AF65-F5344CB8AC3E}">
        <p14:creationId xmlns:p14="http://schemas.microsoft.com/office/powerpoint/2010/main" val="11239945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9: Keep track of ‘visited’ nodes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201738"/>
            <a:ext cx="8237537" cy="5349875"/>
          </a:xfrm>
        </p:spPr>
        <p:txBody>
          <a:bodyPr/>
          <a:lstStyle/>
          <a:p>
            <a:pPr lvl="0"/>
            <a:r>
              <a:rPr lang="en-US" dirty="0"/>
              <a:t>Modify code from Exercise 8 to compute the visited set as you iterate.</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pPr marL="0" indent="0">
              <a:buNone/>
            </a:pPr>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3CA5D93A-DC39-4B57-950E-6FCED8266304}"/>
              </a:ext>
            </a:extLst>
          </p:cNvPr>
          <p:cNvSpPr txBox="1">
            <a:spLocks/>
          </p:cNvSpPr>
          <p:nvPr/>
        </p:nvSpPr>
        <p:spPr bwMode="auto">
          <a:xfrm>
            <a:off x="1478422" y="3055343"/>
            <a:ext cx="6902300" cy="35550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451963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a:t>
            </a:r>
            <a:r>
              <a:rPr lang="en-US" u="sng" dirty="0"/>
              <a:t>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8</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2850520" y="5805195"/>
            <a:ext cx="3560600"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 directed graph (the edges have arrows)</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166527186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9" y="724057"/>
            <a:ext cx="8664353" cy="289818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v = </a:t>
            </a:r>
            <a:r>
              <a:rPr lang="en-US" sz="1600" b="1" dirty="0" err="1">
                <a:solidFill>
                  <a:srgbClr val="C00000"/>
                </a:solidFill>
                <a:latin typeface="Courier New" panose="02070309020205020404" pitchFamily="49" charset="0"/>
                <a:cs typeface="Courier New" panose="02070309020205020404" pitchFamily="49" charset="0"/>
              </a:rPr>
              <a:t>grb.Vector.sparse</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a:t>
            </a:r>
            <a:r>
              <a:rPr lang="en-US" sz="1600" b="1" dirty="0">
                <a:solidFill>
                  <a:srgbClr val="C00000"/>
                </a:solidFill>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in range(NUM_NODES):</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v.eadd</a:t>
            </a:r>
            <a:r>
              <a:rPr lang="en-US" sz="1600" b="1" dirty="0">
                <a:solidFill>
                  <a:srgbClr val="C00000"/>
                </a:solidFill>
                <a:latin typeface="Courier New" panose="02070309020205020404" pitchFamily="49" charset="0"/>
                <a:cs typeface="Courier New" panose="02070309020205020404" pitchFamily="49" charset="0"/>
              </a:rPr>
              <a:t>(w, out=v, </a:t>
            </a:r>
            <a:r>
              <a:rPr lang="en-US" sz="1600" b="1" dirty="0" err="1">
                <a:solidFill>
                  <a:srgbClr val="C00000"/>
                </a:solidFill>
                <a:latin typeface="Courier New" panose="02070309020205020404" pitchFamily="49" charset="0"/>
                <a:cs typeface="Courier New" panose="02070309020205020404" pitchFamily="49" charset="0"/>
              </a:rPr>
              <a:t>add_op</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grb.BOOL.LOR</a:t>
            </a:r>
            <a:r>
              <a:rPr lang="en-US" sz="1600" b="1" dirty="0">
                <a:solidFill>
                  <a:srgbClr val="C00000"/>
                </a:solidFill>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out=w, desc=grb.descriptor.T0) </a:t>
            </a:r>
            <a:r>
              <a:rPr lang="en-US" sz="1600" b="1" dirty="0">
                <a:solidFill>
                  <a:srgbClr val="008000"/>
                </a:solidFill>
                <a:latin typeface="Courier New" panose="02070309020205020404" pitchFamily="49" charset="0"/>
                <a:cs typeface="Courier New" panose="02070309020205020404" pitchFamily="49" charset="0"/>
              </a:rPr>
              <a:t># w = </a:t>
            </a:r>
            <a:r>
              <a:rPr lang="en-US" sz="1600" b="1" dirty="0" err="1">
                <a:solidFill>
                  <a:srgbClr val="008000"/>
                </a:solidFill>
                <a:latin typeface="Courier New" panose="02070309020205020404" pitchFamily="49" charset="0"/>
                <a:cs typeface="Courier New" panose="02070309020205020404" pitchFamily="49" charset="0"/>
              </a:rPr>
              <a:t>graph.T</a:t>
            </a:r>
            <a:r>
              <a:rPr lang="en-US" sz="1600" b="1" dirty="0">
                <a:solidFill>
                  <a:srgbClr val="008000"/>
                </a:solidFill>
                <a:latin typeface="Courier New" panose="02070309020205020404" pitchFamily="49" charset="0"/>
                <a:cs typeface="Courier New" panose="02070309020205020404" pitchFamily="49" charset="0"/>
              </a:rPr>
              <a:t> @ w</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4320994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E665DE4E-8DE0-4F05-BB35-82B59773856D}"/>
              </a:ext>
            </a:extLst>
          </p:cNvPr>
          <p:cNvSpPr txBox="1">
            <a:spLocks/>
          </p:cNvSpPr>
          <p:nvPr/>
        </p:nvSpPr>
        <p:spPr bwMode="auto">
          <a:xfrm>
            <a:off x="312959" y="724057"/>
            <a:ext cx="8664353" cy="28981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FontTx/>
              <a:buNone/>
            </a:pPr>
            <a:r>
              <a:rPr lang="en-US" sz="1600" b="1" kern="0" dirty="0">
                <a:latin typeface="Courier New" panose="02070309020205020404" pitchFamily="49" charset="0"/>
                <a:cs typeface="Courier New" panose="02070309020205020404" pitchFamily="49" charset="0"/>
              </a:rPr>
              <a:t>NODES = 7;</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v = </a:t>
            </a:r>
            <a:r>
              <a:rPr lang="en-US" sz="1600" b="1" kern="0" dirty="0" err="1">
                <a:solidFill>
                  <a:srgbClr val="C00000"/>
                </a:solidFill>
                <a:latin typeface="Courier New" panose="02070309020205020404" pitchFamily="49" charset="0"/>
                <a:cs typeface="Courier New" panose="02070309020205020404" pitchFamily="49" charset="0"/>
              </a:rPr>
              <a:t>grb.Vector.sparse</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a:t>
            </a:r>
            <a:r>
              <a:rPr lang="en-US" sz="1600" b="1" kern="0" dirty="0">
                <a:solidFill>
                  <a:srgbClr val="C00000"/>
                </a:solidFill>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 = </a:t>
            </a:r>
            <a:r>
              <a:rPr lang="en-US" sz="1600" b="1" kern="0" dirty="0" err="1">
                <a:latin typeface="Courier New" panose="02070309020205020404" pitchFamily="49" charset="0"/>
                <a:cs typeface="Courier New" panose="02070309020205020404" pitchFamily="49" charset="0"/>
              </a:rPr>
              <a:t>grb.Vector.sparse</a:t>
            </a:r>
            <a:r>
              <a:rPr lang="en-US" sz="1600" b="1" kern="0" dirty="0">
                <a:latin typeface="Courier New" panose="02070309020205020404" pitchFamily="49" charset="0"/>
                <a:cs typeface="Courier New" panose="02070309020205020404" pitchFamily="49" charset="0"/>
              </a:rPr>
              <a:t>(</a:t>
            </a:r>
            <a:r>
              <a:rPr lang="en-US" sz="1600" b="1" kern="0" dirty="0" err="1">
                <a:latin typeface="Courier New" panose="02070309020205020404" pitchFamily="49" charset="0"/>
                <a:cs typeface="Courier New" panose="02070309020205020404" pitchFamily="49" charset="0"/>
              </a:rPr>
              <a:t>grb.BOOL</a:t>
            </a:r>
            <a:r>
              <a:rPr lang="en-US" sz="1600" b="1" kern="0" dirty="0">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w[0] = True  </a:t>
            </a:r>
            <a:r>
              <a:rPr lang="en-US" sz="1600" b="1" kern="0"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FontTx/>
              <a:buNone/>
            </a:pPr>
            <a:endParaRPr lang="en-US" sz="1600" b="1" kern="0" dirty="0">
              <a:latin typeface="Courier New" panose="02070309020205020404" pitchFamily="49" charset="0"/>
              <a:cs typeface="Courier New" panose="02070309020205020404" pitchFamily="49" charset="0"/>
            </a:endParaRPr>
          </a:p>
          <a:p>
            <a:pPr marL="0" indent="0">
              <a:spcBef>
                <a:spcPts val="0"/>
              </a:spcBef>
              <a:buFontTx/>
              <a:buNone/>
            </a:pPr>
            <a:r>
              <a:rPr lang="en-US" sz="1600" b="1" kern="0" dirty="0">
                <a:latin typeface="Courier New" panose="02070309020205020404" pitchFamily="49" charset="0"/>
                <a:cs typeface="Courier New" panose="02070309020205020404" pitchFamily="49" charset="0"/>
              </a:rPr>
              <a:t>with </a:t>
            </a:r>
            <a:r>
              <a:rPr lang="en-US" sz="1600" b="1" kern="0" dirty="0" err="1">
                <a:latin typeface="Courier New" panose="02070309020205020404" pitchFamily="49" charset="0"/>
                <a:cs typeface="Courier New" panose="02070309020205020404" pitchFamily="49" charset="0"/>
              </a:rPr>
              <a:t>grb.BOOL.LOR_LAND</a:t>
            </a:r>
            <a:r>
              <a:rPr lang="en-US" sz="1600" b="1" kern="0" dirty="0">
                <a:latin typeface="Courier New" panose="02070309020205020404" pitchFamily="49" charset="0"/>
                <a:cs typeface="Courier New" panose="02070309020205020404" pitchFamily="49" charset="0"/>
              </a:rPr>
              <a:t>:</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latin typeface="Courier New" panose="02070309020205020404" pitchFamily="49" charset="0"/>
                <a:cs typeface="Courier New" panose="02070309020205020404" pitchFamily="49" charset="0"/>
              </a:rPr>
              <a:t>for </a:t>
            </a:r>
            <a:r>
              <a:rPr lang="en-US" sz="1600" b="1" kern="0" dirty="0" err="1">
                <a:latin typeface="Courier New" panose="02070309020205020404" pitchFamily="49" charset="0"/>
                <a:cs typeface="Courier New" panose="02070309020205020404" pitchFamily="49" charset="0"/>
              </a:rPr>
              <a:t>i</a:t>
            </a:r>
            <a:r>
              <a:rPr lang="en-US" sz="1600" b="1" kern="0" dirty="0">
                <a:latin typeface="Courier New" panose="02070309020205020404" pitchFamily="49" charset="0"/>
                <a:cs typeface="Courier New" panose="02070309020205020404" pitchFamily="49" charset="0"/>
              </a:rPr>
              <a:t> in range(NUM_NODES):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solidFill>
                  <a:srgbClr val="C00000"/>
                </a:solidFill>
                <a:latin typeface="Courier New" panose="02070309020205020404" pitchFamily="49" charset="0"/>
                <a:cs typeface="Courier New" panose="02070309020205020404" pitchFamily="49" charset="0"/>
              </a:rPr>
              <a:t>v.eadd</a:t>
            </a:r>
            <a:r>
              <a:rPr lang="en-US" sz="1600" b="1" kern="0" dirty="0">
                <a:solidFill>
                  <a:srgbClr val="C00000"/>
                </a:solidFill>
                <a:latin typeface="Courier New" panose="02070309020205020404" pitchFamily="49" charset="0"/>
                <a:cs typeface="Courier New" panose="02070309020205020404" pitchFamily="49" charset="0"/>
              </a:rPr>
              <a:t>(w, out=v, </a:t>
            </a:r>
            <a:r>
              <a:rPr lang="en-US" sz="1600" b="1" kern="0" dirty="0" err="1">
                <a:solidFill>
                  <a:srgbClr val="C00000"/>
                </a:solidFill>
                <a:latin typeface="Courier New" panose="02070309020205020404" pitchFamily="49" charset="0"/>
                <a:cs typeface="Courier New" panose="02070309020205020404" pitchFamily="49" charset="0"/>
              </a:rPr>
              <a:t>add_op</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grb.BOOL.LOR</a:t>
            </a: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solidFill>
                  <a:srgbClr val="008000"/>
                </a:solidFill>
                <a:latin typeface="Courier New" panose="02070309020205020404" pitchFamily="49" charset="0"/>
                <a:cs typeface="Courier New" panose="02070309020205020404" pitchFamily="49" charset="0"/>
              </a:rPr>
              <a:t># v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print(v)</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graph.mxv</a:t>
            </a:r>
            <a:r>
              <a:rPr lang="en-US" sz="1600" b="1" kern="0" dirty="0">
                <a:latin typeface="Courier New" panose="02070309020205020404" pitchFamily="49" charset="0"/>
                <a:cs typeface="Courier New" panose="02070309020205020404" pitchFamily="49" charset="0"/>
              </a:rPr>
              <a:t>(w, out=w, desc=grb.descriptor.T0) </a:t>
            </a:r>
            <a:r>
              <a:rPr lang="en-US" sz="1600" b="1" kern="0" dirty="0">
                <a:solidFill>
                  <a:srgbClr val="008000"/>
                </a:solidFill>
                <a:latin typeface="Courier New" panose="02070309020205020404" pitchFamily="49" charset="0"/>
                <a:cs typeface="Courier New" panose="02070309020205020404" pitchFamily="49" charset="0"/>
              </a:rPr>
              <a:t># w = </a:t>
            </a:r>
            <a:r>
              <a:rPr lang="en-US" sz="1600" b="1" kern="0" dirty="0" err="1">
                <a:solidFill>
                  <a:srgbClr val="008000"/>
                </a:solidFill>
                <a:latin typeface="Courier New" panose="02070309020205020404" pitchFamily="49" charset="0"/>
                <a:cs typeface="Courier New" panose="02070309020205020404" pitchFamily="49" charset="0"/>
              </a:rPr>
              <a:t>graph.T</a:t>
            </a:r>
            <a:r>
              <a:rPr lang="en-US" sz="1600" b="1" kern="0" dirty="0">
                <a:solidFill>
                  <a:srgbClr val="008000"/>
                </a:solidFill>
                <a:latin typeface="Courier New" panose="02070309020205020404" pitchFamily="49" charset="0"/>
                <a:cs typeface="Courier New" panose="02070309020205020404" pitchFamily="49" charset="0"/>
              </a:rPr>
              <a:t>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5" name="TextBox 74">
            <a:extLst>
              <a:ext uri="{FF2B5EF4-FFF2-40B4-BE49-F238E27FC236}">
                <a16:creationId xmlns:a16="http://schemas.microsoft.com/office/drawing/2014/main" id="{85219D4E-F2C3-41EE-9FF6-035EB66ADD68}"/>
              </a:ext>
            </a:extLst>
          </p:cNvPr>
          <p:cNvSpPr txBox="1"/>
          <p:nvPr/>
        </p:nvSpPr>
        <p:spPr>
          <a:xfrm>
            <a:off x="2869943" y="3355052"/>
            <a:ext cx="3799265" cy="1077218"/>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mn-lt"/>
                <a:ea typeface="+mn-ea"/>
                <a:cs typeface="+mn-cs"/>
              </a:rPr>
              <a:t>What should the exit condition be?</a:t>
            </a:r>
          </a:p>
        </p:txBody>
      </p:sp>
    </p:spTree>
    <p:extLst>
      <p:ext uri="{BB962C8B-B14F-4D97-AF65-F5344CB8AC3E}">
        <p14:creationId xmlns:p14="http://schemas.microsoft.com/office/powerpoint/2010/main" val="24622431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2961073" cy="889000"/>
          </a:xfrm>
        </p:spPr>
        <p:txBody>
          <a:bodyPr/>
          <a:lstStyle/>
          <a:p>
            <a:r>
              <a:rPr lang="en-US" dirty="0"/>
              <a:t>mxv() revisited</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8"/>
            <a:ext cx="8237537" cy="1592737"/>
          </a:xfrm>
        </p:spPr>
        <p:txBody>
          <a:bodyPr/>
          <a:lstStyle/>
          <a:p>
            <a:r>
              <a:rPr lang="en-US" sz="2000" dirty="0"/>
              <a:t>We now need to go back and </a:t>
            </a:r>
            <a:r>
              <a:rPr lang="en-US" sz="2000" dirty="0">
                <a:solidFill>
                  <a:srgbClr val="7030A0"/>
                </a:solidFill>
              </a:rPr>
              <a:t>introduce more notation </a:t>
            </a:r>
            <a:r>
              <a:rPr lang="en-US" sz="2000" dirty="0"/>
              <a:t>that will support more efficient graph operations.</a:t>
            </a:r>
          </a:p>
          <a:p>
            <a:r>
              <a:rPr lang="en-US" sz="2000" dirty="0"/>
              <a:t>Every GraphBLAS operation that produces a Vector or Matrix result supports an optional </a:t>
            </a:r>
            <a:r>
              <a:rPr lang="en-US" sz="2000" b="1" i="1" dirty="0">
                <a:solidFill>
                  <a:srgbClr val="0000FF"/>
                </a:solidFill>
              </a:rPr>
              <a:t>write mask</a:t>
            </a:r>
            <a:r>
              <a:rPr lang="en-US" sz="2000" dirty="0"/>
              <a:t>.</a:t>
            </a:r>
          </a:p>
          <a:p>
            <a:r>
              <a:rPr lang="en-US" sz="2000" dirty="0"/>
              <a:t>Three new descriptor flags can be used to affect mask behavior.</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14" name="TextBox 13">
            <a:extLst>
              <a:ext uri="{FF2B5EF4-FFF2-40B4-BE49-F238E27FC236}">
                <a16:creationId xmlns:a16="http://schemas.microsoft.com/office/drawing/2014/main" id="{F1BD9068-1810-0F44-B56E-B5C00994CE9F}"/>
              </a:ext>
            </a:extLst>
          </p:cNvPr>
          <p:cNvSpPr txBox="1"/>
          <p:nvPr/>
        </p:nvSpPr>
        <p:spPr>
          <a:xfrm>
            <a:off x="455613" y="6002637"/>
            <a:ext cx="8272462" cy="369332"/>
          </a:xfrm>
          <a:prstGeom prst="rect">
            <a:avLst/>
          </a:prstGeom>
          <a:noFill/>
          <a:ln w="25400">
            <a:solidFill>
              <a:srgbClr val="7030A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It’s time to explain masking and REPLACE in GraphBLAS operations.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92B34D-A55A-3B47-8FE1-910796EDEC46}"/>
                  </a:ext>
                </a:extLst>
              </p:cNvPr>
              <p:cNvSpPr txBox="1"/>
              <p:nvPr/>
            </p:nvSpPr>
            <p:spPr>
              <a:xfrm>
                <a:off x="3620553" y="130921"/>
                <a:ext cx="5315484"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rPr>
                      <m:t>w</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s</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FF"/>
                        </a:solidFill>
                        <a:effectLst/>
                        <a:uLnTx/>
                        <a:uFillTx/>
                        <a:latin typeface="Arial" panose="020B0604020202020204" pitchFamily="34" charset="0"/>
                        <a:ea typeface="+mn-ea"/>
                        <a:cs typeface="Arial" pitchFamily="34" charset="0"/>
                      </a:rPr>
                      <m:t>m</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 </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r</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 </m:t>
                    </m:r>
                    <m:r>
                      <a:rPr kumimoji="0" lang="en-US" sz="36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 ⊕.⊗ u</a:t>
                </a:r>
              </a:p>
            </p:txBody>
          </p:sp>
        </mc:Choice>
        <mc:Fallback xmlns="">
          <p:sp>
            <p:nvSpPr>
              <p:cNvPr id="9" name="TextBox 8">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20553" y="130921"/>
                <a:ext cx="5315484" cy="553998"/>
              </a:xfrm>
              <a:prstGeom prst="rect">
                <a:avLst/>
              </a:prstGeom>
              <a:blipFill>
                <a:blip r:embed="rId3"/>
                <a:stretch>
                  <a:fillRect t="-27473" r="-1835" b="-4945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3C894F4-B8CC-F94F-9387-3C95CDF25457}"/>
              </a:ext>
            </a:extLst>
          </p:cNvPr>
          <p:cNvCxnSpPr>
            <a:cxnSpLocks/>
          </p:cNvCxnSpPr>
          <p:nvPr/>
        </p:nvCxnSpPr>
        <p:spPr bwMode="auto">
          <a:xfrm>
            <a:off x="6003256" y="239084"/>
            <a:ext cx="407526" cy="464655"/>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E3F85C-499C-1A4B-BCC8-D4CBFB25D544}"/>
              </a:ext>
            </a:extLst>
          </p:cNvPr>
          <p:cNvCxnSpPr>
            <a:cxnSpLocks/>
          </p:cNvCxnSpPr>
          <p:nvPr/>
        </p:nvCxnSpPr>
        <p:spPr bwMode="auto">
          <a:xfrm flipV="1">
            <a:off x="5943251" y="233080"/>
            <a:ext cx="467531" cy="472060"/>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55E6AD59-DA00-49C0-A77A-604095C62E69}"/>
                  </a:ext>
                </a:extLst>
              </p:cNvPr>
              <p:cNvSpPr txBox="1">
                <a:spLocks/>
              </p:cNvSpPr>
              <p:nvPr/>
            </p:nvSpPr>
            <p:spPr bwMode="auto">
              <a:xfrm>
                <a:off x="1135627" y="3429000"/>
                <a:ext cx="7557523" cy="17668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 flag,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STRUCTURE,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COMPLEMENT,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m:rPr>
                        <m:nor/>
                      </m:rPr>
                      <a:rPr kumimoji="0" lang="en-US" sz="1600" b="1" i="0" u="none" strike="noStrike" kern="1200" cap="none" spc="0" normalizeH="0" baseline="0" noProof="0" dirty="0">
                        <a:ln>
                          <a:noFill/>
                        </a:ln>
                        <a:solidFill>
                          <a:srgbClr val="C00000"/>
                        </a:solidFill>
                        <a:effectLst/>
                        <a:uLnTx/>
                        <a:uFillTx/>
                        <a:latin typeface="Arial" pitchFamily="34" charset="0"/>
                        <a:ea typeface="+mn-ea"/>
                        <a:cs typeface="+mn-cs"/>
                      </a:rPr>
                      <m:t>¬</m:t>
                    </m:r>
                  </m:oMath>
                </a14:m>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desc=</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mc:Choice>
        <mc:Fallback xmlns="">
          <p:sp>
            <p:nvSpPr>
              <p:cNvPr id="17" name="Content Placeholder 2">
                <a:extLst>
                  <a:ext uri="{FF2B5EF4-FFF2-40B4-BE49-F238E27FC236}">
                    <a16:creationId xmlns:a16="http://schemas.microsoft.com/office/drawing/2014/main" id="{55E6AD59-DA00-49C0-A77A-604095C62E69}"/>
                  </a:ext>
                </a:extLst>
              </p:cNvPr>
              <p:cNvSpPr txBox="1">
                <a:spLocks noRot="1" noChangeAspect="1" noMove="1" noResize="1" noEditPoints="1" noAdjustHandles="1" noChangeArrowheads="1" noChangeShapeType="1" noTextEdit="1"/>
              </p:cNvSpPr>
              <p:nvPr/>
            </p:nvSpPr>
            <p:spPr bwMode="auto">
              <a:xfrm>
                <a:off x="1135627" y="3429000"/>
                <a:ext cx="7557523" cy="1766842"/>
              </a:xfrm>
              <a:prstGeom prst="rect">
                <a:avLst/>
              </a:prstGeom>
              <a:blipFill>
                <a:blip r:embed="rId4"/>
                <a:stretch>
                  <a:fillRect l="-1613" t="-3806" b="-3806"/>
                </a:stretch>
              </a:blipFill>
              <a:ln w="9525">
                <a:noFill/>
                <a:miter lim="800000"/>
                <a:headEnd/>
                <a:tailEnd/>
              </a:ln>
            </p:spPr>
            <p:txBody>
              <a:bodyPr/>
              <a:lstStyle/>
              <a:p>
                <a:r>
                  <a:rPr lang="en-US">
                    <a:noFill/>
                  </a:rPr>
                  <a:t> </a:t>
                </a:r>
              </a:p>
            </p:txBody>
          </p:sp>
        </mc:Fallback>
      </mc:AlternateContent>
      <p:sp>
        <p:nvSpPr>
          <p:cNvPr id="5" name="Right Brace 4">
            <a:extLst>
              <a:ext uri="{FF2B5EF4-FFF2-40B4-BE49-F238E27FC236}">
                <a16:creationId xmlns:a16="http://schemas.microsoft.com/office/drawing/2014/main" id="{FFADEB50-722D-4695-A3B0-EF027A49EA7B}"/>
              </a:ext>
            </a:extLst>
          </p:cNvPr>
          <p:cNvSpPr/>
          <p:nvPr/>
        </p:nvSpPr>
        <p:spPr bwMode="auto">
          <a:xfrm rot="5400000">
            <a:off x="4771338" y="-86076"/>
            <a:ext cx="310625" cy="1905715"/>
          </a:xfrm>
          <a:prstGeom prst="rightBrac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15588291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Masking</a:t>
            </a:r>
          </a:p>
        </p:txBody>
      </p:sp>
      <p:sp>
        <p:nvSpPr>
          <p:cNvPr id="3" name="Content Placeholder 2"/>
          <p:cNvSpPr>
            <a:spLocks noGrp="1"/>
          </p:cNvSpPr>
          <p:nvPr>
            <p:ph idx="1"/>
          </p:nvPr>
        </p:nvSpPr>
        <p:spPr>
          <a:xfrm>
            <a:off x="455613" y="769265"/>
            <a:ext cx="8237537" cy="2950817"/>
          </a:xfrm>
        </p:spPr>
        <p:txBody>
          <a:bodyPr/>
          <a:lstStyle/>
          <a:p>
            <a:pPr marL="0" indent="0">
              <a:buNone/>
            </a:pPr>
            <a:r>
              <a:rPr lang="en-US" dirty="0"/>
              <a:t>A mask, </a:t>
            </a:r>
            <a:r>
              <a:rPr lang="en-US" b="1" dirty="0"/>
              <a:t>m</a:t>
            </a:r>
            <a:r>
              <a:rPr lang="en-US" dirty="0"/>
              <a:t>, is interpreted as a logical ‘stencil’ that controls which elements of the result can be written to the output</a:t>
            </a:r>
          </a:p>
          <a:p>
            <a:pPr lvl="1"/>
            <a:r>
              <a:rPr lang="en-US" dirty="0"/>
              <a:t>Any location in the mask that evaluates to ‘true’ can be written</a:t>
            </a:r>
          </a:p>
          <a:p>
            <a:pPr lvl="1"/>
            <a:r>
              <a:rPr lang="en-US" dirty="0"/>
              <a:t>Same size as output object (mask Vectors or mask Matrices)</a:t>
            </a:r>
          </a:p>
          <a:p>
            <a:pPr lvl="1"/>
            <a:r>
              <a:rPr lang="en-US" dirty="0"/>
              <a:t>Any location in the mask that evaluates to ‘true’ can be written in the output object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795223" y="2852232"/>
            <a:ext cx="4910342"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1"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endParaRPr kumimoji="0" lang="en-US" sz="3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endParaRPr>
          </a:p>
        </p:txBody>
      </p:sp>
      <p:sp>
        <p:nvSpPr>
          <p:cNvPr id="6" name="Rectangle 5"/>
          <p:cNvSpPr/>
          <p:nvPr/>
        </p:nvSpPr>
        <p:spPr>
          <a:xfrm>
            <a:off x="5245024" y="4610810"/>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14" name="Group 13"/>
          <p:cNvGrpSpPr/>
          <p:nvPr/>
        </p:nvGrpSpPr>
        <p:grpSpPr>
          <a:xfrm>
            <a:off x="3385728" y="4003891"/>
            <a:ext cx="240114" cy="2011680"/>
            <a:chOff x="1778195" y="1758199"/>
            <a:chExt cx="240114" cy="2011680"/>
          </a:xfrm>
        </p:grpSpPr>
        <p:sp>
          <p:nvSpPr>
            <p:cNvPr id="15" name="Rectangle 14"/>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 name="Oval 15"/>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Oval 16"/>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 name="TextBox 17"/>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9" name="TextBox 18"/>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0" name="Rectangle 19"/>
          <p:cNvSpPr/>
          <p:nvPr/>
        </p:nvSpPr>
        <p:spPr>
          <a:xfrm>
            <a:off x="3832034" y="4695458"/>
            <a:ext cx="57099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28" name="Group 27"/>
          <p:cNvGrpSpPr/>
          <p:nvPr/>
        </p:nvGrpSpPr>
        <p:grpSpPr>
          <a:xfrm>
            <a:off x="6503617" y="4007156"/>
            <a:ext cx="240114" cy="2011680"/>
            <a:chOff x="5556827" y="4544203"/>
            <a:chExt cx="240114" cy="2011680"/>
          </a:xfrm>
        </p:grpSpPr>
        <p:grpSp>
          <p:nvGrpSpPr>
            <p:cNvPr id="21" name="Group 20"/>
            <p:cNvGrpSpPr/>
            <p:nvPr/>
          </p:nvGrpSpPr>
          <p:grpSpPr>
            <a:xfrm>
              <a:off x="5556827" y="4544203"/>
              <a:ext cx="240114" cy="2011680"/>
              <a:chOff x="1080198" y="1765700"/>
              <a:chExt cx="240114" cy="2011680"/>
            </a:xfrm>
          </p:grpSpPr>
          <p:sp>
            <p:nvSpPr>
              <p:cNvPr id="22" name="Rectangle 2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145662"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6" name="TextBox 2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7" name="TextBox 2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7" name="Group 6">
            <a:extLst>
              <a:ext uri="{FF2B5EF4-FFF2-40B4-BE49-F238E27FC236}">
                <a16:creationId xmlns:a16="http://schemas.microsoft.com/office/drawing/2014/main" id="{E392F73E-2776-074B-852F-F1631010CF0C}"/>
              </a:ext>
            </a:extLst>
          </p:cNvPr>
          <p:cNvGrpSpPr/>
          <p:nvPr/>
        </p:nvGrpSpPr>
        <p:grpSpPr>
          <a:xfrm>
            <a:off x="2613510" y="3993604"/>
            <a:ext cx="240114" cy="2026162"/>
            <a:chOff x="1271894" y="4527456"/>
            <a:chExt cx="240114" cy="2026162"/>
          </a:xfrm>
        </p:grpSpPr>
        <p:sp>
          <p:nvSpPr>
            <p:cNvPr id="34" name="Rectangle 33">
              <a:extLst>
                <a:ext uri="{FF2B5EF4-FFF2-40B4-BE49-F238E27FC236}">
                  <a16:creationId xmlns:a16="http://schemas.microsoft.com/office/drawing/2014/main" id="{6DA47C4E-7881-DE46-8953-2410DC68DBCC}"/>
                </a:ext>
              </a:extLst>
            </p:cNvPr>
            <p:cNvSpPr>
              <a:spLocks noChangeAspect="1" noChangeArrowheads="1"/>
            </p:cNvSpPr>
            <p:nvPr/>
          </p:nvSpPr>
          <p:spPr bwMode="auto">
            <a:xfrm>
              <a:off x="1271894" y="4541938"/>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TextBox 35">
              <a:extLst>
                <a:ext uri="{FF2B5EF4-FFF2-40B4-BE49-F238E27FC236}">
                  <a16:creationId xmlns:a16="http://schemas.microsoft.com/office/drawing/2014/main" id="{1998E9DA-C33B-6540-8AE3-C3B28F6B0C9C}"/>
                </a:ext>
              </a:extLst>
            </p:cNvPr>
            <p:cNvSpPr txBox="1"/>
            <p:nvPr/>
          </p:nvSpPr>
          <p:spPr>
            <a:xfrm>
              <a:off x="1347879" y="5540537"/>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7" name="TextBox 36">
              <a:extLst>
                <a:ext uri="{FF2B5EF4-FFF2-40B4-BE49-F238E27FC236}">
                  <a16:creationId xmlns:a16="http://schemas.microsoft.com/office/drawing/2014/main" id="{1DD7AF38-E6C2-EB49-93C4-C2DABD8F0DDE}"/>
                </a:ext>
              </a:extLst>
            </p:cNvPr>
            <p:cNvSpPr txBox="1"/>
            <p:nvPr/>
          </p:nvSpPr>
          <p:spPr>
            <a:xfrm>
              <a:off x="1344662" y="605211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3" name="TextBox 32">
              <a:extLst>
                <a:ext uri="{FF2B5EF4-FFF2-40B4-BE49-F238E27FC236}">
                  <a16:creationId xmlns:a16="http://schemas.microsoft.com/office/drawing/2014/main" id="{389A5FCC-91C6-204F-9BA0-FB8F8C5D9F9E}"/>
                </a:ext>
              </a:extLst>
            </p:cNvPr>
            <p:cNvSpPr txBox="1"/>
            <p:nvPr/>
          </p:nvSpPr>
          <p:spPr>
            <a:xfrm>
              <a:off x="1343915" y="504339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a:extLst>
                <a:ext uri="{FF2B5EF4-FFF2-40B4-BE49-F238E27FC236}">
                  <a16:creationId xmlns:a16="http://schemas.microsoft.com/office/drawing/2014/main" id="{516246C6-34FA-2C4A-8944-79D318777311}"/>
                </a:ext>
              </a:extLst>
            </p:cNvPr>
            <p:cNvSpPr txBox="1"/>
            <p:nvPr/>
          </p:nvSpPr>
          <p:spPr>
            <a:xfrm>
              <a:off x="1336211" y="45274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0" name="TextBox 49">
            <a:extLst>
              <a:ext uri="{FF2B5EF4-FFF2-40B4-BE49-F238E27FC236}">
                <a16:creationId xmlns:a16="http://schemas.microsoft.com/office/drawing/2014/main" id="{90BBAC96-74D7-1B4C-996D-98DE2C40810F}"/>
              </a:ext>
            </a:extLst>
          </p:cNvPr>
          <p:cNvSpPr txBox="1"/>
          <p:nvPr/>
        </p:nvSpPr>
        <p:spPr>
          <a:xfrm>
            <a:off x="6317394" y="3523380"/>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1" name="TextBox 50">
            <a:extLst>
              <a:ext uri="{FF2B5EF4-FFF2-40B4-BE49-F238E27FC236}">
                <a16:creationId xmlns:a16="http://schemas.microsoft.com/office/drawing/2014/main" id="{E675E32B-A494-554B-B75E-5AD7E373E35E}"/>
              </a:ext>
            </a:extLst>
          </p:cNvPr>
          <p:cNvSpPr txBox="1"/>
          <p:nvPr/>
        </p:nvSpPr>
        <p:spPr>
          <a:xfrm>
            <a:off x="4436775" y="35286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2" name="TextBox 51">
            <a:extLst>
              <a:ext uri="{FF2B5EF4-FFF2-40B4-BE49-F238E27FC236}">
                <a16:creationId xmlns:a16="http://schemas.microsoft.com/office/drawing/2014/main" id="{F741C473-292F-CF4C-82D4-A8D94C7ECF9C}"/>
              </a:ext>
            </a:extLst>
          </p:cNvPr>
          <p:cNvSpPr txBox="1"/>
          <p:nvPr/>
        </p:nvSpPr>
        <p:spPr>
          <a:xfrm>
            <a:off x="2476980" y="3494816"/>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53" name="TextBox 52">
            <a:extLst>
              <a:ext uri="{FF2B5EF4-FFF2-40B4-BE49-F238E27FC236}">
                <a16:creationId xmlns:a16="http://schemas.microsoft.com/office/drawing/2014/main" id="{A3677A11-26EA-B842-9E2B-47E82669780C}"/>
              </a:ext>
            </a:extLst>
          </p:cNvPr>
          <p:cNvSpPr txBox="1"/>
          <p:nvPr/>
        </p:nvSpPr>
        <p:spPr>
          <a:xfrm>
            <a:off x="3169794" y="3513221"/>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38" name="Content Placeholder 2">
            <a:extLst>
              <a:ext uri="{FF2B5EF4-FFF2-40B4-BE49-F238E27FC236}">
                <a16:creationId xmlns:a16="http://schemas.microsoft.com/office/drawing/2014/main" id="{DD56D1E6-086A-45FC-8D2F-21DABBCDCFFE}"/>
              </a:ext>
            </a:extLst>
          </p:cNvPr>
          <p:cNvSpPr txBox="1">
            <a:spLocks/>
          </p:cNvSpPr>
          <p:nvPr/>
        </p:nvSpPr>
        <p:spPr bwMode="auto">
          <a:xfrm>
            <a:off x="3194495" y="6373105"/>
            <a:ext cx="5498655"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grpSp>
        <p:nvGrpSpPr>
          <p:cNvPr id="24" name="Group 23">
            <a:extLst>
              <a:ext uri="{FF2B5EF4-FFF2-40B4-BE49-F238E27FC236}">
                <a16:creationId xmlns:a16="http://schemas.microsoft.com/office/drawing/2014/main" id="{8CE3D147-92AD-490A-B0B6-F37205093FC8}"/>
              </a:ext>
            </a:extLst>
          </p:cNvPr>
          <p:cNvGrpSpPr/>
          <p:nvPr/>
        </p:nvGrpSpPr>
        <p:grpSpPr>
          <a:xfrm>
            <a:off x="4513223" y="4003891"/>
            <a:ext cx="240114" cy="2011680"/>
            <a:chOff x="4513223" y="4003891"/>
            <a:chExt cx="240114" cy="2011680"/>
          </a:xfrm>
        </p:grpSpPr>
        <p:sp>
          <p:nvSpPr>
            <p:cNvPr id="9" name="Rectangle 8"/>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 name="TextBox 11"/>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3" name="TextBox 12"/>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9" name="TextBox 38">
              <a:extLst>
                <a:ext uri="{FF2B5EF4-FFF2-40B4-BE49-F238E27FC236}">
                  <a16:creationId xmlns:a16="http://schemas.microsoft.com/office/drawing/2014/main" id="{08210511-5E3A-4FFE-A427-2E27AB43FEE3}"/>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40" name="TextBox 39">
              <a:extLst>
                <a:ext uri="{FF2B5EF4-FFF2-40B4-BE49-F238E27FC236}">
                  <a16:creationId xmlns:a16="http://schemas.microsoft.com/office/drawing/2014/main" id="{CFCED0BE-C479-49C6-8B56-A0E375DC944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130601899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vs. “MERGE”</a:t>
            </a:r>
          </a:p>
        </p:txBody>
      </p:sp>
      <p:sp>
        <p:nvSpPr>
          <p:cNvPr id="3" name="Content Placeholder 2"/>
          <p:cNvSpPr>
            <a:spLocks noGrp="1"/>
          </p:cNvSpPr>
          <p:nvPr>
            <p:ph idx="1"/>
          </p:nvPr>
        </p:nvSpPr>
        <p:spPr>
          <a:xfrm>
            <a:off x="455613" y="777668"/>
            <a:ext cx="8237537" cy="2273688"/>
          </a:xfrm>
        </p:spPr>
        <p:txBody>
          <a:bodyPr/>
          <a:lstStyle/>
          <a:p>
            <a:r>
              <a:rPr lang="en-US" sz="2200" dirty="0"/>
              <a:t>When a mask is used and the output container is not empty when the operation is called…what do you do to the “masked out” elements?</a:t>
            </a:r>
          </a:p>
          <a:p>
            <a:pPr lvl="1"/>
            <a:r>
              <a:rPr lang="en-US" dirty="0"/>
              <a:t>REPLACE (r): all unwritten locations are cleared (zeroed out).</a:t>
            </a:r>
          </a:p>
          <a:p>
            <a:pPr lvl="1"/>
            <a:r>
              <a:rPr lang="en-US" dirty="0"/>
              <a:t>MERGE: all unwritten locations are left unchanged.</a:t>
            </a:r>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marL="0" indent="0">
              <a:spcBef>
                <a:spcPts val="1200"/>
              </a:spcBef>
              <a:buNone/>
            </a:pPr>
            <a:endParaRPr lang="en-US" sz="1200" dirty="0"/>
          </a:p>
          <a:p>
            <a:pPr>
              <a:spcBef>
                <a:spcPts val="1200"/>
              </a:spcBef>
            </a:pPr>
            <a:r>
              <a:rPr lang="en-US" sz="2200" dirty="0"/>
              <a:t>Behavior defaults to MERGE; otherwise, use a </a:t>
            </a:r>
            <a:r>
              <a:rPr lang="en-US" sz="2200" b="1" dirty="0" err="1">
                <a:latin typeface="Courier New" panose="02070309020205020404" pitchFamily="49" charset="0"/>
                <a:cs typeface="Courier New" panose="02070309020205020404" pitchFamily="49" charset="0"/>
              </a:rPr>
              <a:t>descriptor.R</a:t>
            </a:r>
            <a:r>
              <a:rPr lang="en-US" sz="2200" dirty="0"/>
              <a:t>:</a:t>
            </a:r>
          </a:p>
        </p:txBody>
      </p:sp>
      <p:sp>
        <p:nvSpPr>
          <p:cNvPr id="4" name="Slide Number Placeholder 3"/>
          <p:cNvSpPr>
            <a:spLocks noGrp="1"/>
          </p:cNvSpPr>
          <p:nvPr>
            <p:ph type="sldNum" sz="quarter" idx="10"/>
          </p:nvPr>
        </p:nvSpPr>
        <p:spPr>
          <a:xfrm>
            <a:off x="8728075" y="6548344"/>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29157" y="2618999"/>
            <a:ext cx="4110100"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28" name="Rectangle 27"/>
          <p:cNvSpPr/>
          <p:nvPr/>
        </p:nvSpPr>
        <p:spPr>
          <a:xfrm>
            <a:off x="4248922" y="4356442"/>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35" name="Group 34"/>
          <p:cNvGrpSpPr/>
          <p:nvPr/>
        </p:nvGrpSpPr>
        <p:grpSpPr>
          <a:xfrm>
            <a:off x="1976118" y="3673768"/>
            <a:ext cx="240114" cy="2011680"/>
            <a:chOff x="1778195" y="1758199"/>
            <a:chExt cx="240114" cy="2011680"/>
          </a:xfrm>
        </p:grpSpPr>
        <p:sp>
          <p:nvSpPr>
            <p:cNvPr id="36" name="Rectangle 35"/>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Oval 36"/>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8" name="Oval 37"/>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TextBox 38"/>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0" name="TextBox 3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42" name="Group 41"/>
          <p:cNvGrpSpPr/>
          <p:nvPr/>
        </p:nvGrpSpPr>
        <p:grpSpPr>
          <a:xfrm>
            <a:off x="5060170" y="3673768"/>
            <a:ext cx="240114" cy="2011680"/>
            <a:chOff x="5556827" y="4544203"/>
            <a:chExt cx="240114" cy="2011680"/>
          </a:xfrm>
        </p:grpSpPr>
        <p:grpSp>
          <p:nvGrpSpPr>
            <p:cNvPr id="43" name="Group 42"/>
            <p:cNvGrpSpPr/>
            <p:nvPr/>
          </p:nvGrpSpPr>
          <p:grpSpPr>
            <a:xfrm>
              <a:off x="5556827" y="4544203"/>
              <a:ext cx="240114" cy="2011680"/>
              <a:chOff x="1080198" y="1765700"/>
              <a:chExt cx="240114" cy="2011680"/>
            </a:xfrm>
          </p:grpSpPr>
          <p:sp>
            <p:nvSpPr>
              <p:cNvPr id="45" name="Rectangle 44"/>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Oval 45"/>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8" name="TextBox 47"/>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44" name="TextBox 43"/>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3541899" y="4025768"/>
            <a:ext cx="14512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p>
        </p:txBody>
      </p:sp>
      <p:grpSp>
        <p:nvGrpSpPr>
          <p:cNvPr id="58" name="Group 57"/>
          <p:cNvGrpSpPr/>
          <p:nvPr/>
        </p:nvGrpSpPr>
        <p:grpSpPr>
          <a:xfrm>
            <a:off x="1372210" y="3673768"/>
            <a:ext cx="240114" cy="2011680"/>
            <a:chOff x="1212646" y="4563769"/>
            <a:chExt cx="240114" cy="2011680"/>
          </a:xfrm>
        </p:grpSpPr>
        <p:grpSp>
          <p:nvGrpSpPr>
            <p:cNvPr id="49" name="Group 48"/>
            <p:cNvGrpSpPr/>
            <p:nvPr/>
          </p:nvGrpSpPr>
          <p:grpSpPr>
            <a:xfrm>
              <a:off x="1212646" y="4563769"/>
              <a:ext cx="240114" cy="2011680"/>
              <a:chOff x="5556827" y="4544203"/>
              <a:chExt cx="240114" cy="2011680"/>
            </a:xfrm>
          </p:grpSpPr>
          <p:grpSp>
            <p:nvGrpSpPr>
              <p:cNvPr id="50" name="Group 49"/>
              <p:cNvGrpSpPr/>
              <p:nvPr/>
            </p:nvGrpSpPr>
            <p:grpSpPr>
              <a:xfrm>
                <a:off x="5556827" y="4544203"/>
                <a:ext cx="240114" cy="2011680"/>
                <a:chOff x="1080198" y="1765700"/>
                <a:chExt cx="240114" cy="2011680"/>
              </a:xfrm>
            </p:grpSpPr>
            <p:sp>
              <p:nvSpPr>
                <p:cNvPr id="52" name="Rectangle 5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52"/>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TextBox 53"/>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5" name="TextBox 54"/>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1" name="TextBox 50"/>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7" name="Oval 56"/>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Rectangle 58"/>
          <p:cNvSpPr/>
          <p:nvPr/>
        </p:nvSpPr>
        <p:spPr>
          <a:xfrm>
            <a:off x="6786162" y="4349201"/>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67" name="TextBox 66"/>
          <p:cNvSpPr txBox="1"/>
          <p:nvPr/>
        </p:nvSpPr>
        <p:spPr>
          <a:xfrm>
            <a:off x="6463983" y="4025768"/>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69" name="Group 68"/>
          <p:cNvGrpSpPr/>
          <p:nvPr/>
        </p:nvGrpSpPr>
        <p:grpSpPr>
          <a:xfrm>
            <a:off x="7579413" y="3675801"/>
            <a:ext cx="240114" cy="2011680"/>
            <a:chOff x="7419849" y="4565802"/>
            <a:chExt cx="240114" cy="2011680"/>
          </a:xfrm>
        </p:grpSpPr>
        <p:grpSp>
          <p:nvGrpSpPr>
            <p:cNvPr id="60" name="Group 59"/>
            <p:cNvGrpSpPr/>
            <p:nvPr/>
          </p:nvGrpSpPr>
          <p:grpSpPr>
            <a:xfrm>
              <a:off x="7419849" y="4565802"/>
              <a:ext cx="240114" cy="2011680"/>
              <a:chOff x="5556827" y="4544203"/>
              <a:chExt cx="240114" cy="2011680"/>
            </a:xfrm>
          </p:grpSpPr>
          <p:grpSp>
            <p:nvGrpSpPr>
              <p:cNvPr id="61" name="Group 60"/>
              <p:cNvGrpSpPr/>
              <p:nvPr/>
            </p:nvGrpSpPr>
            <p:grpSpPr>
              <a:xfrm>
                <a:off x="5556827" y="4544203"/>
                <a:ext cx="240114" cy="2011680"/>
                <a:chOff x="1080198" y="1765700"/>
                <a:chExt cx="240114" cy="2011680"/>
              </a:xfrm>
            </p:grpSpPr>
            <p:sp>
              <p:nvSpPr>
                <p:cNvPr id="63" name="Rectangle 62"/>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63"/>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TextBox 6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6" name="TextBox 6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2" name="TextBox 61"/>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8" name="Oval 67"/>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3" name="TextBox 72"/>
          <p:cNvSpPr txBox="1"/>
          <p:nvPr/>
        </p:nvSpPr>
        <p:spPr>
          <a:xfrm>
            <a:off x="1757255" y="3253407"/>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4" name="TextBox 73"/>
          <p:cNvSpPr txBox="1"/>
          <p:nvPr/>
        </p:nvSpPr>
        <p:spPr>
          <a:xfrm>
            <a:off x="2528856" y="3254675"/>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5" name="Content Placeholder 2">
            <a:extLst>
              <a:ext uri="{FF2B5EF4-FFF2-40B4-BE49-F238E27FC236}">
                <a16:creationId xmlns:a16="http://schemas.microsoft.com/office/drawing/2014/main" id="{C99C58CB-D41C-4994-A34E-EAD1164FD5D9}"/>
              </a:ext>
            </a:extLst>
          </p:cNvPr>
          <p:cNvSpPr txBox="1">
            <a:spLocks/>
          </p:cNvSpPr>
          <p:nvPr/>
        </p:nvSpPr>
        <p:spPr bwMode="auto">
          <a:xfrm>
            <a:off x="1479581" y="6321222"/>
            <a:ext cx="6753591"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76" name="TextBox 75">
            <a:extLst>
              <a:ext uri="{FF2B5EF4-FFF2-40B4-BE49-F238E27FC236}">
                <a16:creationId xmlns:a16="http://schemas.microsoft.com/office/drawing/2014/main" id="{C2DEBB9B-BC8F-4F09-8DEB-0C74520E16F8}"/>
              </a:ext>
            </a:extLst>
          </p:cNvPr>
          <p:cNvSpPr txBox="1"/>
          <p:nvPr/>
        </p:nvSpPr>
        <p:spPr>
          <a:xfrm>
            <a:off x="7389911" y="3202391"/>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7" name="TextBox 76">
            <a:extLst>
              <a:ext uri="{FF2B5EF4-FFF2-40B4-BE49-F238E27FC236}">
                <a16:creationId xmlns:a16="http://schemas.microsoft.com/office/drawing/2014/main" id="{8570042B-3D98-4DC6-82D7-9E2189BA8563}"/>
              </a:ext>
            </a:extLst>
          </p:cNvPr>
          <p:cNvSpPr txBox="1"/>
          <p:nvPr/>
        </p:nvSpPr>
        <p:spPr>
          <a:xfrm>
            <a:off x="1245576" y="324075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78" name="TextBox 77">
            <a:extLst>
              <a:ext uri="{FF2B5EF4-FFF2-40B4-BE49-F238E27FC236}">
                <a16:creationId xmlns:a16="http://schemas.microsoft.com/office/drawing/2014/main" id="{BA2BD375-A147-4189-8497-8AAE8E698065}"/>
              </a:ext>
            </a:extLst>
          </p:cNvPr>
          <p:cNvSpPr txBox="1"/>
          <p:nvPr/>
        </p:nvSpPr>
        <p:spPr>
          <a:xfrm>
            <a:off x="4873947" y="3201643"/>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81" name="Group 80">
            <a:extLst>
              <a:ext uri="{FF2B5EF4-FFF2-40B4-BE49-F238E27FC236}">
                <a16:creationId xmlns:a16="http://schemas.microsoft.com/office/drawing/2014/main" id="{2A0D6CF5-B887-4A0D-B430-1A0CAF5F411A}"/>
              </a:ext>
            </a:extLst>
          </p:cNvPr>
          <p:cNvGrpSpPr/>
          <p:nvPr/>
        </p:nvGrpSpPr>
        <p:grpSpPr>
          <a:xfrm>
            <a:off x="2606312" y="3673767"/>
            <a:ext cx="240114" cy="2011680"/>
            <a:chOff x="4513223" y="4003891"/>
            <a:chExt cx="240114" cy="2011680"/>
          </a:xfrm>
        </p:grpSpPr>
        <p:sp>
          <p:nvSpPr>
            <p:cNvPr id="82" name="Rectangle 81">
              <a:extLst>
                <a:ext uri="{FF2B5EF4-FFF2-40B4-BE49-F238E27FC236}">
                  <a16:creationId xmlns:a16="http://schemas.microsoft.com/office/drawing/2014/main" id="{4D180549-D3A3-4399-8133-8D9057599473}"/>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3" name="TextBox 82">
              <a:extLst>
                <a:ext uri="{FF2B5EF4-FFF2-40B4-BE49-F238E27FC236}">
                  <a16:creationId xmlns:a16="http://schemas.microsoft.com/office/drawing/2014/main" id="{D40035F6-EFA3-42A1-B7B1-301460682A50}"/>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4" name="TextBox 83">
              <a:extLst>
                <a:ext uri="{FF2B5EF4-FFF2-40B4-BE49-F238E27FC236}">
                  <a16:creationId xmlns:a16="http://schemas.microsoft.com/office/drawing/2014/main" id="{5DDB2945-876C-403A-BE6D-2EB5605A6D22}"/>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509B9BD6-65AD-4E36-9A4B-C35DAEF87F54}"/>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86" name="TextBox 85">
              <a:extLst>
                <a:ext uri="{FF2B5EF4-FFF2-40B4-BE49-F238E27FC236}">
                  <a16:creationId xmlns:a16="http://schemas.microsoft.com/office/drawing/2014/main" id="{2D3AADD8-1768-4971-99CD-FBB0D3D1F6B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85868109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grb.descriptor.C</a:t>
            </a:r>
            <a:endParaRPr lang="en-US" b="1" dirty="0">
              <a:latin typeface="Courier New" panose="02070309020205020404" pitchFamily="49" charset="0"/>
              <a:cs typeface="Courier New" panose="02070309020205020404" pitchFamily="49" charset="0"/>
            </a:endParaRPr>
          </a:p>
          <a:p>
            <a:r>
              <a:rPr lang="en-US" dirty="0"/>
              <a:t>Inverts the logic of mask (write enabled on false)</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503796" y="2015515"/>
            <a:ext cx="437940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75842"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494348"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88321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723202"/>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50882"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3" name="Group 92">
            <a:extLst>
              <a:ext uri="{FF2B5EF4-FFF2-40B4-BE49-F238E27FC236}">
                <a16:creationId xmlns:a16="http://schemas.microsoft.com/office/drawing/2014/main" id="{31837121-049D-47E7-BA13-807B09AB05D8}"/>
              </a:ext>
            </a:extLst>
          </p:cNvPr>
          <p:cNvGrpSpPr/>
          <p:nvPr/>
        </p:nvGrpSpPr>
        <p:grpSpPr>
          <a:xfrm>
            <a:off x="2691369" y="3366124"/>
            <a:ext cx="240114" cy="2011680"/>
            <a:chOff x="4513223" y="4003891"/>
            <a:chExt cx="240114" cy="2011680"/>
          </a:xfrm>
        </p:grpSpPr>
        <p:sp>
          <p:nvSpPr>
            <p:cNvPr id="94" name="Rectangle 93">
              <a:extLst>
                <a:ext uri="{FF2B5EF4-FFF2-40B4-BE49-F238E27FC236}">
                  <a16:creationId xmlns:a16="http://schemas.microsoft.com/office/drawing/2014/main" id="{336D9AB7-C40B-4CB8-8296-8588F82BFA1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5" name="TextBox 94">
              <a:extLst>
                <a:ext uri="{FF2B5EF4-FFF2-40B4-BE49-F238E27FC236}">
                  <a16:creationId xmlns:a16="http://schemas.microsoft.com/office/drawing/2014/main" id="{310F37AF-D5FC-4C42-A511-1C55721DC4C2}"/>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6" name="TextBox 95">
              <a:extLst>
                <a:ext uri="{FF2B5EF4-FFF2-40B4-BE49-F238E27FC236}">
                  <a16:creationId xmlns:a16="http://schemas.microsoft.com/office/drawing/2014/main" id="{98D571BE-9AC2-4C4E-9E50-DB076F5A815D}"/>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7" name="TextBox 96">
              <a:extLst>
                <a:ext uri="{FF2B5EF4-FFF2-40B4-BE49-F238E27FC236}">
                  <a16:creationId xmlns:a16="http://schemas.microsoft.com/office/drawing/2014/main" id="{083C2B7B-2DE9-4301-A88A-0E516323BD8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98" name="TextBox 97">
              <a:extLst>
                <a:ext uri="{FF2B5EF4-FFF2-40B4-BE49-F238E27FC236}">
                  <a16:creationId xmlns:a16="http://schemas.microsoft.com/office/drawing/2014/main" id="{12C97A3B-D613-4644-A6B4-0020822430BC}"/>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400315948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Structure only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grb.descriptor.S</a:t>
            </a:r>
            <a:endParaRPr lang="en-US" b="1" dirty="0">
              <a:latin typeface="Courier New" panose="02070309020205020404" pitchFamily="49" charset="0"/>
              <a:cs typeface="Courier New" panose="02070309020205020404" pitchFamily="49" charset="0"/>
            </a:endParaRPr>
          </a:p>
          <a:p>
            <a:r>
              <a:rPr lang="en-US" dirty="0"/>
              <a:t>Writes are enabled by the pattern of stored values (not the values themselves)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57657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4" name="Group 93">
            <a:extLst>
              <a:ext uri="{FF2B5EF4-FFF2-40B4-BE49-F238E27FC236}">
                <a16:creationId xmlns:a16="http://schemas.microsoft.com/office/drawing/2014/main" id="{015F99BD-B3BD-4688-ACC8-C22D906BD7C5}"/>
              </a:ext>
            </a:extLst>
          </p:cNvPr>
          <p:cNvGrpSpPr/>
          <p:nvPr/>
        </p:nvGrpSpPr>
        <p:grpSpPr>
          <a:xfrm>
            <a:off x="4673637" y="3370137"/>
            <a:ext cx="240114" cy="2011680"/>
            <a:chOff x="5556827" y="4544203"/>
            <a:chExt cx="240114" cy="2011680"/>
          </a:xfrm>
        </p:grpSpPr>
        <p:grpSp>
          <p:nvGrpSpPr>
            <p:cNvPr id="95" name="Group 94">
              <a:extLst>
                <a:ext uri="{FF2B5EF4-FFF2-40B4-BE49-F238E27FC236}">
                  <a16:creationId xmlns:a16="http://schemas.microsoft.com/office/drawing/2014/main" id="{F3349B13-FA3A-47E3-8CC6-E6C7C0238B75}"/>
                </a:ext>
              </a:extLst>
            </p:cNvPr>
            <p:cNvGrpSpPr/>
            <p:nvPr/>
          </p:nvGrpSpPr>
          <p:grpSpPr>
            <a:xfrm>
              <a:off x="5556827" y="4544203"/>
              <a:ext cx="240114" cy="2011680"/>
              <a:chOff x="1080198" y="1765700"/>
              <a:chExt cx="240114" cy="2011680"/>
            </a:xfrm>
          </p:grpSpPr>
          <p:sp>
            <p:nvSpPr>
              <p:cNvPr id="97" name="Rectangle 96">
                <a:extLst>
                  <a:ext uri="{FF2B5EF4-FFF2-40B4-BE49-F238E27FC236}">
                    <a16:creationId xmlns:a16="http://schemas.microsoft.com/office/drawing/2014/main" id="{5212C1B2-11ED-44B7-AD58-BCC2A243BD5B}"/>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Oval 97">
                <a:extLst>
                  <a:ext uri="{FF2B5EF4-FFF2-40B4-BE49-F238E27FC236}">
                    <a16:creationId xmlns:a16="http://schemas.microsoft.com/office/drawing/2014/main" id="{F2BA156E-8116-4B96-AC6E-246EFDA6A0B4}"/>
                  </a:ext>
                </a:extLst>
              </p:cNvPr>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9" name="TextBox 98">
                <a:extLst>
                  <a:ext uri="{FF2B5EF4-FFF2-40B4-BE49-F238E27FC236}">
                    <a16:creationId xmlns:a16="http://schemas.microsoft.com/office/drawing/2014/main" id="{628AB6C5-84BC-4D0B-AF95-368A4D284E87}"/>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0" name="TextBox 99">
                <a:extLst>
                  <a:ext uri="{FF2B5EF4-FFF2-40B4-BE49-F238E27FC236}">
                    <a16:creationId xmlns:a16="http://schemas.microsoft.com/office/drawing/2014/main" id="{50F88B02-07C0-4D26-AAFC-0D1CA96BD9CD}"/>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96" name="TextBox 95">
              <a:extLst>
                <a:ext uri="{FF2B5EF4-FFF2-40B4-BE49-F238E27FC236}">
                  <a16:creationId xmlns:a16="http://schemas.microsoft.com/office/drawing/2014/main" id="{E4BE0D1E-3AA8-4D12-AFB5-7403B24E3437}"/>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101" name="Group 100">
            <a:extLst>
              <a:ext uri="{FF2B5EF4-FFF2-40B4-BE49-F238E27FC236}">
                <a16:creationId xmlns:a16="http://schemas.microsoft.com/office/drawing/2014/main" id="{DFEFDD4A-D6D8-4B32-9300-59A650C53E93}"/>
              </a:ext>
            </a:extLst>
          </p:cNvPr>
          <p:cNvGrpSpPr/>
          <p:nvPr/>
        </p:nvGrpSpPr>
        <p:grpSpPr>
          <a:xfrm>
            <a:off x="7500135" y="3372170"/>
            <a:ext cx="240114" cy="2011680"/>
            <a:chOff x="7419849" y="4565802"/>
            <a:chExt cx="240114" cy="2011680"/>
          </a:xfrm>
        </p:grpSpPr>
        <p:grpSp>
          <p:nvGrpSpPr>
            <p:cNvPr id="102" name="Group 101">
              <a:extLst>
                <a:ext uri="{FF2B5EF4-FFF2-40B4-BE49-F238E27FC236}">
                  <a16:creationId xmlns:a16="http://schemas.microsoft.com/office/drawing/2014/main" id="{BE75FDFC-6980-4316-B6F7-949D9907DFD7}"/>
                </a:ext>
              </a:extLst>
            </p:cNvPr>
            <p:cNvGrpSpPr/>
            <p:nvPr/>
          </p:nvGrpSpPr>
          <p:grpSpPr>
            <a:xfrm>
              <a:off x="7419849" y="4565802"/>
              <a:ext cx="240114" cy="2011680"/>
              <a:chOff x="5556827" y="4544203"/>
              <a:chExt cx="240114" cy="2011680"/>
            </a:xfrm>
          </p:grpSpPr>
          <p:grpSp>
            <p:nvGrpSpPr>
              <p:cNvPr id="104" name="Group 103">
                <a:extLst>
                  <a:ext uri="{FF2B5EF4-FFF2-40B4-BE49-F238E27FC236}">
                    <a16:creationId xmlns:a16="http://schemas.microsoft.com/office/drawing/2014/main" id="{77BFB2F7-B065-41BA-8941-F36C12985F77}"/>
                  </a:ext>
                </a:extLst>
              </p:cNvPr>
              <p:cNvGrpSpPr/>
              <p:nvPr/>
            </p:nvGrpSpPr>
            <p:grpSpPr>
              <a:xfrm>
                <a:off x="5556827" y="4544203"/>
                <a:ext cx="240114" cy="2011680"/>
                <a:chOff x="1080198" y="1765700"/>
                <a:chExt cx="240114" cy="2011680"/>
              </a:xfrm>
            </p:grpSpPr>
            <p:sp>
              <p:nvSpPr>
                <p:cNvPr id="106" name="Rectangle 105">
                  <a:extLst>
                    <a:ext uri="{FF2B5EF4-FFF2-40B4-BE49-F238E27FC236}">
                      <a16:creationId xmlns:a16="http://schemas.microsoft.com/office/drawing/2014/main" id="{51D76F09-A5F1-4FD9-AB06-EF90354B0220}"/>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7" name="Oval 106">
                  <a:extLst>
                    <a:ext uri="{FF2B5EF4-FFF2-40B4-BE49-F238E27FC236}">
                      <a16:creationId xmlns:a16="http://schemas.microsoft.com/office/drawing/2014/main" id="{F2D12099-1217-424B-8A7F-DB38148B6415}"/>
                    </a:ext>
                  </a:extLst>
                </p:cNvPr>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8" name="TextBox 107">
                  <a:extLst>
                    <a:ext uri="{FF2B5EF4-FFF2-40B4-BE49-F238E27FC236}">
                      <a16:creationId xmlns:a16="http://schemas.microsoft.com/office/drawing/2014/main" id="{D4DDBB7B-C6CF-4E1D-B73E-215E4D112D9E}"/>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9" name="TextBox 108">
                  <a:extLst>
                    <a:ext uri="{FF2B5EF4-FFF2-40B4-BE49-F238E27FC236}">
                      <a16:creationId xmlns:a16="http://schemas.microsoft.com/office/drawing/2014/main" id="{A6CA039D-7723-4841-9918-F264C671D373}"/>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5" name="TextBox 104">
                <a:extLst>
                  <a:ext uri="{FF2B5EF4-FFF2-40B4-BE49-F238E27FC236}">
                    <a16:creationId xmlns:a16="http://schemas.microsoft.com/office/drawing/2014/main" id="{C63C91E6-64D8-4B0E-A96D-477BC0EA315E}"/>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3" name="Oval 102">
              <a:extLst>
                <a:ext uri="{FF2B5EF4-FFF2-40B4-BE49-F238E27FC236}">
                  <a16:creationId xmlns:a16="http://schemas.microsoft.com/office/drawing/2014/main" id="{56530A8E-861D-451C-A989-962672A4ED3A}"/>
                </a:ext>
              </a:extLst>
            </p:cNvPr>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Tree>
    <p:extLst>
      <p:ext uri="{BB962C8B-B14F-4D97-AF65-F5344CB8AC3E}">
        <p14:creationId xmlns:p14="http://schemas.microsoft.com/office/powerpoint/2010/main" val="291001400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Complement the Structure of a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a:latin typeface="Courier New" panose="02070309020205020404" pitchFamily="49" charset="0"/>
                <a:cs typeface="Courier New" panose="02070309020205020404" pitchFamily="49" charset="0"/>
              </a:rPr>
              <a:t>grb.descriptor.SC</a:t>
            </a:r>
          </a:p>
          <a:p>
            <a:r>
              <a:rPr lang="en-US" dirty="0"/>
              <a:t>Writes are enabled by the pattern of stored values (not the values themselves)…where values are NOT stored</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845878"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67375"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502815"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908620"/>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697801"/>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8209129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D46-EFF6-D84F-A897-C1820D066025}"/>
              </a:ext>
            </a:extLst>
          </p:cNvPr>
          <p:cNvSpPr>
            <a:spLocks noGrp="1"/>
          </p:cNvSpPr>
          <p:nvPr>
            <p:ph type="title"/>
          </p:nvPr>
        </p:nvSpPr>
        <p:spPr/>
        <p:txBody>
          <a:bodyPr/>
          <a:lstStyle/>
          <a:p>
            <a:r>
              <a:rPr lang="en-US" dirty="0"/>
              <a:t>Using Descriptors (summary)</a:t>
            </a:r>
          </a:p>
        </p:txBody>
      </p:sp>
      <p:sp>
        <p:nvSpPr>
          <p:cNvPr id="3" name="Content Placeholder 2">
            <a:extLst>
              <a:ext uri="{FF2B5EF4-FFF2-40B4-BE49-F238E27FC236}">
                <a16:creationId xmlns:a16="http://schemas.microsoft.com/office/drawing/2014/main" id="{5481F6FE-DEC5-5041-BAF8-183A5F42EE3B}"/>
              </a:ext>
            </a:extLst>
          </p:cNvPr>
          <p:cNvSpPr>
            <a:spLocks noGrp="1"/>
          </p:cNvSpPr>
          <p:nvPr>
            <p:ph idx="1"/>
          </p:nvPr>
        </p:nvSpPr>
        <p:spPr>
          <a:xfrm>
            <a:off x="455613" y="1201738"/>
            <a:ext cx="8237537" cy="5349875"/>
          </a:xfrm>
        </p:spPr>
        <p:txBody>
          <a:bodyPr/>
          <a:lstStyle/>
          <a:p>
            <a:r>
              <a:rPr lang="en-US" dirty="0"/>
              <a:t>All of the possible flags for </a:t>
            </a:r>
            <a:r>
              <a:rPr lang="en-US" b="1" dirty="0" err="1">
                <a:latin typeface="Courier New" panose="02070309020205020404" pitchFamily="49" charset="0"/>
                <a:cs typeface="Courier New" panose="02070309020205020404" pitchFamily="49" charset="0"/>
              </a:rPr>
              <a:t>grb.descriptor</a:t>
            </a:r>
            <a:r>
              <a:rPr lang="en-US" dirty="0">
                <a:cs typeface="Arial" panose="020B0604020202020204" pitchFamily="34" charset="0"/>
              </a:rPr>
              <a:t>:</a:t>
            </a:r>
          </a:p>
          <a:p>
            <a:pPr lvl="1"/>
            <a:r>
              <a:rPr lang="en-US" b="1" dirty="0">
                <a:latin typeface="Courier New" panose="02070309020205020404" pitchFamily="49" charset="0"/>
                <a:cs typeface="Courier New" panose="02070309020205020404" pitchFamily="49" charset="0"/>
              </a:rPr>
              <a:t>R</a:t>
            </a:r>
            <a:r>
              <a:rPr lang="en-US" b="1" dirty="0"/>
              <a:t>:</a:t>
            </a:r>
            <a:r>
              <a:rPr lang="en-US" dirty="0"/>
              <a:t>  Replace flag (only used when masks are present)</a:t>
            </a:r>
          </a:p>
          <a:p>
            <a:pPr lvl="1"/>
            <a:r>
              <a:rPr lang="en-US" b="1" dirty="0">
                <a:latin typeface="Courier New" panose="02070309020205020404" pitchFamily="49" charset="0"/>
                <a:cs typeface="Courier New" panose="02070309020205020404" pitchFamily="49" charset="0"/>
              </a:rPr>
              <a:t>S</a:t>
            </a:r>
            <a:r>
              <a:rPr lang="en-US" b="1" dirty="0"/>
              <a:t>:</a:t>
            </a:r>
            <a:r>
              <a:rPr lang="en-US" dirty="0"/>
              <a:t>  Structure of a mask</a:t>
            </a:r>
          </a:p>
          <a:p>
            <a:pPr lvl="1"/>
            <a:r>
              <a:rPr lang="en-US" b="1" dirty="0">
                <a:latin typeface="Courier New" panose="02070309020205020404" pitchFamily="49" charset="0"/>
                <a:cs typeface="Courier New" panose="02070309020205020404" pitchFamily="49" charset="0"/>
              </a:rPr>
              <a:t>C</a:t>
            </a:r>
            <a:r>
              <a:rPr lang="en-US" b="1" dirty="0"/>
              <a:t>:</a:t>
            </a:r>
            <a:r>
              <a:rPr lang="en-US" dirty="0"/>
              <a:t>  Complement the mask (structure or otherwise)</a:t>
            </a:r>
          </a:p>
          <a:p>
            <a:pPr lvl="1"/>
            <a:r>
              <a:rPr lang="en-US" b="1" dirty="0">
                <a:latin typeface="Courier New" panose="02070309020205020404" pitchFamily="49" charset="0"/>
                <a:cs typeface="Courier New" panose="02070309020205020404" pitchFamily="49" charset="0"/>
              </a:rPr>
              <a:t>T0</a:t>
            </a:r>
            <a:r>
              <a:rPr lang="en-US" b="1" dirty="0"/>
              <a:t>:</a:t>
            </a:r>
            <a:r>
              <a:rPr lang="en-US" dirty="0"/>
              <a:t>  Transpose the first operand (only when it is a Matrix)</a:t>
            </a:r>
          </a:p>
          <a:p>
            <a:pPr lvl="1"/>
            <a:r>
              <a:rPr lang="en-US" b="1" dirty="0">
                <a:latin typeface="Courier New" panose="02070309020205020404" pitchFamily="49" charset="0"/>
                <a:cs typeface="Courier New" panose="02070309020205020404" pitchFamily="49" charset="0"/>
              </a:rPr>
              <a:t>T1</a:t>
            </a:r>
            <a:r>
              <a:rPr lang="en-US" b="1" dirty="0"/>
              <a:t>:</a:t>
            </a:r>
            <a:r>
              <a:rPr lang="en-US" dirty="0"/>
              <a:t>  Transpose the second operand (only when it is a Matrix)</a:t>
            </a:r>
          </a:p>
          <a:p>
            <a:pPr marL="0" indent="-11113">
              <a:buNone/>
            </a:pPr>
            <a:endParaRPr lang="en-US" dirty="0"/>
          </a:p>
          <a:p>
            <a:r>
              <a:rPr lang="en-US" dirty="0"/>
              <a:t>All 31 combinations of flags are predefined in a set order:</a:t>
            </a:r>
          </a:p>
          <a:p>
            <a:pPr lvl="1"/>
            <a:r>
              <a:rPr lang="en-US" b="1" dirty="0" err="1">
                <a:latin typeface="Courier New" panose="02070309020205020404" pitchFamily="49" charset="0"/>
                <a:cs typeface="Courier New" panose="02070309020205020404" pitchFamily="49" charset="0"/>
              </a:rPr>
              <a:t>grb.descriptor</a:t>
            </a:r>
            <a:r>
              <a:rPr lang="en-US" b="1" dirty="0">
                <a:latin typeface="Courier New" panose="02070309020205020404" pitchFamily="49" charset="0"/>
                <a:cs typeface="Courier New" panose="02070309020205020404" pitchFamily="49" charset="0"/>
              </a:rPr>
              <a:t>.[R][S][C][T0][T1]</a:t>
            </a:r>
            <a:endParaRPr lang="en-US" dirty="0"/>
          </a:p>
        </p:txBody>
      </p:sp>
      <p:sp>
        <p:nvSpPr>
          <p:cNvPr id="4" name="Slide Number Placeholder 3">
            <a:extLst>
              <a:ext uri="{FF2B5EF4-FFF2-40B4-BE49-F238E27FC236}">
                <a16:creationId xmlns:a16="http://schemas.microsoft.com/office/drawing/2014/main" id="{8FB17785-D88F-FC40-B3DD-4853A3DAE189}"/>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282944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10: Avoid revisiting</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77032" y="866273"/>
            <a:ext cx="8351044" cy="1364179"/>
          </a:xfrm>
        </p:spPr>
        <p:txBody>
          <a:bodyPr/>
          <a:lstStyle/>
          <a:p>
            <a:r>
              <a:rPr lang="en-US" sz="2000" dirty="0"/>
              <a:t>Use the visited list as a mask prevent revisiting previous nodes</a:t>
            </a:r>
          </a:p>
          <a:p>
            <a:pPr lvl="0"/>
            <a:r>
              <a:rPr lang="en-US" sz="2000" dirty="0">
                <a:solidFill>
                  <a:srgbClr val="000000"/>
                </a:solidFill>
              </a:rPr>
              <a:t>Exit the loop when there is no more ‘work’ to be done</a:t>
            </a:r>
          </a:p>
          <a:p>
            <a:pPr lvl="0"/>
            <a:r>
              <a:rPr lang="en-US" sz="2000" dirty="0">
                <a:solidFill>
                  <a:srgbClr val="000000"/>
                </a:solidFill>
              </a:rPr>
              <a:t>You will need the following statements, objects and methods from pygraphblas:</a:t>
            </a:r>
          </a:p>
          <a:p>
            <a:pPr marL="0" indent="0">
              <a:buNone/>
            </a:pPr>
            <a:endParaRPr lang="en-US" sz="18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Content Placeholder 2">
            <a:extLst>
              <a:ext uri="{FF2B5EF4-FFF2-40B4-BE49-F238E27FC236}">
                <a16:creationId xmlns:a16="http://schemas.microsoft.com/office/drawing/2014/main" id="{5088CC1D-2E2B-4693-80C4-8A450A11FCF4}"/>
              </a:ext>
            </a:extLst>
          </p:cNvPr>
          <p:cNvSpPr txBox="1">
            <a:spLocks/>
          </p:cNvSpPr>
          <p:nvPr/>
        </p:nvSpPr>
        <p:spPr bwMode="auto">
          <a:xfrm>
            <a:off x="1324392" y="2348846"/>
            <a:ext cx="6902300" cy="40336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.[R][S][C][T0][T1]</a:t>
            </a:r>
            <a:endPar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130551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An </a:t>
            </a:r>
            <a:r>
              <a:rPr lang="en-US" u="sng" dirty="0"/>
              <a:t>Undirected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60147612"/>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C00000"/>
                          </a:solidFill>
                        </a:rPr>
                        <a:t>★</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pPr algn="ctr"/>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2"/>
                  </a:ext>
                </a:extLst>
              </a:tr>
              <a:tr h="370840">
                <a:tc>
                  <a:txBody>
                    <a:bodyPr/>
                    <a:lstStyle/>
                    <a:p>
                      <a:pPr algn="ctr"/>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r>
                        <a:rPr lang="en-US" b="1" dirty="0">
                          <a:solidFill>
                            <a:srgbClr val="C00000"/>
                          </a:solidFill>
                        </a:rPr>
                        <a:t>★</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pPr algn="ctr"/>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555570" y="5888955"/>
            <a:ext cx="7912005"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an undirected graph (no arrows on the edges) and the Adjacency matrix is symmetric</a:t>
            </a:r>
          </a:p>
        </p:txBody>
      </p:sp>
      <p:sp>
        <p:nvSpPr>
          <p:cNvPr id="62" name="Freeform 25"/>
          <p:cNvSpPr>
            <a:spLocks/>
          </p:cNvSpPr>
          <p:nvPr/>
        </p:nvSpPr>
        <p:spPr bwMode="auto">
          <a:xfrm>
            <a:off x="482593" y="280830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820536" y="256868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787714" y="3801533"/>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307022" y="355343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768385" y="480900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799313" y="380341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494239" y="3839056"/>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281726" y="2818453"/>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278028" y="3790277"/>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318620" y="2833913"/>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9" name="Rectangle 28"/>
          <p:cNvSpPr>
            <a:spLocks noChangeArrowheads="1"/>
          </p:cNvSpPr>
          <p:nvPr/>
        </p:nvSpPr>
        <p:spPr bwMode="auto">
          <a:xfrm>
            <a:off x="2287267" y="485431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332273" y="3534922"/>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393220" y="469899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271234" y="229513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683335" y="2700258"/>
            <a:ext cx="220450" cy="225133"/>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167848" y="4681429"/>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167848" y="2700258"/>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167848" y="3690844"/>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12337" y="368083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683335" y="3690844"/>
            <a:ext cx="220450" cy="225133"/>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683335" y="4681429"/>
            <a:ext cx="220450" cy="225133"/>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470802" y="240130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57771" y="348428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1984781" y="3319273"/>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spTree>
    <p:extLst>
      <p:ext uri="{BB962C8B-B14F-4D97-AF65-F5344CB8AC3E}">
        <p14:creationId xmlns:p14="http://schemas.microsoft.com/office/powerpoint/2010/main" val="45056636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F000AF7C-98D7-42D4-8FF5-EDE82990E28E}"/>
              </a:ext>
            </a:extLst>
          </p:cNvPr>
          <p:cNvSpPr txBox="1"/>
          <p:nvPr/>
        </p:nvSpPr>
        <p:spPr>
          <a:xfrm>
            <a:off x="1646184"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10</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64432" y="563043"/>
            <a:ext cx="8815136" cy="320565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while </a:t>
            </a:r>
            <a:r>
              <a:rPr lang="en-US" sz="1600" b="1" dirty="0" err="1">
                <a:latin typeface="Courier New" panose="02070309020205020404" pitchFamily="49" charset="0"/>
                <a:cs typeface="Courier New" panose="02070309020205020404" pitchFamily="49" charset="0"/>
              </a:rPr>
              <a:t>w.nvals</a:t>
            </a:r>
            <a:r>
              <a:rPr lang="en-US" sz="1600" b="1" dirty="0">
                <a:latin typeface="Courier New" panose="02070309020205020404" pitchFamily="49" charset="0"/>
                <a:cs typeface="Courier New" panose="02070309020205020404" pitchFamily="49" charset="0"/>
              </a:rPr>
              <a:t> &gt; 0:</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v.eadd</a:t>
            </a:r>
            <a:r>
              <a:rPr lang="en-US" sz="1600" b="1" dirty="0">
                <a:latin typeface="Courier New" panose="02070309020205020404" pitchFamily="49" charset="0"/>
                <a:cs typeface="Courier New" panose="02070309020205020404" pitchFamily="49" charset="0"/>
              </a:rPr>
              <a:t>(w, out=v, </a:t>
            </a:r>
            <a:r>
              <a:rPr lang="en-US" sz="1600" b="1" dirty="0" err="1">
                <a:latin typeface="Courier New" panose="02070309020205020404" pitchFamily="49" charset="0"/>
                <a:cs typeface="Courier New" panose="02070309020205020404" pitchFamily="49" charset="0"/>
              </a:rPr>
              <a:t>add_op</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grb.BOOL.LOR</a:t>
            </a: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pl-PL" sz="1600" b="1" dirty="0">
                <a:solidFill>
                  <a:srgbClr val="008000"/>
                </a:solidFill>
                <a:latin typeface="Courier New" panose="02070309020205020404" pitchFamily="49" charset="0"/>
                <a:cs typeface="Courier New" panose="02070309020205020404" pitchFamily="49" charset="0"/>
              </a:rPr>
              <a:t># w&lt;!v, r&gt; = graph.T @ w</a:t>
            </a:r>
            <a:endParaRPr lang="en-US" sz="1600" b="1" dirty="0">
              <a:solidFill>
                <a:srgbClr val="008000"/>
              </a:solidFill>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mask=v, out=w, desc=grb.descriptor.RCT0) </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8" name="Group 7"/>
          <p:cNvGrpSpPr/>
          <p:nvPr/>
        </p:nvGrpSpPr>
        <p:grpSpPr>
          <a:xfrm>
            <a:off x="6365702" y="25638"/>
            <a:ext cx="2746993" cy="2126272"/>
            <a:chOff x="1223785" y="3766524"/>
            <a:chExt cx="2833253" cy="2193040"/>
          </a:xfrm>
        </p:grpSpPr>
        <p:grpSp>
          <p:nvGrpSpPr>
            <p:cNvPr id="9" name="Group 8"/>
            <p:cNvGrpSpPr/>
            <p:nvPr/>
          </p:nvGrpSpPr>
          <p:grpSpPr>
            <a:xfrm>
              <a:off x="1335803" y="4157242"/>
              <a:ext cx="219364" cy="718577"/>
              <a:chOff x="1335803" y="4157242"/>
              <a:chExt cx="219364" cy="718577"/>
            </a:xfrm>
          </p:grpSpPr>
          <p:sp>
            <p:nvSpPr>
              <p:cNvPr id="56"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 name="Group 10"/>
            <p:cNvGrpSpPr/>
            <p:nvPr/>
          </p:nvGrpSpPr>
          <p:grpSpPr>
            <a:xfrm>
              <a:off x="1589803" y="4157242"/>
              <a:ext cx="219364" cy="718577"/>
              <a:chOff x="1589803" y="4157242"/>
              <a:chExt cx="219364" cy="718577"/>
            </a:xfrm>
          </p:grpSpPr>
          <p:sp>
            <p:nvSpPr>
              <p:cNvPr id="54"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 name="Group 11"/>
            <p:cNvGrpSpPr/>
            <p:nvPr/>
          </p:nvGrpSpPr>
          <p:grpSpPr>
            <a:xfrm>
              <a:off x="1555166" y="3962540"/>
              <a:ext cx="1121352" cy="186298"/>
              <a:chOff x="1555166" y="3962540"/>
              <a:chExt cx="1121352" cy="186298"/>
            </a:xfrm>
          </p:grpSpPr>
          <p:sp>
            <p:nvSpPr>
              <p:cNvPr id="52"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63825" y="4891227"/>
              <a:ext cx="1121352" cy="732585"/>
              <a:chOff x="1563825" y="4891227"/>
              <a:chExt cx="1121352" cy="732585"/>
            </a:xfrm>
          </p:grpSpPr>
          <p:sp>
            <p:nvSpPr>
              <p:cNvPr id="50"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4"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 name="Group 15"/>
            <p:cNvGrpSpPr/>
            <p:nvPr/>
          </p:nvGrpSpPr>
          <p:grpSpPr>
            <a:xfrm>
              <a:off x="1566712" y="5458525"/>
              <a:ext cx="1121352" cy="186298"/>
              <a:chOff x="1566712" y="5458525"/>
              <a:chExt cx="1121352" cy="186298"/>
            </a:xfrm>
          </p:grpSpPr>
          <p:sp>
            <p:nvSpPr>
              <p:cNvPr id="48"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48"/>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 name="Group 16"/>
            <p:cNvGrpSpPr/>
            <p:nvPr/>
          </p:nvGrpSpPr>
          <p:grpSpPr>
            <a:xfrm>
              <a:off x="1549394" y="5643422"/>
              <a:ext cx="1121352" cy="186298"/>
              <a:chOff x="1549394" y="5643422"/>
              <a:chExt cx="1121352" cy="186298"/>
            </a:xfrm>
          </p:grpSpPr>
          <p:sp>
            <p:nvSpPr>
              <p:cNvPr id="46"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8" name="Group 17"/>
            <p:cNvGrpSpPr/>
            <p:nvPr/>
          </p:nvGrpSpPr>
          <p:grpSpPr>
            <a:xfrm>
              <a:off x="1572485" y="4892628"/>
              <a:ext cx="1121352" cy="186298"/>
              <a:chOff x="1572485" y="4892628"/>
              <a:chExt cx="1121352" cy="186298"/>
            </a:xfrm>
          </p:grpSpPr>
          <p:sp>
            <p:nvSpPr>
              <p:cNvPr id="44"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330030" y="4919242"/>
              <a:ext cx="219364" cy="718577"/>
              <a:chOff x="1330030" y="4919242"/>
              <a:chExt cx="219364" cy="718577"/>
            </a:xfrm>
          </p:grpSpPr>
          <p:sp>
            <p:nvSpPr>
              <p:cNvPr id="42"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1" name="Freeform 20"/>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2" name="Group 21"/>
            <p:cNvGrpSpPr/>
            <p:nvPr/>
          </p:nvGrpSpPr>
          <p:grpSpPr>
            <a:xfrm>
              <a:off x="2676519" y="4882823"/>
              <a:ext cx="1102591" cy="760599"/>
              <a:chOff x="2676519" y="4882823"/>
              <a:chExt cx="1102591" cy="760599"/>
            </a:xfrm>
          </p:grpSpPr>
          <p:sp>
            <p:nvSpPr>
              <p:cNvPr id="40"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3" name="Group 22"/>
            <p:cNvGrpSpPr/>
            <p:nvPr/>
          </p:nvGrpSpPr>
          <p:grpSpPr>
            <a:xfrm>
              <a:off x="2706826" y="4161444"/>
              <a:ext cx="1102591" cy="760599"/>
              <a:chOff x="2706826" y="4161444"/>
              <a:chExt cx="1102591" cy="760599"/>
            </a:xfrm>
          </p:grpSpPr>
          <p:sp>
            <p:nvSpPr>
              <p:cNvPr id="38"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4" name="Rectangle 23"/>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5"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6"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7" name="Rectangle 26"/>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8" name="Oval 27"/>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9" name="Oval 28"/>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29"/>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Oval 30"/>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Rectangle 34"/>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6" name="Rectangle 35"/>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7" name="Rectangle 36"/>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58" name="TextBox 57">
            <a:extLst>
              <a:ext uri="{FF2B5EF4-FFF2-40B4-BE49-F238E27FC236}">
                <a16:creationId xmlns:a16="http://schemas.microsoft.com/office/drawing/2014/main" id="{5D3092BF-9849-4003-B9DF-12A6C9F6B578}"/>
              </a:ext>
            </a:extLst>
          </p:cNvPr>
          <p:cNvSpPr txBox="1"/>
          <p:nvPr/>
        </p:nvSpPr>
        <p:spPr>
          <a:xfrm>
            <a:off x="268068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59" name="TextBox 58">
            <a:extLst>
              <a:ext uri="{FF2B5EF4-FFF2-40B4-BE49-F238E27FC236}">
                <a16:creationId xmlns:a16="http://schemas.microsoft.com/office/drawing/2014/main" id="{C27E60B9-48DE-4365-A9F9-9ECA860B5E26}"/>
              </a:ext>
            </a:extLst>
          </p:cNvPr>
          <p:cNvSpPr txBox="1"/>
          <p:nvPr/>
        </p:nvSpPr>
        <p:spPr>
          <a:xfrm>
            <a:off x="380675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0" name="TextBox 59">
            <a:extLst>
              <a:ext uri="{FF2B5EF4-FFF2-40B4-BE49-F238E27FC236}">
                <a16:creationId xmlns:a16="http://schemas.microsoft.com/office/drawing/2014/main" id="{3476B9E5-7B95-48F2-B3A8-15C0FF4BCB93}"/>
              </a:ext>
            </a:extLst>
          </p:cNvPr>
          <p:cNvSpPr txBox="1"/>
          <p:nvPr/>
        </p:nvSpPr>
        <p:spPr>
          <a:xfrm>
            <a:off x="493282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1" name="TextBox 60">
            <a:extLst>
              <a:ext uri="{FF2B5EF4-FFF2-40B4-BE49-F238E27FC236}">
                <a16:creationId xmlns:a16="http://schemas.microsoft.com/office/drawing/2014/main" id="{5375D78D-2BB9-4D38-9133-0DCC313C82ED}"/>
              </a:ext>
            </a:extLst>
          </p:cNvPr>
          <p:cNvSpPr txBox="1"/>
          <p:nvPr/>
        </p:nvSpPr>
        <p:spPr>
          <a:xfrm>
            <a:off x="605889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A3104275-BC21-4304-B6B9-56E6FF14D265}"/>
              </a:ext>
            </a:extLst>
          </p:cNvPr>
          <p:cNvSpPr txBox="1"/>
          <p:nvPr/>
        </p:nvSpPr>
        <p:spPr>
          <a:xfrm>
            <a:off x="268068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6" name="TextBox 65">
            <a:extLst>
              <a:ext uri="{FF2B5EF4-FFF2-40B4-BE49-F238E27FC236}">
                <a16:creationId xmlns:a16="http://schemas.microsoft.com/office/drawing/2014/main" id="{CC40DC84-3954-41B5-815F-64ABB716F86E}"/>
              </a:ext>
            </a:extLst>
          </p:cNvPr>
          <p:cNvSpPr txBox="1"/>
          <p:nvPr/>
        </p:nvSpPr>
        <p:spPr>
          <a:xfrm>
            <a:off x="380675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7" name="TextBox 66">
            <a:extLst>
              <a:ext uri="{FF2B5EF4-FFF2-40B4-BE49-F238E27FC236}">
                <a16:creationId xmlns:a16="http://schemas.microsoft.com/office/drawing/2014/main" id="{674FA8A8-309B-426F-A00C-511AFE4F6370}"/>
              </a:ext>
            </a:extLst>
          </p:cNvPr>
          <p:cNvSpPr txBox="1"/>
          <p:nvPr/>
        </p:nvSpPr>
        <p:spPr>
          <a:xfrm>
            <a:off x="493282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15FBCEB7-F678-412D-9850-A317119D01F2}"/>
              </a:ext>
            </a:extLst>
          </p:cNvPr>
          <p:cNvSpPr txBox="1"/>
          <p:nvPr/>
        </p:nvSpPr>
        <p:spPr>
          <a:xfrm>
            <a:off x="605889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2" name="TextBox 71">
            <a:extLst>
              <a:ext uri="{FF2B5EF4-FFF2-40B4-BE49-F238E27FC236}">
                <a16:creationId xmlns:a16="http://schemas.microsoft.com/office/drawing/2014/main" id="{7C649BA9-4323-4890-BE4E-B472CF3DB0A2}"/>
              </a:ext>
            </a:extLst>
          </p:cNvPr>
          <p:cNvSpPr txBox="1"/>
          <p:nvPr/>
        </p:nvSpPr>
        <p:spPr>
          <a:xfrm>
            <a:off x="1094250" y="452155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3" name="TextBox 72">
            <a:extLst>
              <a:ext uri="{FF2B5EF4-FFF2-40B4-BE49-F238E27FC236}">
                <a16:creationId xmlns:a16="http://schemas.microsoft.com/office/drawing/2014/main" id="{2F6ED135-C84C-4A50-B0A7-1DF6638A98CF}"/>
              </a:ext>
            </a:extLst>
          </p:cNvPr>
          <p:cNvSpPr txBox="1"/>
          <p:nvPr/>
        </p:nvSpPr>
        <p:spPr>
          <a:xfrm>
            <a:off x="1092518" y="595271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74" name="Straight Arrow Connector 73">
            <a:extLst>
              <a:ext uri="{FF2B5EF4-FFF2-40B4-BE49-F238E27FC236}">
                <a16:creationId xmlns:a16="http://schemas.microsoft.com/office/drawing/2014/main" id="{45B3870A-682B-42EB-BDE2-FAADE021B70F}"/>
              </a:ext>
            </a:extLst>
          </p:cNvPr>
          <p:cNvCxnSpPr>
            <a:cxnSpLocks/>
          </p:cNvCxnSpPr>
          <p:nvPr/>
        </p:nvCxnSpPr>
        <p:spPr bwMode="auto">
          <a:xfrm>
            <a:off x="3221768"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5" name="Straight Arrow Connector 74">
            <a:extLst>
              <a:ext uri="{FF2B5EF4-FFF2-40B4-BE49-F238E27FC236}">
                <a16:creationId xmlns:a16="http://schemas.microsoft.com/office/drawing/2014/main" id="{418DFC35-5E46-4AC2-8900-AB921E1544CF}"/>
              </a:ext>
            </a:extLst>
          </p:cNvPr>
          <p:cNvCxnSpPr>
            <a:cxnSpLocks/>
          </p:cNvCxnSpPr>
          <p:nvPr/>
        </p:nvCxnSpPr>
        <p:spPr bwMode="auto">
          <a:xfrm flipV="1">
            <a:off x="3162793" y="479855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6" name="Straight Arrow Connector 75">
            <a:extLst>
              <a:ext uri="{FF2B5EF4-FFF2-40B4-BE49-F238E27FC236}">
                <a16:creationId xmlns:a16="http://schemas.microsoft.com/office/drawing/2014/main" id="{39A49896-2CD9-427D-A89F-2E1CEE8018D1}"/>
              </a:ext>
            </a:extLst>
          </p:cNvPr>
          <p:cNvCxnSpPr>
            <a:cxnSpLocks/>
          </p:cNvCxnSpPr>
          <p:nvPr/>
        </p:nvCxnSpPr>
        <p:spPr bwMode="auto">
          <a:xfrm>
            <a:off x="4335417" y="463293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7" name="Straight Arrow Connector 76">
            <a:extLst>
              <a:ext uri="{FF2B5EF4-FFF2-40B4-BE49-F238E27FC236}">
                <a16:creationId xmlns:a16="http://schemas.microsoft.com/office/drawing/2014/main" id="{1F3D8C4B-1BB4-4312-A8DA-D2B629439992}"/>
              </a:ext>
            </a:extLst>
          </p:cNvPr>
          <p:cNvCxnSpPr>
            <a:cxnSpLocks/>
          </p:cNvCxnSpPr>
          <p:nvPr/>
        </p:nvCxnSpPr>
        <p:spPr bwMode="auto">
          <a:xfrm flipV="1">
            <a:off x="4276442" y="479966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8" name="TextBox 77">
            <a:extLst>
              <a:ext uri="{FF2B5EF4-FFF2-40B4-BE49-F238E27FC236}">
                <a16:creationId xmlns:a16="http://schemas.microsoft.com/office/drawing/2014/main" id="{CE5F50E0-979A-44B7-957B-C8A214A47A77}"/>
              </a:ext>
            </a:extLst>
          </p:cNvPr>
          <p:cNvSpPr txBox="1"/>
          <p:nvPr/>
        </p:nvSpPr>
        <p:spPr>
          <a:xfrm>
            <a:off x="1643625"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cxnSp>
        <p:nvCxnSpPr>
          <p:cNvPr id="79" name="Straight Arrow Connector 78">
            <a:extLst>
              <a:ext uri="{FF2B5EF4-FFF2-40B4-BE49-F238E27FC236}">
                <a16:creationId xmlns:a16="http://schemas.microsoft.com/office/drawing/2014/main" id="{849953FB-93FC-4A71-9106-3DC01FDD536A}"/>
              </a:ext>
            </a:extLst>
          </p:cNvPr>
          <p:cNvCxnSpPr>
            <a:cxnSpLocks/>
          </p:cNvCxnSpPr>
          <p:nvPr/>
        </p:nvCxnSpPr>
        <p:spPr bwMode="auto">
          <a:xfrm flipV="1">
            <a:off x="2128092" y="4798551"/>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1" name="Straight Arrow Connector 70">
            <a:extLst>
              <a:ext uri="{FF2B5EF4-FFF2-40B4-BE49-F238E27FC236}">
                <a16:creationId xmlns:a16="http://schemas.microsoft.com/office/drawing/2014/main" id="{0A82DE2D-C7B3-47BB-AA8E-03D69248AC49}"/>
              </a:ext>
            </a:extLst>
          </p:cNvPr>
          <p:cNvCxnSpPr>
            <a:cxnSpLocks/>
          </p:cNvCxnSpPr>
          <p:nvPr/>
        </p:nvCxnSpPr>
        <p:spPr bwMode="auto">
          <a:xfrm>
            <a:off x="2187265"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9483620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Traversal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809866" y="825561"/>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65627" y="825561"/>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111" name="Group 110"/>
          <p:cNvGrpSpPr/>
          <p:nvPr/>
        </p:nvGrpSpPr>
        <p:grpSpPr>
          <a:xfrm>
            <a:off x="855603" y="3867993"/>
            <a:ext cx="3214954" cy="2488491"/>
            <a:chOff x="1223785" y="3766524"/>
            <a:chExt cx="2833253" cy="2193040"/>
          </a:xfrm>
        </p:grpSpPr>
        <p:grpSp>
          <p:nvGrpSpPr>
            <p:cNvPr id="113" name="Group 112"/>
            <p:cNvGrpSpPr/>
            <p:nvPr/>
          </p:nvGrpSpPr>
          <p:grpSpPr>
            <a:xfrm>
              <a:off x="1335803" y="4157242"/>
              <a:ext cx="219364" cy="718577"/>
              <a:chOff x="1335803" y="4157242"/>
              <a:chExt cx="219364" cy="718577"/>
            </a:xfrm>
          </p:grpSpPr>
          <p:sp>
            <p:nvSpPr>
              <p:cNvPr id="159"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4" name="Group 113"/>
            <p:cNvGrpSpPr/>
            <p:nvPr/>
          </p:nvGrpSpPr>
          <p:grpSpPr>
            <a:xfrm>
              <a:off x="1589803" y="4157242"/>
              <a:ext cx="219364" cy="718577"/>
              <a:chOff x="1589803" y="4157242"/>
              <a:chExt cx="219364" cy="718577"/>
            </a:xfrm>
          </p:grpSpPr>
          <p:sp>
            <p:nvSpPr>
              <p:cNvPr id="157"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8"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5" name="Group 114"/>
            <p:cNvGrpSpPr/>
            <p:nvPr/>
          </p:nvGrpSpPr>
          <p:grpSpPr>
            <a:xfrm>
              <a:off x="1555166" y="3962540"/>
              <a:ext cx="1121352" cy="186298"/>
              <a:chOff x="1555166" y="3962540"/>
              <a:chExt cx="1121352" cy="186298"/>
            </a:xfrm>
          </p:grpSpPr>
          <p:sp>
            <p:nvSpPr>
              <p:cNvPr id="155"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6" name="Group 115"/>
            <p:cNvGrpSpPr/>
            <p:nvPr/>
          </p:nvGrpSpPr>
          <p:grpSpPr>
            <a:xfrm>
              <a:off x="1563825" y="4891227"/>
              <a:ext cx="1121352" cy="732585"/>
              <a:chOff x="1563825" y="4891227"/>
              <a:chExt cx="1121352" cy="732585"/>
            </a:xfrm>
          </p:grpSpPr>
          <p:sp>
            <p:nvSpPr>
              <p:cNvPr id="153"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4"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17"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8"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19" name="Group 118"/>
            <p:cNvGrpSpPr/>
            <p:nvPr/>
          </p:nvGrpSpPr>
          <p:grpSpPr>
            <a:xfrm>
              <a:off x="1566712" y="5458525"/>
              <a:ext cx="1121352" cy="186298"/>
              <a:chOff x="1566712" y="5458525"/>
              <a:chExt cx="1121352" cy="186298"/>
            </a:xfrm>
          </p:grpSpPr>
          <p:sp>
            <p:nvSpPr>
              <p:cNvPr id="151"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2"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0" name="Group 119"/>
            <p:cNvGrpSpPr/>
            <p:nvPr/>
          </p:nvGrpSpPr>
          <p:grpSpPr>
            <a:xfrm>
              <a:off x="1549394" y="5643422"/>
              <a:ext cx="1121352" cy="186298"/>
              <a:chOff x="1549394" y="5643422"/>
              <a:chExt cx="1121352" cy="186298"/>
            </a:xfrm>
          </p:grpSpPr>
          <p:sp>
            <p:nvSpPr>
              <p:cNvPr id="149"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1" name="Group 120"/>
            <p:cNvGrpSpPr/>
            <p:nvPr/>
          </p:nvGrpSpPr>
          <p:grpSpPr>
            <a:xfrm>
              <a:off x="1572485" y="4892628"/>
              <a:ext cx="1121352" cy="186298"/>
              <a:chOff x="1572485" y="4892628"/>
              <a:chExt cx="1121352" cy="186298"/>
            </a:xfrm>
          </p:grpSpPr>
          <p:sp>
            <p:nvSpPr>
              <p:cNvPr id="147"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8"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2" name="Group 121"/>
            <p:cNvGrpSpPr/>
            <p:nvPr/>
          </p:nvGrpSpPr>
          <p:grpSpPr>
            <a:xfrm>
              <a:off x="1330030" y="4919242"/>
              <a:ext cx="219364" cy="718577"/>
              <a:chOff x="1330030" y="4919242"/>
              <a:chExt cx="219364" cy="718577"/>
            </a:xfrm>
          </p:grpSpPr>
          <p:sp>
            <p:nvSpPr>
              <p:cNvPr id="145"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6"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3"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4" name="Freeform 123"/>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5" name="Group 124"/>
            <p:cNvGrpSpPr/>
            <p:nvPr/>
          </p:nvGrpSpPr>
          <p:grpSpPr>
            <a:xfrm>
              <a:off x="2676519" y="4882823"/>
              <a:ext cx="1102591" cy="760599"/>
              <a:chOff x="2676519" y="4882823"/>
              <a:chExt cx="1102591" cy="760599"/>
            </a:xfrm>
          </p:grpSpPr>
          <p:sp>
            <p:nvSpPr>
              <p:cNvPr id="143"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6" name="Group 125"/>
            <p:cNvGrpSpPr/>
            <p:nvPr/>
          </p:nvGrpSpPr>
          <p:grpSpPr>
            <a:xfrm>
              <a:off x="2706826" y="4161444"/>
              <a:ext cx="1102591" cy="760599"/>
              <a:chOff x="2706826" y="4161444"/>
              <a:chExt cx="1102591" cy="760599"/>
            </a:xfrm>
          </p:grpSpPr>
          <p:sp>
            <p:nvSpPr>
              <p:cNvPr id="141"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7" name="Rectangle 126"/>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128"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29"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130" name="Rectangle 129"/>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31" name="Oval 130"/>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32" name="Oval 131"/>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3" name="Oval 132"/>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4" name="Oval 133"/>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5" name="Oval 134"/>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6"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7"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8" name="Rectangle 137"/>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39" name="Rectangle 138"/>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4</a:t>
              </a:r>
            </a:p>
          </p:txBody>
        </p:sp>
        <p:sp>
          <p:nvSpPr>
            <p:cNvPr id="140" name="Rectangle 139"/>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6</a:t>
              </a:r>
            </a:p>
          </p:txBody>
        </p:sp>
      </p:grpSp>
      <p:grpSp>
        <p:nvGrpSpPr>
          <p:cNvPr id="161" name="Group 160"/>
          <p:cNvGrpSpPr/>
          <p:nvPr/>
        </p:nvGrpSpPr>
        <p:grpSpPr>
          <a:xfrm>
            <a:off x="5161407" y="3858753"/>
            <a:ext cx="3214954" cy="2488491"/>
            <a:chOff x="1223785" y="3766524"/>
            <a:chExt cx="2833253" cy="2193040"/>
          </a:xfrm>
        </p:grpSpPr>
        <p:grpSp>
          <p:nvGrpSpPr>
            <p:cNvPr id="162" name="Group 161"/>
            <p:cNvGrpSpPr/>
            <p:nvPr/>
          </p:nvGrpSpPr>
          <p:grpSpPr>
            <a:xfrm>
              <a:off x="1335803" y="4157242"/>
              <a:ext cx="219364" cy="718577"/>
              <a:chOff x="1335803" y="4157242"/>
              <a:chExt cx="219364" cy="718577"/>
            </a:xfrm>
          </p:grpSpPr>
          <p:sp>
            <p:nvSpPr>
              <p:cNvPr id="20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3" name="Group 162"/>
            <p:cNvGrpSpPr/>
            <p:nvPr/>
          </p:nvGrpSpPr>
          <p:grpSpPr>
            <a:xfrm>
              <a:off x="1589803" y="4157242"/>
              <a:ext cx="219364" cy="718577"/>
              <a:chOff x="1589803" y="4157242"/>
              <a:chExt cx="219364" cy="718577"/>
            </a:xfrm>
          </p:grpSpPr>
          <p:sp>
            <p:nvSpPr>
              <p:cNvPr id="20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4" name="Group 163"/>
            <p:cNvGrpSpPr/>
            <p:nvPr/>
          </p:nvGrpSpPr>
          <p:grpSpPr>
            <a:xfrm>
              <a:off x="1555166" y="3962540"/>
              <a:ext cx="1121352" cy="186298"/>
              <a:chOff x="1555166" y="3962540"/>
              <a:chExt cx="1121352" cy="186298"/>
            </a:xfrm>
          </p:grpSpPr>
          <p:sp>
            <p:nvSpPr>
              <p:cNvPr id="20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5" name="Group 164"/>
            <p:cNvGrpSpPr/>
            <p:nvPr/>
          </p:nvGrpSpPr>
          <p:grpSpPr>
            <a:xfrm>
              <a:off x="1563825" y="4891227"/>
              <a:ext cx="1121352" cy="732585"/>
              <a:chOff x="1563825" y="4891227"/>
              <a:chExt cx="1121352" cy="732585"/>
            </a:xfrm>
          </p:grpSpPr>
          <p:sp>
            <p:nvSpPr>
              <p:cNvPr id="20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8" name="Group 167"/>
            <p:cNvGrpSpPr/>
            <p:nvPr/>
          </p:nvGrpSpPr>
          <p:grpSpPr>
            <a:xfrm>
              <a:off x="1566712" y="5458525"/>
              <a:ext cx="1121352" cy="186298"/>
              <a:chOff x="1566712" y="5458525"/>
              <a:chExt cx="1121352" cy="186298"/>
            </a:xfrm>
          </p:grpSpPr>
          <p:sp>
            <p:nvSpPr>
              <p:cNvPr id="20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9" name="Group 168"/>
            <p:cNvGrpSpPr/>
            <p:nvPr/>
          </p:nvGrpSpPr>
          <p:grpSpPr>
            <a:xfrm>
              <a:off x="1549394" y="5643422"/>
              <a:ext cx="1121352" cy="186298"/>
              <a:chOff x="1549394" y="5643422"/>
              <a:chExt cx="1121352" cy="186298"/>
            </a:xfrm>
          </p:grpSpPr>
          <p:sp>
            <p:nvSpPr>
              <p:cNvPr id="19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0" name="Group 169"/>
            <p:cNvGrpSpPr/>
            <p:nvPr/>
          </p:nvGrpSpPr>
          <p:grpSpPr>
            <a:xfrm>
              <a:off x="1572485" y="4892628"/>
              <a:ext cx="1121352" cy="186298"/>
              <a:chOff x="1572485" y="4892628"/>
              <a:chExt cx="1121352" cy="186298"/>
            </a:xfrm>
          </p:grpSpPr>
          <p:sp>
            <p:nvSpPr>
              <p:cNvPr id="19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1" name="Group 170"/>
            <p:cNvGrpSpPr/>
            <p:nvPr/>
          </p:nvGrpSpPr>
          <p:grpSpPr>
            <a:xfrm>
              <a:off x="1330030" y="4919242"/>
              <a:ext cx="219364" cy="718577"/>
              <a:chOff x="1330030" y="4919242"/>
              <a:chExt cx="219364" cy="718577"/>
            </a:xfrm>
          </p:grpSpPr>
          <p:sp>
            <p:nvSpPr>
              <p:cNvPr id="19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3" name="Freeform 17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74" name="Group 173"/>
            <p:cNvGrpSpPr/>
            <p:nvPr/>
          </p:nvGrpSpPr>
          <p:grpSpPr>
            <a:xfrm>
              <a:off x="2676519" y="4882823"/>
              <a:ext cx="1102591" cy="760599"/>
              <a:chOff x="2676519" y="4882823"/>
              <a:chExt cx="1102591" cy="760599"/>
            </a:xfrm>
          </p:grpSpPr>
          <p:sp>
            <p:nvSpPr>
              <p:cNvPr id="19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5" name="Group 174"/>
            <p:cNvGrpSpPr/>
            <p:nvPr/>
          </p:nvGrpSpPr>
          <p:grpSpPr>
            <a:xfrm>
              <a:off x="2706826" y="4161444"/>
              <a:ext cx="1102591" cy="760599"/>
              <a:chOff x="2706826" y="4161444"/>
              <a:chExt cx="1102591" cy="760599"/>
            </a:xfrm>
          </p:grpSpPr>
          <p:sp>
            <p:nvSpPr>
              <p:cNvPr id="19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6" name="Rectangle 175"/>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5</a:t>
              </a:r>
            </a:p>
          </p:txBody>
        </p:sp>
        <p:sp>
          <p:nvSpPr>
            <p:cNvPr id="17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9" name="Rectangle 178"/>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80" name="Oval 179"/>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81" name="Oval 180"/>
            <p:cNvSpPr>
              <a:spLocks noChangeArrowheads="1"/>
            </p:cNvSpPr>
            <p:nvPr/>
          </p:nvSpPr>
          <p:spPr bwMode="auto">
            <a:xfrm>
              <a:off x="2594257" y="5548172"/>
              <a:ext cx="164592" cy="168088"/>
            </a:xfrm>
            <a:prstGeom prst="ellipse">
              <a:avLst/>
            </a:prstGeom>
            <a:solidFill>
              <a:srgbClr val="FF00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2" name="Oval 181"/>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3" name="Oval 182"/>
            <p:cNvSpPr>
              <a:spLocks noChangeArrowheads="1"/>
            </p:cNvSpPr>
            <p:nvPr/>
          </p:nvSpPr>
          <p:spPr bwMode="auto">
            <a:xfrm>
              <a:off x="2594257" y="4808584"/>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4" name="Oval 183"/>
            <p:cNvSpPr>
              <a:spLocks noChangeArrowheads="1"/>
            </p:cNvSpPr>
            <p:nvPr/>
          </p:nvSpPr>
          <p:spPr bwMode="auto">
            <a:xfrm>
              <a:off x="3672737" y="4801113"/>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5"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6" name="Oval 72"/>
            <p:cNvSpPr>
              <a:spLocks noChangeArrowheads="1"/>
            </p:cNvSpPr>
            <p:nvPr/>
          </p:nvSpPr>
          <p:spPr bwMode="auto">
            <a:xfrm>
              <a:off x="1485894" y="5548172"/>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7" name="Rectangle 186"/>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88" name="Rectangle 187"/>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189" name="Rectangle 188"/>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cxnSp>
        <p:nvCxnSpPr>
          <p:cNvPr id="210" name="Straight Arrow Connector 209"/>
          <p:cNvCxnSpPr/>
          <p:nvPr/>
        </p:nvCxnSpPr>
        <p:spPr bwMode="auto">
          <a:xfrm>
            <a:off x="4183855" y="2133576"/>
            <a:ext cx="801713" cy="0"/>
          </a:xfrm>
          <a:prstGeom prst="straightConnector1">
            <a:avLst/>
          </a:prstGeom>
          <a:noFill/>
          <a:ln w="57150" cap="flat" cmpd="sng" algn="ctr">
            <a:solidFill>
              <a:schemeClr val="tx1"/>
            </a:solidFill>
            <a:prstDash val="solid"/>
            <a:round/>
            <a:headEnd type="none" w="med" len="med"/>
            <a:tailEnd type="triangle"/>
          </a:ln>
          <a:effectLst/>
        </p:spPr>
      </p:cxnSp>
      <p:cxnSp>
        <p:nvCxnSpPr>
          <p:cNvPr id="212" name="Straight Arrow Connector 211"/>
          <p:cNvCxnSpPr/>
          <p:nvPr/>
        </p:nvCxnSpPr>
        <p:spPr bwMode="auto">
          <a:xfrm flipH="1">
            <a:off x="3941175" y="3266894"/>
            <a:ext cx="1140807" cy="818241"/>
          </a:xfrm>
          <a:prstGeom prst="straightConnector1">
            <a:avLst/>
          </a:prstGeom>
          <a:noFill/>
          <a:ln w="57150" cap="flat" cmpd="sng" algn="ctr">
            <a:solidFill>
              <a:schemeClr val="tx1"/>
            </a:solidFill>
            <a:prstDash val="solid"/>
            <a:round/>
            <a:headEnd type="none" w="med" len="med"/>
            <a:tailEnd type="triangle"/>
          </a:ln>
          <a:effectLst/>
        </p:spPr>
      </p:cxnSp>
      <p:cxnSp>
        <p:nvCxnSpPr>
          <p:cNvPr id="216" name="Straight Arrow Connector 215"/>
          <p:cNvCxnSpPr/>
          <p:nvPr/>
        </p:nvCxnSpPr>
        <p:spPr bwMode="auto">
          <a:xfrm flipH="1">
            <a:off x="4202655" y="5080963"/>
            <a:ext cx="764111" cy="0"/>
          </a:xfrm>
          <a:prstGeom prst="straightConnector1">
            <a:avLst/>
          </a:prstGeom>
          <a:noFill/>
          <a:ln w="57150" cap="flat" cmpd="sng" algn="ctr">
            <a:solidFill>
              <a:schemeClr val="tx1"/>
            </a:solidFill>
            <a:prstDash val="solid"/>
            <a:round/>
            <a:headEnd type="triangle" w="med" len="med"/>
            <a:tailEnd type="none" w="med" len="med"/>
          </a:ln>
          <a:effectLst/>
        </p:spPr>
      </p:cxnSp>
      <p:sp>
        <p:nvSpPr>
          <p:cNvPr id="211" name="Content Placeholder 105">
            <a:extLst>
              <a:ext uri="{FF2B5EF4-FFF2-40B4-BE49-F238E27FC236}">
                <a16:creationId xmlns:a16="http://schemas.microsoft.com/office/drawing/2014/main" id="{BD0AFD35-C411-8D4A-92E8-14D063CF761F}"/>
              </a:ext>
            </a:extLst>
          </p:cNvPr>
          <p:cNvSpPr txBox="1">
            <a:spLocks/>
          </p:cNvSpPr>
          <p:nvPr/>
        </p:nvSpPr>
        <p:spPr bwMode="auto">
          <a:xfrm>
            <a:off x="1170709" y="6543663"/>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400" b="1" i="0" u="none" strike="noStrike" kern="0" cap="none" spc="0" normalizeH="0" baseline="0" noProof="0" dirty="0">
                <a:ln>
                  <a:noFill/>
                </a:ln>
                <a:solidFill>
                  <a:srgbClr val="FFFFFF">
                    <a:lumMod val="65000"/>
                  </a:srgbClr>
                </a:solidFill>
                <a:effectLst/>
                <a:uLnTx/>
                <a:uFillTx/>
                <a:latin typeface="Arial" pitchFamily="34" charset="0"/>
                <a:ea typeface="+mn-ea"/>
                <a:cs typeface="+mn-cs"/>
              </a:rPr>
              <a:t>Gray</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=visited, </a:t>
            </a:r>
            <a:r>
              <a:rPr kumimoji="0" lang="en-US" sz="14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Tree>
    <p:extLst>
      <p:ext uri="{BB962C8B-B14F-4D97-AF65-F5344CB8AC3E}">
        <p14:creationId xmlns:p14="http://schemas.microsoft.com/office/powerpoint/2010/main" val="17107218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92</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66078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813937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Components</a:t>
            </a:r>
          </a:p>
        </p:txBody>
      </p:sp>
      <p:sp>
        <p:nvSpPr>
          <p:cNvPr id="3" name="Content Placeholder 2"/>
          <p:cNvSpPr>
            <a:spLocks noGrp="1"/>
          </p:cNvSpPr>
          <p:nvPr>
            <p:ph idx="1"/>
          </p:nvPr>
        </p:nvSpPr>
        <p:spPr>
          <a:xfrm>
            <a:off x="455613" y="1002040"/>
            <a:ext cx="8272462" cy="4840287"/>
          </a:xfrm>
        </p:spPr>
        <p:txBody>
          <a:bodyPr/>
          <a:lstStyle/>
          <a:p>
            <a:r>
              <a:rPr lang="en-US" dirty="0"/>
              <a:t>Connected Components</a:t>
            </a:r>
          </a:p>
          <a:p>
            <a:pPr lvl="1"/>
            <a:r>
              <a:rPr lang="en-US" dirty="0"/>
              <a:t>Identify groups of vertices with paths to one another.</a:t>
            </a:r>
          </a:p>
          <a:p>
            <a:pPr lvl="1"/>
            <a:r>
              <a:rPr lang="en-US" dirty="0"/>
              <a:t>Identify how many of these groups (components) exist in the data.</a:t>
            </a:r>
          </a:p>
          <a:p>
            <a:pPr lvl="1"/>
            <a:r>
              <a:rPr lang="en-US" dirty="0"/>
              <a:t>Goal: </a:t>
            </a:r>
            <a:r>
              <a:rPr lang="en-US" b="1" i="1" dirty="0"/>
              <a:t>assign</a:t>
            </a:r>
            <a:r>
              <a:rPr lang="en-US" dirty="0"/>
              <a:t> all vertices within a component with the same unique ID. </a:t>
            </a:r>
          </a:p>
          <a:p>
            <a:pPr marL="339725" lvl="1" indent="0">
              <a:buNone/>
            </a:pPr>
            <a:endParaRPr lang="en-US" dirty="0"/>
          </a:p>
          <a:p>
            <a:pPr lvl="1"/>
            <a:r>
              <a:rPr lang="en-US" dirty="0"/>
              <a:t>For this exercise, the graph will consist of undirected edges</a:t>
            </a:r>
          </a:p>
          <a:p>
            <a:pPr lvl="1"/>
            <a:r>
              <a:rPr lang="en-US" dirty="0"/>
              <a:t>Note: applying this to directed graphs by converting to undirected is called “weakly connected components.”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p:cNvGrpSpPr/>
          <p:nvPr/>
        </p:nvGrpSpPr>
        <p:grpSpPr>
          <a:xfrm>
            <a:off x="805897" y="4806653"/>
            <a:ext cx="3195236" cy="1671272"/>
            <a:chOff x="7249971" y="1174945"/>
            <a:chExt cx="3195236" cy="1671272"/>
          </a:xfrm>
        </p:grpSpPr>
        <p:sp>
          <p:nvSpPr>
            <p:cNvPr id="60"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5"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7375003" y="2440539"/>
              <a:ext cx="620638"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71" name="Rectangle 70"/>
            <p:cNvSpPr>
              <a:spLocks noChangeArrowheads="1"/>
            </p:cNvSpPr>
            <p:nvPr/>
          </p:nvSpPr>
          <p:spPr bwMode="auto">
            <a:xfrm>
              <a:off x="7249971" y="1174945"/>
              <a:ext cx="877119"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72" name="Oval 71"/>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9" name="Rectangle 78"/>
            <p:cNvSpPr>
              <a:spLocks noChangeArrowheads="1"/>
            </p:cNvSpPr>
            <p:nvPr/>
          </p:nvSpPr>
          <p:spPr bwMode="auto">
            <a:xfrm>
              <a:off x="9627976" y="1199475"/>
              <a:ext cx="817231"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81" name="Rectangle 80"/>
            <p:cNvSpPr>
              <a:spLocks noChangeArrowheads="1"/>
            </p:cNvSpPr>
            <p:nvPr/>
          </p:nvSpPr>
          <p:spPr bwMode="auto">
            <a:xfrm>
              <a:off x="9609880" y="2404707"/>
              <a:ext cx="59082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82" name="Rectangle 81"/>
            <p:cNvSpPr>
              <a:spLocks noChangeArrowheads="1"/>
            </p:cNvSpPr>
            <p:nvPr/>
          </p:nvSpPr>
          <p:spPr bwMode="auto">
            <a:xfrm>
              <a:off x="9849636"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84" name="Rectangle 83"/>
            <p:cNvSpPr>
              <a:spLocks noChangeArrowheads="1"/>
            </p:cNvSpPr>
            <p:nvPr/>
          </p:nvSpPr>
          <p:spPr bwMode="auto">
            <a:xfrm>
              <a:off x="8777096" y="247690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85" name="Rectangle 84"/>
            <p:cNvSpPr>
              <a:spLocks noChangeArrowheads="1"/>
            </p:cNvSpPr>
            <p:nvPr/>
          </p:nvSpPr>
          <p:spPr bwMode="auto">
            <a:xfrm>
              <a:off x="8671135" y="1332510"/>
              <a:ext cx="428343"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86" name="Rectangle 85"/>
            <p:cNvSpPr>
              <a:spLocks noChangeArrowheads="1"/>
            </p:cNvSpPr>
            <p:nvPr/>
          </p:nvSpPr>
          <p:spPr bwMode="auto">
            <a:xfrm>
              <a:off x="7518727"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9" name="Oval 88">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0"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1" name="Rectangle 90">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8" name="Group 7"/>
          <p:cNvGrpSpPr/>
          <p:nvPr/>
        </p:nvGrpSpPr>
        <p:grpSpPr>
          <a:xfrm>
            <a:off x="4421432" y="4893551"/>
            <a:ext cx="3704483" cy="1567013"/>
            <a:chOff x="4421432" y="4893551"/>
            <a:chExt cx="3704483" cy="1567013"/>
          </a:xfrm>
        </p:grpSpPr>
        <p:grpSp>
          <p:nvGrpSpPr>
            <p:cNvPr id="7" name="Group 6"/>
            <p:cNvGrpSpPr/>
            <p:nvPr/>
          </p:nvGrpSpPr>
          <p:grpSpPr>
            <a:xfrm>
              <a:off x="4421432" y="4905917"/>
              <a:ext cx="3704483" cy="1554647"/>
              <a:chOff x="7448822" y="3123270"/>
              <a:chExt cx="3704483" cy="1554647"/>
            </a:xfrm>
          </p:grpSpPr>
          <p:sp>
            <p:nvSpPr>
              <p:cNvPr id="62"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4"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9"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70"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73" name="Oval 72"/>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8"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7448822" y="3834036"/>
                <a:ext cx="76170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83" name="Rectangle 82"/>
              <p:cNvSpPr>
                <a:spLocks noChangeArrowheads="1"/>
              </p:cNvSpPr>
              <p:nvPr/>
            </p:nvSpPr>
            <p:spPr bwMode="auto">
              <a:xfrm>
                <a:off x="8580706" y="393452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7" name="Rectangle 86"/>
              <p:cNvSpPr>
                <a:spLocks noChangeArrowheads="1"/>
              </p:cNvSpPr>
              <p:nvPr/>
            </p:nvSpPr>
            <p:spPr bwMode="auto">
              <a:xfrm>
                <a:off x="10627095" y="3905709"/>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88" name="Rectangle 87"/>
              <p:cNvSpPr>
                <a:spLocks noChangeArrowheads="1"/>
              </p:cNvSpPr>
              <p:nvPr/>
            </p:nvSpPr>
            <p:spPr bwMode="auto">
              <a:xfrm>
                <a:off x="8900747" y="428730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92" name="Rectangle 91"/>
              <p:cNvSpPr>
                <a:spLocks noChangeArrowheads="1"/>
              </p:cNvSpPr>
              <p:nvPr/>
            </p:nvSpPr>
            <p:spPr bwMode="auto">
              <a:xfrm>
                <a:off x="8656274" y="3276006"/>
                <a:ext cx="864295"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42" name="Rectangle 41"/>
            <p:cNvSpPr>
              <a:spLocks noChangeArrowheads="1"/>
            </p:cNvSpPr>
            <p:nvPr/>
          </p:nvSpPr>
          <p:spPr bwMode="auto">
            <a:xfrm>
              <a:off x="6986353" y="489355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Tree>
    <p:extLst>
      <p:ext uri="{BB962C8B-B14F-4D97-AF65-F5344CB8AC3E}">
        <p14:creationId xmlns:p14="http://schemas.microsoft.com/office/powerpoint/2010/main" val="22772457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649" y="192088"/>
            <a:ext cx="8523083" cy="567611"/>
          </a:xfrm>
        </p:spPr>
        <p:txBody>
          <a:bodyPr/>
          <a:lstStyle/>
          <a:p>
            <a:r>
              <a:rPr lang="en-US" dirty="0"/>
              <a:t>assign(), et 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80753" y="887296"/>
            <a:ext cx="8963247" cy="3868744"/>
          </a:xfrm>
        </p:spPr>
        <p:txBody>
          <a:bodyPr/>
          <a:lstStyle/>
          <a:p>
            <a:pPr lvl="0"/>
            <a:r>
              <a:rPr lang="en-US" dirty="0">
                <a:solidFill>
                  <a:srgbClr val="000000"/>
                </a:solidFill>
              </a:rPr>
              <a:t>There are </a:t>
            </a:r>
            <a:r>
              <a:rPr lang="en-US" b="1" i="1" u="sng" dirty="0">
                <a:solidFill>
                  <a:srgbClr val="000000"/>
                </a:solidFill>
              </a:rPr>
              <a:t>several</a:t>
            </a:r>
            <a:r>
              <a:rPr lang="en-US" dirty="0">
                <a:solidFill>
                  <a:srgbClr val="000000"/>
                </a:solidFill>
              </a:rPr>
              <a:t> variants of assign</a:t>
            </a:r>
          </a:p>
          <a:p>
            <a:pPr lvl="1"/>
            <a:r>
              <a:rPr lang="en-US" dirty="0">
                <a:solidFill>
                  <a:srgbClr val="000000"/>
                </a:solidFill>
              </a:rPr>
              <a:t>Standard vector assignment:  </a:t>
            </a:r>
            <a:r>
              <a:rPr lang="en-US" sz="1600" b="1" dirty="0" err="1">
                <a:solidFill>
                  <a:srgbClr val="000000"/>
                </a:solidFill>
                <a:latin typeface="Courier New" panose="02070309020205020404" pitchFamily="49" charset="0"/>
                <a:cs typeface="Courier New" panose="02070309020205020404" pitchFamily="49" charset="0"/>
              </a:rPr>
              <a:t>w.assign</a:t>
            </a:r>
            <a:r>
              <a:rPr lang="en-US" sz="1600" b="1" dirty="0">
                <a:solidFill>
                  <a:srgbClr val="000000"/>
                </a:solidFill>
                <a:latin typeface="Courier New" panose="02070309020205020404" pitchFamily="49" charset="0"/>
                <a:cs typeface="Courier New" panose="02070309020205020404" pitchFamily="49" charset="0"/>
              </a:rPr>
              <a:t>(u, index=I)</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Standard matrix assignment:  </a:t>
            </a:r>
            <a:r>
              <a:rPr lang="en-US" sz="1600" b="1" dirty="0" err="1">
                <a:solidFill>
                  <a:srgbClr val="000000"/>
                </a:solidFill>
                <a:latin typeface="Courier New" panose="02070309020205020404" pitchFamily="49" charset="0"/>
                <a:cs typeface="Courier New" panose="02070309020205020404" pitchFamily="49" charset="0"/>
              </a:rPr>
              <a:t>C.assign_matrix</a:t>
            </a:r>
            <a:r>
              <a:rPr lang="en-US" sz="1600" b="1" dirty="0">
                <a:solidFill>
                  <a:srgbClr val="000000"/>
                </a:solidFill>
                <a:latin typeface="Courier New" panose="02070309020205020404" pitchFamily="49" charset="0"/>
                <a:cs typeface="Courier New" panose="02070309020205020404" pitchFamily="49" charset="0"/>
              </a:rPr>
              <a:t>(A, </a:t>
            </a:r>
            <a:r>
              <a:rPr lang="en-US" sz="1600" b="1" dirty="0" err="1">
                <a:solidFill>
                  <a:srgbClr val="000000"/>
                </a:solidFill>
                <a:latin typeface="Courier New" panose="02070309020205020404" pitchFamily="49" charset="0"/>
                <a:cs typeface="Courier New" panose="02070309020205020404" pitchFamily="49" charset="0"/>
              </a:rPr>
              <a:t>rindex</a:t>
            </a:r>
            <a:r>
              <a:rPr lang="en-US" sz="1600" b="1" dirty="0">
                <a:solidFill>
                  <a:srgbClr val="000000"/>
                </a:solidFill>
                <a:latin typeface="Courier New" panose="02070309020205020404" pitchFamily="49" charset="0"/>
                <a:cs typeface="Courier New" panose="02070309020205020404" pitchFamily="49" charset="0"/>
              </a:rPr>
              <a:t>=I, </a:t>
            </a:r>
            <a:r>
              <a:rPr lang="en-US" sz="1600" b="1" dirty="0" err="1">
                <a:solidFill>
                  <a:srgbClr val="000000"/>
                </a:solidFill>
                <a:latin typeface="Courier New" panose="02070309020205020404" pitchFamily="49" charset="0"/>
                <a:cs typeface="Courier New" panose="02070309020205020404" pitchFamily="49" charset="0"/>
              </a:rPr>
              <a:t>cindex</a:t>
            </a:r>
            <a:r>
              <a:rPr lang="en-US" sz="1600" b="1" dirty="0">
                <a:solidFill>
                  <a:srgbClr val="000000"/>
                </a:solidFill>
                <a:latin typeface="Courier New" panose="02070309020205020404" pitchFamily="49" charset="0"/>
                <a:cs typeface="Courier New" panose="02070309020205020404" pitchFamily="49" charset="0"/>
              </a:rPr>
              <a:t>=J)</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sz="2400" dirty="0">
              <a:solidFill>
                <a:srgbClr val="000000"/>
              </a:solidFill>
            </a:endParaRPr>
          </a:p>
          <a:p>
            <a:pPr lvl="1"/>
            <a:r>
              <a:rPr lang="en-US" dirty="0">
                <a:solidFill>
                  <a:srgbClr val="000000"/>
                </a:solidFill>
              </a:rPr>
              <a:t>Assign a vector to the elements of column </a:t>
            </a:r>
            <a:r>
              <a:rPr lang="en-US" dirty="0" err="1">
                <a:solidFill>
                  <a:srgbClr val="000000"/>
                </a:solidFill>
              </a:rPr>
              <a:t>c</a:t>
            </a:r>
            <a:r>
              <a:rPr lang="en-US" baseline="-25000" dirty="0" err="1">
                <a:solidFill>
                  <a:srgbClr val="000000"/>
                </a:solidFill>
              </a:rPr>
              <a:t>j</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C.assign_col</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vector to the elements of row </a:t>
            </a:r>
            <a:r>
              <a:rPr lang="en-US" dirty="0" err="1">
                <a:solidFill>
                  <a:srgbClr val="000000"/>
                </a:solidFill>
              </a:rPr>
              <a:t>r</a:t>
            </a:r>
            <a:r>
              <a:rPr lang="en-US" baseline="-25000" dirty="0" err="1">
                <a:solidFill>
                  <a:srgbClr val="000000"/>
                </a:solidFill>
              </a:rPr>
              <a:t>i</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C.assign_row</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Assign a constant to a subset of a vector: </a:t>
            </a:r>
            <a:r>
              <a:rPr lang="en-US" sz="1600" b="1" dirty="0" err="1">
                <a:solidFill>
                  <a:srgbClr val="000000"/>
                </a:solidFill>
                <a:latin typeface="Courier New" panose="02070309020205020404" pitchFamily="49" charset="0"/>
                <a:cs typeface="Courier New" panose="02070309020205020404" pitchFamily="49" charset="0"/>
              </a:rPr>
              <a:t>w.assign_scalar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constant to a subset of a matrix: </a:t>
            </a:r>
            <a:r>
              <a:rPr lang="en-US" sz="1600" b="1" dirty="0" err="1">
                <a:solidFill>
                  <a:srgbClr val="000000"/>
                </a:solidFill>
                <a:latin typeface="Courier New" panose="02070309020205020404" pitchFamily="49" charset="0"/>
                <a:cs typeface="Courier New" panose="02070309020205020404" pitchFamily="49" charset="0"/>
              </a:rPr>
              <a:t>C.assign_scalar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1797332" y="2139511"/>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2139511"/>
                <a:ext cx="2119170"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476DC7-8B52-3A47-AE7C-64FCDAF3B883}"/>
                  </a:ext>
                </a:extLst>
              </p:cNvPr>
              <p:cNvSpPr txBox="1"/>
              <p:nvPr/>
            </p:nvSpPr>
            <p:spPr>
              <a:xfrm>
                <a:off x="5148570" y="2139510"/>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𝐀</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7" name="TextBox 6">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2139510"/>
                <a:ext cx="234743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2DEF8-0A58-4E49-BAEB-3818EDCE8AC8}"/>
                  </a:ext>
                </a:extLst>
              </p:cNvPr>
              <p:cNvSpPr txBox="1"/>
              <p:nvPr/>
            </p:nvSpPr>
            <p:spPr>
              <a:xfrm>
                <a:off x="1797332" y="5795214"/>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8" name="TextBox 7">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5795214"/>
                <a:ext cx="2119170"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476DC7-8B52-3A47-AE7C-64FCDAF3B883}"/>
                  </a:ext>
                </a:extLst>
              </p:cNvPr>
              <p:cNvSpPr txBox="1"/>
              <p:nvPr/>
            </p:nvSpPr>
            <p:spPr>
              <a:xfrm>
                <a:off x="5148570" y="5795214"/>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1"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9" name="TextBox 8">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5795214"/>
                <a:ext cx="2347437"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76DC7-8B52-3A47-AE7C-64FCDAF3B883}"/>
                  </a:ext>
                </a:extLst>
              </p:cNvPr>
              <p:cNvSpPr txBox="1"/>
              <p:nvPr/>
            </p:nvSpPr>
            <p:spPr>
              <a:xfrm>
                <a:off x="5148570" y="3885748"/>
                <a:ext cx="2653419" cy="48109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𝑟</m:t>
                          </m:r>
                          <m:r>
                            <a:rPr kumimoji="0" lang="en-US" sz="3200" b="0" i="1" u="none" strike="noStrike" kern="1200" cap="none" spc="0" normalizeH="0" baseline="-25000" noProof="0" smtClean="0">
                              <a:ln>
                                <a:noFill/>
                              </a:ln>
                              <a:solidFill>
                                <a:srgbClr val="000000"/>
                              </a:solidFill>
                              <a:effectLst/>
                              <a:uLnTx/>
                              <a:uFillTx/>
                              <a:latin typeface="Cambria Math" panose="02040503050406030204" pitchFamily="18" charset="0"/>
                              <a:ea typeface="+mn-ea"/>
                            </a:rPr>
                            <m:t>𝑖</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r>
                        <m:rPr>
                          <m:sty m:val="p"/>
                        </m:rPr>
                        <a:rPr kumimoji="0" lang="en-US" sz="3200" b="0" i="0" u="none" strike="noStrike" kern="1200" cap="none" spc="0" normalizeH="0" baseline="30000" noProof="0" smtClean="0">
                          <a:ln>
                            <a:noFill/>
                          </a:ln>
                          <a:solidFill>
                            <a:srgbClr val="000000"/>
                          </a:solidFill>
                          <a:effectLst/>
                          <a:uLnTx/>
                          <a:uFillTx/>
                          <a:latin typeface="Cambria Math" panose="02040503050406030204" pitchFamily="18" charset="0"/>
                          <a:ea typeface="Cambria Math" panose="02040503050406030204" pitchFamily="18" charset="0"/>
                        </a:rPr>
                        <m:t>T</m:t>
                      </m:r>
                    </m:oMath>
                  </m:oMathPara>
                </a14:m>
                <a:endParaRPr kumimoji="0" lang="en-US" sz="32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1" name="TextBox 10">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3885748"/>
                <a:ext cx="2653419" cy="481094"/>
              </a:xfrm>
              <a:prstGeom prst="rect">
                <a:avLst/>
              </a:prstGeom>
              <a:blipFill>
                <a:blip r:embed="rId7"/>
                <a:stretch>
                  <a:fillRect b="-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76DC7-8B52-3A47-AE7C-64FCDAF3B883}"/>
                  </a:ext>
                </a:extLst>
              </p:cNvPr>
              <p:cNvSpPr txBox="1"/>
              <p:nvPr/>
            </p:nvSpPr>
            <p:spPr>
              <a:xfrm>
                <a:off x="1797332" y="3842660"/>
                <a:ext cx="2519408" cy="56727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sSub>
                            <m:sSub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ctrlPr>
                            </m:sSub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𝑐</m:t>
                              </m:r>
                            </m:e>
                            <m:sub>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𝑗</m:t>
                              </m:r>
                            </m:sub>
                          </m:sSub>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2" name="TextBox 11">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1797332" y="3842660"/>
                <a:ext cx="2519408" cy="567271"/>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9602DA4-8FB7-6742-88BE-F4E703AAE353}"/>
              </a:ext>
            </a:extLst>
          </p:cNvPr>
          <p:cNvSpPr txBox="1"/>
          <p:nvPr/>
        </p:nvSpPr>
        <p:spPr>
          <a:xfrm>
            <a:off x="0" y="6519446"/>
            <a:ext cx="9051309"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C</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a:t>
            </a:r>
            <a:r>
              <a:rPr kumimoji="0" lang="en-US" sz="16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matrices.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GraphBLAS vectors    </a:t>
            </a:r>
            <a:r>
              <a:rPr kumimoji="0" lang="en-US" sz="1600" b="1"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and </a:t>
            </a: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j</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index arrays</a:t>
            </a:r>
          </a:p>
        </p:txBody>
      </p:sp>
    </p:spTree>
    <p:extLst>
      <p:ext uri="{BB962C8B-B14F-4D97-AF65-F5344CB8AC3E}">
        <p14:creationId xmlns:p14="http://schemas.microsoft.com/office/powerpoint/2010/main" val="19853512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3513825"/>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4" name="Group 13">
            <a:extLst>
              <a:ext uri="{FF2B5EF4-FFF2-40B4-BE49-F238E27FC236}">
                <a16:creationId xmlns:a16="http://schemas.microsoft.com/office/drawing/2014/main" id="{BAFCEB19-A5E4-4545-ADE2-F86D6E1129ED}"/>
              </a:ext>
            </a:extLst>
          </p:cNvPr>
          <p:cNvGrpSpPr/>
          <p:nvPr/>
        </p:nvGrpSpPr>
        <p:grpSpPr>
          <a:xfrm>
            <a:off x="7983135" y="2233033"/>
            <a:ext cx="1069865" cy="1169551"/>
            <a:chOff x="7989073" y="4176956"/>
            <a:chExt cx="1069865" cy="1169551"/>
          </a:xfrm>
        </p:grpSpPr>
        <p:sp>
          <p:nvSpPr>
            <p:cNvPr id="15" name="TextBox 14">
              <a:extLst>
                <a:ext uri="{FF2B5EF4-FFF2-40B4-BE49-F238E27FC236}">
                  <a16:creationId xmlns:a16="http://schemas.microsoft.com/office/drawing/2014/main" id="{29C497A6-9300-4626-BD55-4BC5E1A082A5}"/>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6" name="TextBox 15">
              <a:extLst>
                <a:ext uri="{FF2B5EF4-FFF2-40B4-BE49-F238E27FC236}">
                  <a16:creationId xmlns:a16="http://schemas.microsoft.com/office/drawing/2014/main" id="{0B35B07B-BB10-4127-913B-958B39A4C4F8}"/>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7" name="Right Brace 16">
            <a:extLst>
              <a:ext uri="{FF2B5EF4-FFF2-40B4-BE49-F238E27FC236}">
                <a16:creationId xmlns:a16="http://schemas.microsoft.com/office/drawing/2014/main" id="{A99ACD35-A01C-493F-9119-1CDCAA3C68D9}"/>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962635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a:xfrm>
            <a:off x="0" y="6553200"/>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5047350"/>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pPr marL="0" indent="0">
              <a:buNone/>
            </a:pPr>
            <a:endParaRPr lang="en-US" sz="1050" dirty="0"/>
          </a:p>
          <a:p>
            <a:r>
              <a:rPr lang="en-US" sz="2000" dirty="0"/>
              <a:t>Colon notation is also supported: w[</a:t>
            </a:r>
            <a:r>
              <a:rPr lang="en-US" sz="2000" dirty="0" err="1"/>
              <a:t>begin:end</a:t>
            </a:r>
            <a:r>
              <a:rPr lang="en-US" sz="2000" dirty="0"/>
              <a:t>]:</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w[1:4] = 2</a:t>
            </a:r>
            <a:endParaRPr lang="en-US" sz="2000" dirty="0"/>
          </a:p>
          <a:p>
            <a:pPr marL="0" indent="0">
              <a:buNone/>
            </a:pPr>
            <a:endParaRPr lang="en-US" sz="1050" dirty="0"/>
          </a:p>
          <a:p>
            <a:r>
              <a:rPr lang="en-US" sz="2000" dirty="0"/>
              <a:t>Equivalent ways to fill a Vector (index=None):</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 = 2</a:t>
            </a:r>
          </a:p>
          <a:p>
            <a:pPr marL="1039813" lvl="3" indent="0">
              <a:spcBef>
                <a:spcPts val="0"/>
              </a:spcBef>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a:t>
            </a: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3" name="Group 12">
            <a:extLst>
              <a:ext uri="{FF2B5EF4-FFF2-40B4-BE49-F238E27FC236}">
                <a16:creationId xmlns:a16="http://schemas.microsoft.com/office/drawing/2014/main" id="{18F90FF5-8072-4F2A-99BB-77FC6890F8DE}"/>
              </a:ext>
            </a:extLst>
          </p:cNvPr>
          <p:cNvGrpSpPr/>
          <p:nvPr/>
        </p:nvGrpSpPr>
        <p:grpSpPr>
          <a:xfrm>
            <a:off x="7983135" y="2233033"/>
            <a:ext cx="1069865" cy="1169551"/>
            <a:chOff x="7989073" y="4176956"/>
            <a:chExt cx="1069865" cy="1169551"/>
          </a:xfrm>
        </p:grpSpPr>
        <p:sp>
          <p:nvSpPr>
            <p:cNvPr id="11" name="TextBox 10">
              <a:extLst>
                <a:ext uri="{FF2B5EF4-FFF2-40B4-BE49-F238E27FC236}">
                  <a16:creationId xmlns:a16="http://schemas.microsoft.com/office/drawing/2014/main" id="{E539B033-6C19-4AA7-9EC9-021BE2626CA3}"/>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2" name="TextBox 11">
              <a:extLst>
                <a:ext uri="{FF2B5EF4-FFF2-40B4-BE49-F238E27FC236}">
                  <a16:creationId xmlns:a16="http://schemas.microsoft.com/office/drawing/2014/main" id="{E657CED3-BA42-4E92-8DF0-324270BDC682}"/>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grpSp>
        <p:nvGrpSpPr>
          <p:cNvPr id="15" name="Group 14">
            <a:extLst>
              <a:ext uri="{FF2B5EF4-FFF2-40B4-BE49-F238E27FC236}">
                <a16:creationId xmlns:a16="http://schemas.microsoft.com/office/drawing/2014/main" id="{C37387F3-9392-482E-AC21-66AB671FD727}"/>
              </a:ext>
            </a:extLst>
          </p:cNvPr>
          <p:cNvGrpSpPr/>
          <p:nvPr/>
        </p:nvGrpSpPr>
        <p:grpSpPr>
          <a:xfrm>
            <a:off x="7984110" y="5661381"/>
            <a:ext cx="1069865" cy="1169551"/>
            <a:chOff x="7989073" y="4176956"/>
            <a:chExt cx="1069865" cy="1169551"/>
          </a:xfrm>
        </p:grpSpPr>
        <p:sp>
          <p:nvSpPr>
            <p:cNvPr id="16" name="TextBox 15">
              <a:extLst>
                <a:ext uri="{FF2B5EF4-FFF2-40B4-BE49-F238E27FC236}">
                  <a16:creationId xmlns:a16="http://schemas.microsoft.com/office/drawing/2014/main" id="{8BC184ED-B166-41F1-AD5C-B77F22808378}"/>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7" name="TextBox 16">
              <a:extLst>
                <a:ext uri="{FF2B5EF4-FFF2-40B4-BE49-F238E27FC236}">
                  <a16:creationId xmlns:a16="http://schemas.microsoft.com/office/drawing/2014/main" id="{1E5CAA63-C3F2-4AEC-A3B4-0DEAE28654E3}"/>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9" name="Right Brace 18">
            <a:extLst>
              <a:ext uri="{FF2B5EF4-FFF2-40B4-BE49-F238E27FC236}">
                <a16:creationId xmlns:a16="http://schemas.microsoft.com/office/drawing/2014/main" id="{8F3D7E7A-3FB1-46BF-813D-9C19B2BB9853}"/>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grpSp>
        <p:nvGrpSpPr>
          <p:cNvPr id="20" name="Group 19">
            <a:extLst>
              <a:ext uri="{FF2B5EF4-FFF2-40B4-BE49-F238E27FC236}">
                <a16:creationId xmlns:a16="http://schemas.microsoft.com/office/drawing/2014/main" id="{B7233649-B6B5-42D3-A4F3-723CD9952714}"/>
              </a:ext>
            </a:extLst>
          </p:cNvPr>
          <p:cNvGrpSpPr/>
          <p:nvPr/>
        </p:nvGrpSpPr>
        <p:grpSpPr>
          <a:xfrm>
            <a:off x="7983135" y="4278799"/>
            <a:ext cx="1069865" cy="1169551"/>
            <a:chOff x="7989073" y="4176956"/>
            <a:chExt cx="1069865" cy="1169551"/>
          </a:xfrm>
        </p:grpSpPr>
        <p:sp>
          <p:nvSpPr>
            <p:cNvPr id="21" name="TextBox 20">
              <a:extLst>
                <a:ext uri="{FF2B5EF4-FFF2-40B4-BE49-F238E27FC236}">
                  <a16:creationId xmlns:a16="http://schemas.microsoft.com/office/drawing/2014/main" id="{480B935B-729C-4068-9934-0D2A0B5A644E}"/>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p:txBody>
        </p:sp>
        <p:sp>
          <p:nvSpPr>
            <p:cNvPr id="22" name="TextBox 21">
              <a:extLst>
                <a:ext uri="{FF2B5EF4-FFF2-40B4-BE49-F238E27FC236}">
                  <a16:creationId xmlns:a16="http://schemas.microsoft.com/office/drawing/2014/main" id="{E58D1AE4-23AE-4916-BF76-461A9D15FF7A}"/>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cxnSp>
        <p:nvCxnSpPr>
          <p:cNvPr id="7" name="Straight Arrow Connector 6">
            <a:extLst>
              <a:ext uri="{FF2B5EF4-FFF2-40B4-BE49-F238E27FC236}">
                <a16:creationId xmlns:a16="http://schemas.microsoft.com/office/drawing/2014/main" id="{87DD4BEA-58B1-4A7E-8543-F692D559EC56}"/>
              </a:ext>
            </a:extLst>
          </p:cNvPr>
          <p:cNvCxnSpPr>
            <a:cxnSpLocks/>
          </p:cNvCxnSpPr>
          <p:nvPr/>
        </p:nvCxnSpPr>
        <p:spPr bwMode="auto">
          <a:xfrm flipV="1">
            <a:off x="5495925" y="5033488"/>
            <a:ext cx="2562225" cy="414862"/>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23" name="Straight Arrow Connector 22">
            <a:extLst>
              <a:ext uri="{FF2B5EF4-FFF2-40B4-BE49-F238E27FC236}">
                <a16:creationId xmlns:a16="http://schemas.microsoft.com/office/drawing/2014/main" id="{E37A3444-6638-40E7-AE3E-567C1CD273C3}"/>
              </a:ext>
            </a:extLst>
          </p:cNvPr>
          <p:cNvCxnSpPr>
            <a:cxnSpLocks/>
          </p:cNvCxnSpPr>
          <p:nvPr/>
        </p:nvCxnSpPr>
        <p:spPr bwMode="auto">
          <a:xfrm flipV="1">
            <a:off x="4572000" y="6263285"/>
            <a:ext cx="3393060" cy="136759"/>
          </a:xfrm>
          <a:prstGeom prst="straightConnector1">
            <a:avLst/>
          </a:prstGeom>
          <a:noFill/>
          <a:ln w="1905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9008328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1000887"/>
            <a:ext cx="8237537" cy="2351914"/>
          </a:xfrm>
        </p:spPr>
        <p:txBody>
          <a:bodyPr/>
          <a:lstStyle/>
          <a:p>
            <a:r>
              <a:rPr lang="en-US" dirty="0"/>
              <a:t>Strategy:</a:t>
            </a:r>
          </a:p>
          <a:p>
            <a:pPr lvl="1"/>
            <a:r>
              <a:rPr lang="en-US" dirty="0"/>
              <a:t>Create a new vector and Initialize all vertex IDs to “unassigned”</a:t>
            </a:r>
          </a:p>
          <a:p>
            <a:pPr lvl="1"/>
            <a:r>
              <a:rPr lang="en-US" dirty="0"/>
              <a:t>While there are unassigned vertices:</a:t>
            </a:r>
          </a:p>
          <a:p>
            <a:pPr lvl="2"/>
            <a:r>
              <a:rPr lang="en-US" dirty="0"/>
              <a:t>Pick an unassigned vertex</a:t>
            </a:r>
          </a:p>
          <a:p>
            <a:pPr lvl="2"/>
            <a:r>
              <a:rPr lang="en-US" dirty="0"/>
              <a:t>Perform BFS marking all reachable vertices</a:t>
            </a:r>
          </a:p>
          <a:p>
            <a:pPr lvl="2"/>
            <a:r>
              <a:rPr lang="en-US" dirty="0"/>
              <a:t>Assign all reachable vertices with a unique </a:t>
            </a:r>
            <a:r>
              <a:rPr lang="en-US" b="1" dirty="0">
                <a:solidFill>
                  <a:schemeClr val="bg2">
                    <a:lumMod val="60000"/>
                    <a:lumOff val="40000"/>
                  </a:schemeClr>
                </a:solidFill>
              </a:rPr>
              <a:t>'component number’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7" name="Group 56"/>
          <p:cNvGrpSpPr/>
          <p:nvPr/>
        </p:nvGrpSpPr>
        <p:grpSpPr>
          <a:xfrm>
            <a:off x="805897" y="4806653"/>
            <a:ext cx="3195236" cy="1671272"/>
            <a:chOff x="7249971" y="1174945"/>
            <a:chExt cx="3195236" cy="1671272"/>
          </a:xfrm>
        </p:grpSpPr>
        <p:sp>
          <p:nvSpPr>
            <p:cNvPr id="59"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0"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2" name="Freeform 61"/>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Rectangle 62"/>
            <p:cNvSpPr>
              <a:spLocks noChangeArrowheads="1"/>
            </p:cNvSpPr>
            <p:nvPr/>
          </p:nvSpPr>
          <p:spPr bwMode="auto">
            <a:xfrm>
              <a:off x="7375003" y="2440539"/>
              <a:ext cx="620638"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64" name="Rectangle 63"/>
            <p:cNvSpPr>
              <a:spLocks noChangeArrowheads="1"/>
            </p:cNvSpPr>
            <p:nvPr/>
          </p:nvSpPr>
          <p:spPr bwMode="auto">
            <a:xfrm>
              <a:off x="7249971" y="1174945"/>
              <a:ext cx="877119"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65" name="Oval 64"/>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66" name="Oval 65"/>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9627976" y="1199475"/>
              <a:ext cx="817231"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69" name="Rectangle 68"/>
            <p:cNvSpPr>
              <a:spLocks noChangeArrowheads="1"/>
            </p:cNvSpPr>
            <p:nvPr/>
          </p:nvSpPr>
          <p:spPr bwMode="auto">
            <a:xfrm>
              <a:off x="9609880" y="2404707"/>
              <a:ext cx="59082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70" name="Rectangle 69"/>
            <p:cNvSpPr>
              <a:spLocks noChangeArrowheads="1"/>
            </p:cNvSpPr>
            <p:nvPr/>
          </p:nvSpPr>
          <p:spPr bwMode="auto">
            <a:xfrm>
              <a:off x="9849636"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71" name="Rectangle 70"/>
            <p:cNvSpPr>
              <a:spLocks noChangeArrowheads="1"/>
            </p:cNvSpPr>
            <p:nvPr/>
          </p:nvSpPr>
          <p:spPr bwMode="auto">
            <a:xfrm>
              <a:off x="8777096" y="247690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72" name="Rectangle 71"/>
            <p:cNvSpPr>
              <a:spLocks noChangeArrowheads="1"/>
            </p:cNvSpPr>
            <p:nvPr/>
          </p:nvSpPr>
          <p:spPr bwMode="auto">
            <a:xfrm>
              <a:off x="8671135" y="1332510"/>
              <a:ext cx="428343"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73" name="Rectangle 72"/>
            <p:cNvSpPr>
              <a:spLocks noChangeArrowheads="1"/>
            </p:cNvSpPr>
            <p:nvPr/>
          </p:nvSpPr>
          <p:spPr bwMode="auto">
            <a:xfrm>
              <a:off x="7518727" y="18528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74" name="Oval 73">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Rectangle 75">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93" name="Group 92"/>
          <p:cNvGrpSpPr/>
          <p:nvPr/>
        </p:nvGrpSpPr>
        <p:grpSpPr>
          <a:xfrm>
            <a:off x="4421432" y="4893551"/>
            <a:ext cx="3704483" cy="1567013"/>
            <a:chOff x="4421432" y="4893551"/>
            <a:chExt cx="3704483" cy="1567013"/>
          </a:xfrm>
        </p:grpSpPr>
        <p:grpSp>
          <p:nvGrpSpPr>
            <p:cNvPr id="94" name="Group 93"/>
            <p:cNvGrpSpPr/>
            <p:nvPr/>
          </p:nvGrpSpPr>
          <p:grpSpPr>
            <a:xfrm>
              <a:off x="4421432" y="4905917"/>
              <a:ext cx="3704483" cy="1554647"/>
              <a:chOff x="7448822" y="3123270"/>
              <a:chExt cx="3704483" cy="1554647"/>
            </a:xfrm>
          </p:grpSpPr>
          <p:sp>
            <p:nvSpPr>
              <p:cNvPr id="96"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7"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8"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9"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0"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101"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102" name="Oval 101"/>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3" name="Oval 102"/>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4" name="Oval 103"/>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5"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6" name="Rectangle 105"/>
              <p:cNvSpPr>
                <a:spLocks noChangeArrowheads="1"/>
              </p:cNvSpPr>
              <p:nvPr/>
            </p:nvSpPr>
            <p:spPr bwMode="auto">
              <a:xfrm>
                <a:off x="7448822" y="3834036"/>
                <a:ext cx="761704"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107" name="Rectangle 106"/>
              <p:cNvSpPr>
                <a:spLocks noChangeArrowheads="1"/>
              </p:cNvSpPr>
              <p:nvPr/>
            </p:nvSpPr>
            <p:spPr bwMode="auto">
              <a:xfrm>
                <a:off x="8580706" y="393452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108" name="Rectangle 107"/>
              <p:cNvSpPr>
                <a:spLocks noChangeArrowheads="1"/>
              </p:cNvSpPr>
              <p:nvPr/>
            </p:nvSpPr>
            <p:spPr bwMode="auto">
              <a:xfrm>
                <a:off x="10627095" y="3905709"/>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109" name="Rectangle 108"/>
              <p:cNvSpPr>
                <a:spLocks noChangeArrowheads="1"/>
              </p:cNvSpPr>
              <p:nvPr/>
            </p:nvSpPr>
            <p:spPr bwMode="auto">
              <a:xfrm>
                <a:off x="8900747" y="428730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110" name="Rectangle 109"/>
              <p:cNvSpPr>
                <a:spLocks noChangeArrowheads="1"/>
              </p:cNvSpPr>
              <p:nvPr/>
            </p:nvSpPr>
            <p:spPr bwMode="auto">
              <a:xfrm>
                <a:off x="8656274" y="3276006"/>
                <a:ext cx="864295"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95" name="Rectangle 94"/>
            <p:cNvSpPr>
              <a:spLocks noChangeArrowheads="1"/>
            </p:cNvSpPr>
            <p:nvPr/>
          </p:nvSpPr>
          <p:spPr bwMode="auto">
            <a:xfrm>
              <a:off x="6986353" y="489355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
        <p:nvSpPr>
          <p:cNvPr id="114" name="TextBox 113"/>
          <p:cNvSpPr txBox="1"/>
          <p:nvPr/>
        </p:nvSpPr>
        <p:spPr>
          <a:xfrm>
            <a:off x="1563391" y="4060782"/>
            <a:ext cx="184217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1</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
        <p:nvSpPr>
          <p:cNvPr id="115" name="TextBox 114"/>
          <p:cNvSpPr txBox="1"/>
          <p:nvPr/>
        </p:nvSpPr>
        <p:spPr>
          <a:xfrm>
            <a:off x="5723851" y="4056312"/>
            <a:ext cx="19704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42</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99086721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02513884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a:xfrm>
            <a:off x="8693151" y="6551613"/>
            <a:ext cx="45085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9" name="TextBox 8"/>
          <p:cNvSpPr txBox="1"/>
          <p:nvPr/>
        </p:nvSpPr>
        <p:spPr>
          <a:xfrm>
            <a:off x="6426243" y="3774482"/>
            <a:ext cx="2591633" cy="1384995"/>
          </a:xfrm>
          <a:prstGeom prst="rect">
            <a:avLst/>
          </a:prstGeom>
          <a:solidFill>
            <a:schemeClr val="bg1"/>
          </a:solidFill>
          <a:ln w="19050">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How many components are there?</a:t>
            </a:r>
          </a:p>
        </p:txBody>
      </p:sp>
      <p:sp>
        <p:nvSpPr>
          <p:cNvPr id="7" name="TextBox 6">
            <a:extLst>
              <a:ext uri="{FF2B5EF4-FFF2-40B4-BE49-F238E27FC236}">
                <a16:creationId xmlns:a16="http://schemas.microsoft.com/office/drawing/2014/main" id="{FC9893B8-2613-45EE-B8F4-093563A82800}"/>
              </a:ext>
            </a:extLst>
          </p:cNvPr>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492886905"/>
      </p:ext>
    </p:extLst>
  </p:cSld>
  <p:clrMapOvr>
    <a:masterClrMapping/>
  </p:clrMapOvr>
  <p:transition>
    <p:fade/>
  </p:transition>
</p:sld>
</file>

<file path=ppt/theme/theme1.xml><?xml version="1.0" encoding="utf-8"?>
<a:theme xmlns:a="http://schemas.openxmlformats.org/drawingml/2006/main" name="5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C6B6ED61D6A4AB4CCE19D2B90BDDC" ma:contentTypeVersion="8" ma:contentTypeDescription="Create a new document." ma:contentTypeScope="" ma:versionID="f3142bd2793900ebf3a6f1fc423f3b15">
  <xsd:schema xmlns:xsd="http://www.w3.org/2001/XMLSchema" xmlns:xs="http://www.w3.org/2001/XMLSchema" xmlns:p="http://schemas.microsoft.com/office/2006/metadata/properties" xmlns:ns3="27420ba7-2841-470d-a48c-1c92100971b1" targetNamespace="http://schemas.microsoft.com/office/2006/metadata/properties" ma:root="true" ma:fieldsID="146f3208978155e1a2a73393e1788a8b" ns3:_="">
    <xsd:import namespace="27420ba7-2841-470d-a48c-1c92100971b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20ba7-2841-470d-a48c-1c92100971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B89143-A80C-4506-87FD-274D149900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420ba7-2841-470d-a48c-1c92100971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66F821-B758-4318-A18A-BCC0315F119C}">
  <ds:schemaRefs>
    <ds:schemaRef ds:uri="http://schemas.microsoft.com/sharepoint/v3/contenttype/forms"/>
  </ds:schemaRefs>
</ds:datastoreItem>
</file>

<file path=customXml/itemProps3.xml><?xml version="1.0" encoding="utf-8"?>
<ds:datastoreItem xmlns:ds="http://schemas.openxmlformats.org/officeDocument/2006/customXml" ds:itemID="{D6B20380-F861-419F-9B9A-381F1D676546}">
  <ds:schemaRefs>
    <ds:schemaRef ds:uri="http://www.w3.org/XML/1998/namespace"/>
    <ds:schemaRef ds:uri="http://schemas.microsoft.com/office/2006/documentManagement/types"/>
    <ds:schemaRef ds:uri="http://purl.org/dc/terms/"/>
    <ds:schemaRef ds:uri="http://schemas.openxmlformats.org/package/2006/metadata/core-properties"/>
    <ds:schemaRef ds:uri="27420ba7-2841-470d-a48c-1c92100971b1"/>
    <ds:schemaRef ds:uri="http://purl.org/dc/elements/1.1/"/>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ICPP theme save</Template>
  <TotalTime>0</TotalTime>
  <Words>22791</Words>
  <Application>Microsoft Office PowerPoint</Application>
  <PresentationFormat>On-screen Show (4:3)</PresentationFormat>
  <Paragraphs>3980</Paragraphs>
  <Slides>176</Slides>
  <Notes>94</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176</vt:i4>
      </vt:variant>
    </vt:vector>
  </HeadingPairs>
  <TitlesOfParts>
    <vt:vector size="197" baseType="lpstr">
      <vt:lpstr>ＭＳ ゴシック</vt:lpstr>
      <vt:lpstr>ＭＳ Ｐゴシック</vt:lpstr>
      <vt:lpstr>Abadi MT Condensed Light</vt:lpstr>
      <vt:lpstr>Arial</vt:lpstr>
      <vt:lpstr>Arial Bold</vt:lpstr>
      <vt:lpstr>Calibri</vt:lpstr>
      <vt:lpstr>Calibri Light</vt:lpstr>
      <vt:lpstr>Cambria Math</vt:lpstr>
      <vt:lpstr>Century Schoolbook</vt:lpstr>
      <vt:lpstr>Courier</vt:lpstr>
      <vt:lpstr>Courier New</vt:lpstr>
      <vt:lpstr>Helvetica</vt:lpstr>
      <vt:lpstr>Symbol</vt:lpstr>
      <vt:lpstr>Tahoma</vt:lpstr>
      <vt:lpstr>Times</vt:lpstr>
      <vt:lpstr>Times New Roman</vt:lpstr>
      <vt:lpstr>Verdana</vt:lpstr>
      <vt:lpstr>Wingdings</vt:lpstr>
      <vt:lpstr>5_IntelWhite</vt:lpstr>
      <vt:lpstr>Office Theme</vt:lpstr>
      <vt:lpstr>3_Office Theme</vt:lpstr>
      <vt:lpstr>A Hands-On Introduction to GraphBLAS: The Python Edition http://graphblas.org</vt:lpstr>
      <vt:lpstr>PowerPoint Presentation</vt:lpstr>
      <vt:lpstr>Outline</vt:lpstr>
      <vt:lpstr>Schedule</vt:lpstr>
      <vt:lpstr>Outline</vt:lpstr>
      <vt:lpstr>Understanding relationships between items</vt:lpstr>
      <vt:lpstr>A graph as a matrix</vt:lpstr>
      <vt:lpstr>A Directed graph as a matrix</vt:lpstr>
      <vt:lpstr>An Undirected graph as a matrix</vt:lpstr>
      <vt:lpstr>Graph Algorithms and Linear Algebra</vt:lpstr>
      <vt:lpstr>How do linear algebra people write software?</vt:lpstr>
      <vt:lpstr>GraphBLAS: building blocks for graphs as linear algebra</vt:lpstr>
      <vt:lpstr>GraphBLAS References</vt:lpstr>
      <vt:lpstr>GraphBLAS Implementations</vt:lpstr>
      <vt:lpstr>The GraphBLAS Vision</vt:lpstr>
      <vt:lpstr>LAGraph: A curated collection of high level Graph Algorithms </vt:lpstr>
      <vt:lpstr>SuiteSparse: C libraries for GraphBLAS and LAGraph</vt:lpstr>
      <vt:lpstr>PowerPoint Presentation</vt:lpstr>
      <vt:lpstr>PowerPoint Presentation</vt:lpstr>
      <vt:lpstr>GraphBLAS in the cloud: Setting up your session</vt:lpstr>
      <vt:lpstr>Exercise 1: Running a GraphBLAS program</vt:lpstr>
      <vt:lpstr>HPEC Authors Dataset</vt:lpstr>
      <vt:lpstr>The jupyter session exposed by the container</vt:lpstr>
      <vt:lpstr>The AnalyzeGraph Notebook</vt:lpstr>
      <vt:lpstr>Run all the cells in the notebook</vt:lpstr>
      <vt:lpstr>The result (after a few minutes)</vt:lpstr>
      <vt:lpstr>Outline</vt:lpstr>
      <vt:lpstr>The GraphBLAS API:  Maps Math Spec onto the C programming language</vt:lpstr>
      <vt:lpstr>The GraphBLAS API:  pygraphblas Maps the C API onto Python</vt:lpstr>
      <vt:lpstr>GraphBLAS Execution modes</vt:lpstr>
      <vt:lpstr>Creating a matrix</vt:lpstr>
      <vt:lpstr>Exercise 2: Your first pygraphblas program</vt:lpstr>
      <vt:lpstr>Exercise 2: Your first pygraphblas program</vt:lpstr>
      <vt:lpstr>Creating a matrix</vt:lpstr>
      <vt:lpstr>Exercise 3: Adjacency matrix</vt:lpstr>
      <vt:lpstr>Exercise 3: Adjacency matrix</vt:lpstr>
      <vt:lpstr>Outline</vt:lpstr>
      <vt:lpstr>GraphBLAS vectors and matrices</vt:lpstr>
      <vt:lpstr>GraphBLAS Operations (from the Math Spec*)</vt:lpstr>
      <vt:lpstr>mxv()</vt:lpstr>
      <vt:lpstr>mxv()</vt:lpstr>
      <vt:lpstr>Matrix vector multiplication:  mxv()</vt:lpstr>
      <vt:lpstr>Exercise 4: Matrix Vector Multiplication</vt:lpstr>
      <vt:lpstr>Solution to exercise 4</vt:lpstr>
      <vt:lpstr>Solution to exercise 4</vt:lpstr>
      <vt:lpstr>Finding neighbors </vt:lpstr>
      <vt:lpstr>Finding neighbors</vt:lpstr>
      <vt:lpstr>Exercise 5: Find one hop neighbors</vt:lpstr>
      <vt:lpstr>Solution to exercise 5:  Find one-hop neighbors</vt:lpstr>
      <vt:lpstr>The GraphBLAS Operations</vt:lpstr>
      <vt:lpstr>Outline</vt:lpstr>
      <vt:lpstr>pygraphblas: </vt:lpstr>
      <vt:lpstr>pygraphblas: Matrix and Vector part 1</vt:lpstr>
      <vt:lpstr>pygraphblas: Matrices and Vectors part 2</vt:lpstr>
      <vt:lpstr>Changing the behavior of a GraphBLAS operation</vt:lpstr>
      <vt:lpstr>Exercise 6: find one hop neighbors (again)</vt:lpstr>
      <vt:lpstr>Solution to exercise 6:  Find one-hop neighbors</vt:lpstr>
      <vt:lpstr>Matrix vector multiplication:  mxv()</vt:lpstr>
      <vt:lpstr>Algebraic Semirings</vt:lpstr>
      <vt:lpstr>Algebraic Semirings</vt:lpstr>
      <vt:lpstr>Algebraic Semirings</vt:lpstr>
      <vt:lpstr>Working with semirings</vt:lpstr>
      <vt:lpstr>Exercise 7: find one hop neighbors (again)</vt:lpstr>
      <vt:lpstr>Solution to exercise 7:  Find one-hop neighbors</vt:lpstr>
      <vt:lpstr>Pygraphblas Documentation</vt:lpstr>
      <vt:lpstr>PowerPoint Presentation</vt:lpstr>
      <vt:lpstr>PowerPoint Presentation</vt:lpstr>
      <vt:lpstr>Outline</vt:lpstr>
      <vt:lpstr>Breadth First Traversal  (aka BFS)</vt:lpstr>
      <vt:lpstr>Our Breadth First Traversal plan</vt:lpstr>
      <vt:lpstr>Wavefronts</vt:lpstr>
      <vt:lpstr>Exercise 8: Traverse the graph</vt:lpstr>
      <vt:lpstr>Solution to exercise 8</vt:lpstr>
      <vt:lpstr>Solution to exercise 8: wavefronts</vt:lpstr>
      <vt:lpstr>Visited lists</vt:lpstr>
      <vt:lpstr>Element-wise Operations: Mult and Add</vt:lpstr>
      <vt:lpstr>Element-wise Multiplication</vt:lpstr>
      <vt:lpstr>Element-wise Addition</vt:lpstr>
      <vt:lpstr>Exercise 9: Keep track of ‘visited’ nodes</vt:lpstr>
      <vt:lpstr>Solution to exercise 9</vt:lpstr>
      <vt:lpstr>Solution to exercise 9</vt:lpstr>
      <vt:lpstr>mxv() revisited</vt:lpstr>
      <vt:lpstr>Masking</vt:lpstr>
      <vt:lpstr>REPLACE vs. “MERGE”</vt:lpstr>
      <vt:lpstr>Complement (mask)</vt:lpstr>
      <vt:lpstr>Structure only (mask)</vt:lpstr>
      <vt:lpstr>Complement the Structure of a mask</vt:lpstr>
      <vt:lpstr>Using Descriptors (summary)</vt:lpstr>
      <vt:lpstr>Exercise 10: Avoid revisiting</vt:lpstr>
      <vt:lpstr>Solution to exercise 10</vt:lpstr>
      <vt:lpstr>Breadth-First Traversal</vt:lpstr>
      <vt:lpstr>Outline</vt:lpstr>
      <vt:lpstr>Connected Components</vt:lpstr>
      <vt:lpstr>assign(), et al.</vt:lpstr>
      <vt:lpstr>Vector.assign_scalar()</vt:lpstr>
      <vt:lpstr>Vector.assign_scalar()</vt:lpstr>
      <vt:lpstr>Our Connected Components plan</vt:lpstr>
      <vt:lpstr>Our Connected Components plan</vt:lpstr>
      <vt:lpstr>Our Connected Components plan</vt:lpstr>
      <vt:lpstr>Exercise 11: Connected Components</vt:lpstr>
      <vt:lpstr>Solution to exercise 11 (part 1)</vt:lpstr>
      <vt:lpstr>Solution to exercise 11 (part 2)</vt:lpstr>
      <vt:lpstr>Solution to exercise 11 (part 3)</vt:lpstr>
      <vt:lpstr>Putting it all together…</vt:lpstr>
      <vt:lpstr>Outline</vt:lpstr>
      <vt:lpstr>Triangle Counting</vt:lpstr>
      <vt:lpstr>Triangle Counting</vt:lpstr>
      <vt:lpstr>Triangles and undirected graphs</vt:lpstr>
      <vt:lpstr>PowerPoint Presentation</vt:lpstr>
      <vt:lpstr>PowerPoint Presentation</vt:lpstr>
      <vt:lpstr>PowerPoint Presentation</vt:lpstr>
      <vt:lpstr>Exercise 12: Convert a directed graph into an undirected graph</vt:lpstr>
      <vt:lpstr>Exercise 12: Hint</vt:lpstr>
      <vt:lpstr>Exercise 12: Solution</vt:lpstr>
      <vt:lpstr>Counting Triangles</vt:lpstr>
      <vt:lpstr>Counting Triangles</vt:lpstr>
      <vt:lpstr>Finding wedges</vt:lpstr>
      <vt:lpstr>Matrix Multiplication</vt:lpstr>
      <vt:lpstr>Matrix Multiplication</vt:lpstr>
      <vt:lpstr>Matrix Matrix multiplication:  mxm()</vt:lpstr>
      <vt:lpstr>From wedges to triangles</vt:lpstr>
      <vt:lpstr>Exercise 13: Counting Triangles</vt:lpstr>
      <vt:lpstr>Exercise 13: First solution</vt:lpstr>
      <vt:lpstr>Exercise 13: Second solution</vt:lpstr>
      <vt:lpstr>Exercise 13: Third solution – work with lower triangular matrices only</vt:lpstr>
      <vt:lpstr>Outline</vt:lpstr>
      <vt:lpstr>PageRank</vt:lpstr>
      <vt:lpstr>Exercise 14: PageRank iterative algorithm</vt:lpstr>
      <vt:lpstr>What you will create</vt:lpstr>
      <vt:lpstr>The pagerank function</vt:lpstr>
      <vt:lpstr>Preparing for the iterations</vt:lpstr>
      <vt:lpstr>Inside the iterations</vt:lpstr>
      <vt:lpstr>Tips for inside the loop body</vt:lpstr>
      <vt:lpstr>vxm vs mxv</vt:lpstr>
      <vt:lpstr>vxm vs mxv</vt:lpstr>
      <vt:lpstr>vxm vs mxv</vt:lpstr>
      <vt:lpstr>vxm vs mxv</vt:lpstr>
      <vt:lpstr>vxm vs mxv</vt:lpstr>
      <vt:lpstr>vxm vs mxv</vt:lpstr>
      <vt:lpstr>apply operation</vt:lpstr>
      <vt:lpstr>apply operation</vt:lpstr>
      <vt:lpstr>apply operation</vt:lpstr>
      <vt:lpstr>Exercise 14: Solution</vt:lpstr>
      <vt:lpstr>The GraphBLAS Operations of PageRank</vt:lpstr>
      <vt:lpstr>Conclusion and next steps</vt:lpstr>
      <vt:lpstr>Appendices</vt:lpstr>
      <vt:lpstr>GraphBLAS: details of operations</vt:lpstr>
      <vt:lpstr>GrB_mxm()</vt:lpstr>
      <vt:lpstr>GrB_mxm():  Function Signature</vt:lpstr>
      <vt:lpstr>GrB_mxm():  Function Signature</vt:lpstr>
      <vt:lpstr>Standard function behavior</vt:lpstr>
      <vt:lpstr>MXM flowchart</vt:lpstr>
      <vt:lpstr>Exercise: Matrix Matrix Multiplication</vt:lpstr>
      <vt:lpstr>Appendices</vt:lpstr>
      <vt:lpstr>SpMSpV:  Sparse-Matrix/Sparse-Vector Multiplication</vt:lpstr>
      <vt:lpstr>SpMSpM:  Sparse-Matrix/Sparse-Matrix Multiplication</vt:lpstr>
      <vt:lpstr>PowerPoint Presentation</vt:lpstr>
      <vt:lpstr>SpMSpM Example: Triangle Counting</vt:lpstr>
      <vt:lpstr>SpMSpM Example: Triangle Counting</vt:lpstr>
      <vt:lpstr>Appendices</vt:lpstr>
      <vt:lpstr>Challenge problems</vt:lpstr>
      <vt:lpstr>Notation</vt:lpstr>
      <vt:lpstr>Triangle Counting</vt:lpstr>
      <vt:lpstr>Breadth First Search</vt:lpstr>
      <vt:lpstr>Betweenness Centrality</vt:lpstr>
      <vt:lpstr>Appendices</vt:lpstr>
      <vt:lpstr>Full set of GraphBLAS opaque objects</vt:lpstr>
      <vt:lpstr>Error codes returned by GraphBLAS methods API Errors</vt:lpstr>
      <vt:lpstr>Error codes returned by GraphBLAS methods Execution Errors</vt:lpstr>
      <vt:lpstr>GraphBLAS predefined operators</vt:lpstr>
      <vt:lpstr>GraphBLAS Operations (a subset from the Math Spec*)</vt:lpstr>
      <vt:lpstr>GraphBLAS Operations (a subset from the Math Spec*)</vt:lpstr>
      <vt:lpstr>PowerPoint Presentation</vt:lpstr>
      <vt:lpstr>A Hands-On Introduction to GraphBLAS: The Python Edition (DAY 2) http://graphblas.org</vt:lpstr>
      <vt:lpstr>Reminders</vt:lpstr>
      <vt:lpstr>Where we left off: Solution to exercise 7:  Finding one-hop out-neighbors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Creek I: 48-core iA Tera Scale Prototype</dc:title>
  <dc:creator/>
  <cp:lastModifiedBy/>
  <cp:revision>15</cp:revision>
  <cp:lastPrinted>2018-09-25T03:30:56Z</cp:lastPrinted>
  <dcterms:created xsi:type="dcterms:W3CDTF">2008-09-17T14:14:04Z</dcterms:created>
  <dcterms:modified xsi:type="dcterms:W3CDTF">2021-06-17T23:19:52Z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0x010100A6AC6B6ED61D6A4AB4CCE19D2B90BDDC</vt:lpwstr>
  </property>
</Properties>
</file>